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3" r:id="rId1"/>
  </p:sldMasterIdLst>
  <p:notesMasterIdLst>
    <p:notesMasterId r:id="rId20"/>
  </p:notesMasterIdLst>
  <p:handoutMasterIdLst>
    <p:handoutMasterId r:id="rId21"/>
  </p:handoutMasterIdLst>
  <p:sldIdLst>
    <p:sldId id="256" r:id="rId2"/>
    <p:sldId id="287" r:id="rId3"/>
    <p:sldId id="273" r:id="rId4"/>
    <p:sldId id="297" r:id="rId5"/>
    <p:sldId id="333" r:id="rId6"/>
    <p:sldId id="295" r:id="rId7"/>
    <p:sldId id="298" r:id="rId8"/>
    <p:sldId id="317" r:id="rId9"/>
    <p:sldId id="299" r:id="rId10"/>
    <p:sldId id="324" r:id="rId11"/>
    <p:sldId id="305" r:id="rId12"/>
    <p:sldId id="316" r:id="rId13"/>
    <p:sldId id="318" r:id="rId14"/>
    <p:sldId id="319" r:id="rId15"/>
    <p:sldId id="326" r:id="rId16"/>
    <p:sldId id="331" r:id="rId17"/>
    <p:sldId id="301" r:id="rId18"/>
    <p:sldId id="332"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79592" autoAdjust="0"/>
  </p:normalViewPr>
  <p:slideViewPr>
    <p:cSldViewPr snapToGrid="0">
      <p:cViewPr>
        <p:scale>
          <a:sx n="100" d="100"/>
          <a:sy n="100" d="100"/>
        </p:scale>
        <p:origin x="144" y="17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3AB2A0D9-1E11-4359-B742-A6B8D17BE3F3}" type="datetimeFigureOut">
              <a:rPr lang="en-US" smtClean="0"/>
              <a:t>7/24/23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30D90F3-ABCC-4EA8-9BC6-DA0921207D75}" type="slidenum">
              <a:rPr lang="en-US" smtClean="0"/>
              <a:t>‹#›</a:t>
            </a:fld>
            <a:endParaRPr lang="en-US"/>
          </a:p>
        </p:txBody>
      </p:sp>
    </p:spTree>
    <p:extLst>
      <p:ext uri="{BB962C8B-B14F-4D97-AF65-F5344CB8AC3E}">
        <p14:creationId xmlns:p14="http://schemas.microsoft.com/office/powerpoint/2010/main" val="3862566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CE193EA-3378-40B2-B749-C6B12829B4C6}" type="datetimeFigureOut">
              <a:rPr lang="en-US" smtClean="0"/>
              <a:t>7/24/23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E391BD1-C569-434D-AF69-6B41EB7223DF}" type="slidenum">
              <a:rPr lang="en-US" smtClean="0"/>
              <a:t>‹#›</a:t>
            </a:fld>
            <a:endParaRPr lang="en-US"/>
          </a:p>
        </p:txBody>
      </p:sp>
    </p:spTree>
    <p:extLst>
      <p:ext uri="{BB962C8B-B14F-4D97-AF65-F5344CB8AC3E}">
        <p14:creationId xmlns:p14="http://schemas.microsoft.com/office/powerpoint/2010/main" val="2190302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1749FE-ED53-724B-A291-36B2983FD05C}" type="slidenum">
              <a:rPr lang="en-US" smtClean="0"/>
              <a:t>2</a:t>
            </a:fld>
            <a:endParaRPr lang="en-US"/>
          </a:p>
        </p:txBody>
      </p:sp>
    </p:spTree>
    <p:extLst>
      <p:ext uri="{BB962C8B-B14F-4D97-AF65-F5344CB8AC3E}">
        <p14:creationId xmlns:p14="http://schemas.microsoft.com/office/powerpoint/2010/main" val="35512663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428625" lvl="1" indent="-342900"/>
            <a:r>
              <a:rPr lang="en-US" sz="3200" dirty="0">
                <a:latin typeface="LilyUPC" panose="020B0604020202020204" pitchFamily="34" charset="-34"/>
                <a:cs typeface="LilyUPC" panose="020B0604020202020204" pitchFamily="34" charset="-34"/>
              </a:rPr>
              <a:t>Dating example</a:t>
            </a:r>
          </a:p>
          <a:p>
            <a:pPr marL="428625" lvl="1" indent="-342900"/>
            <a:r>
              <a:rPr lang="en-US" sz="3200" dirty="0">
                <a:latin typeface="LilyUPC" panose="020B0604020202020204" pitchFamily="34" charset="-34"/>
                <a:cs typeface="LilyUPC" panose="020B0604020202020204" pitchFamily="34" charset="-34"/>
              </a:rPr>
              <a:t>God could have created robots. </a:t>
            </a:r>
            <a:r>
              <a:rPr lang="en-US" sz="3000" dirty="0">
                <a:latin typeface="LilyUPC" panose="020B0604020202020204" pitchFamily="34" charset="-34"/>
                <a:cs typeface="LilyUPC" panose="020B0604020202020204" pitchFamily="34" charset="-34"/>
              </a:rPr>
              <a:t>But he loves you too much!!</a:t>
            </a:r>
          </a:p>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11</a:t>
            </a:fld>
            <a:endParaRPr lang="en-US"/>
          </a:p>
        </p:txBody>
      </p:sp>
    </p:spTree>
    <p:extLst>
      <p:ext uri="{BB962C8B-B14F-4D97-AF65-F5344CB8AC3E}">
        <p14:creationId xmlns:p14="http://schemas.microsoft.com/office/powerpoint/2010/main" val="37036855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12</a:t>
            </a:fld>
            <a:endParaRPr lang="en-US"/>
          </a:p>
        </p:txBody>
      </p:sp>
    </p:spTree>
    <p:extLst>
      <p:ext uri="{BB962C8B-B14F-4D97-AF65-F5344CB8AC3E}">
        <p14:creationId xmlns:p14="http://schemas.microsoft.com/office/powerpoint/2010/main" val="8937217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Prosperity gospel</a:t>
            </a:r>
          </a:p>
          <a:p>
            <a:r>
              <a:rPr lang="en-US" dirty="0"/>
              <a:t>we all have a little PG in us…flawed biblically but it also doesn’t work. </a:t>
            </a:r>
          </a:p>
          <a:p>
            <a:r>
              <a:rPr lang="en-US" dirty="0"/>
              <a:t>Paradox of hedonism</a:t>
            </a:r>
          </a:p>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13</a:t>
            </a:fld>
            <a:endParaRPr lang="en-US"/>
          </a:p>
        </p:txBody>
      </p:sp>
    </p:spTree>
    <p:extLst>
      <p:ext uri="{BB962C8B-B14F-4D97-AF65-F5344CB8AC3E}">
        <p14:creationId xmlns:p14="http://schemas.microsoft.com/office/powerpoint/2010/main" val="18087382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God can’t do evil, of course. But can God curse the world because of sin?</a:t>
            </a:r>
          </a:p>
          <a:p>
            <a:endParaRPr lang="en-US" dirty="0"/>
          </a:p>
          <a:p>
            <a:r>
              <a:rPr lang="en-US" dirty="0"/>
              <a:t>I’m suggesting that suffering is not itself evil. It’s prosperity gospel to think God’s job is to make us happy. </a:t>
            </a:r>
          </a:p>
          <a:p>
            <a:r>
              <a:rPr lang="en-US" dirty="0"/>
              <a:t>As it turns out, God, in his grace, makes us whole when we are rightly oriented to God by the work of Jesus on the cross. </a:t>
            </a:r>
          </a:p>
        </p:txBody>
      </p:sp>
      <p:sp>
        <p:nvSpPr>
          <p:cNvPr id="4" name="Slide Number Placeholder 3"/>
          <p:cNvSpPr>
            <a:spLocks noGrp="1"/>
          </p:cNvSpPr>
          <p:nvPr>
            <p:ph type="sldNum" sz="quarter" idx="10"/>
          </p:nvPr>
        </p:nvSpPr>
        <p:spPr/>
        <p:txBody>
          <a:bodyPr/>
          <a:lstStyle/>
          <a:p>
            <a:fld id="{B7A2C347-991F-4C1E-89B8-9DA7E622E91C}" type="slidenum">
              <a:rPr lang="en-US" smtClean="0"/>
              <a:t>14</a:t>
            </a:fld>
            <a:endParaRPr lang="en-US"/>
          </a:p>
        </p:txBody>
      </p:sp>
    </p:spTree>
    <p:extLst>
      <p:ext uri="{BB962C8B-B14F-4D97-AF65-F5344CB8AC3E}">
        <p14:creationId xmlns:p14="http://schemas.microsoft.com/office/powerpoint/2010/main" val="32974999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They may not help as much as you think they would. </a:t>
            </a:r>
          </a:p>
        </p:txBody>
      </p:sp>
      <p:sp>
        <p:nvSpPr>
          <p:cNvPr id="4" name="Slide Number Placeholder 3"/>
          <p:cNvSpPr>
            <a:spLocks noGrp="1"/>
          </p:cNvSpPr>
          <p:nvPr>
            <p:ph type="sldNum" sz="quarter" idx="10"/>
          </p:nvPr>
        </p:nvSpPr>
        <p:spPr/>
        <p:txBody>
          <a:bodyPr/>
          <a:lstStyle/>
          <a:p>
            <a:fld id="{B7A2C347-991F-4C1E-89B8-9DA7E622E91C}" type="slidenum">
              <a:rPr lang="en-US" smtClean="0"/>
              <a:t>15</a:t>
            </a:fld>
            <a:endParaRPr lang="en-US"/>
          </a:p>
        </p:txBody>
      </p:sp>
    </p:spTree>
    <p:extLst>
      <p:ext uri="{BB962C8B-B14F-4D97-AF65-F5344CB8AC3E}">
        <p14:creationId xmlns:p14="http://schemas.microsoft.com/office/powerpoint/2010/main" val="14939093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16</a:t>
            </a:fld>
            <a:endParaRPr lang="en-US"/>
          </a:p>
        </p:txBody>
      </p:sp>
    </p:spTree>
    <p:extLst>
      <p:ext uri="{BB962C8B-B14F-4D97-AF65-F5344CB8AC3E}">
        <p14:creationId xmlns:p14="http://schemas.microsoft.com/office/powerpoint/2010/main" val="24088515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17</a:t>
            </a:fld>
            <a:endParaRPr lang="en-US"/>
          </a:p>
        </p:txBody>
      </p:sp>
    </p:spTree>
    <p:extLst>
      <p:ext uri="{BB962C8B-B14F-4D97-AF65-F5344CB8AC3E}">
        <p14:creationId xmlns:p14="http://schemas.microsoft.com/office/powerpoint/2010/main" val="2199042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b="0" i="0" dirty="0">
                <a:solidFill>
                  <a:srgbClr val="4D5156"/>
                </a:solidFill>
                <a:effectLst/>
                <a:latin typeface="Roboto" panose="020F0502020204030204" pitchFamily="34" charset="0"/>
              </a:rPr>
              <a:t>Grieve </a:t>
            </a:r>
            <a:r>
              <a:rPr lang="en-US" b="1" i="0" dirty="0">
                <a:solidFill>
                  <a:srgbClr val="5F6368"/>
                </a:solidFill>
                <a:effectLst/>
                <a:latin typeface="Roboto" panose="02000000000000000000" pitchFamily="2" charset="0"/>
              </a:rPr>
              <a:t>Not</a:t>
            </a:r>
            <a:r>
              <a:rPr lang="en-US" b="0" i="0" dirty="0">
                <a:solidFill>
                  <a:srgbClr val="4D5156"/>
                </a:solidFill>
                <a:effectLst/>
                <a:latin typeface="Roboto" panose="02000000000000000000" pitchFamily="2" charset="0"/>
              </a:rPr>
              <a:t> as </a:t>
            </a:r>
            <a:r>
              <a:rPr lang="en-US" b="1" i="0" dirty="0">
                <a:solidFill>
                  <a:srgbClr val="5F6368"/>
                </a:solidFill>
                <a:effectLst/>
                <a:latin typeface="Roboto" panose="02000000000000000000" pitchFamily="2" charset="0"/>
              </a:rPr>
              <a:t>Those Who Have No Hope 1 Thess. 4:13</a:t>
            </a:r>
          </a:p>
          <a:p>
            <a:endParaRPr lang="en-US" b="1" i="0" dirty="0">
              <a:solidFill>
                <a:srgbClr val="5F6368"/>
              </a:solidFill>
              <a:effectLst/>
              <a:latin typeface="Roboto" panose="02000000000000000000" pitchFamily="2" charset="0"/>
            </a:endParaRPr>
          </a:p>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18</a:t>
            </a:fld>
            <a:endParaRPr lang="en-US"/>
          </a:p>
        </p:txBody>
      </p:sp>
    </p:spTree>
    <p:extLst>
      <p:ext uri="{BB962C8B-B14F-4D97-AF65-F5344CB8AC3E}">
        <p14:creationId xmlns:p14="http://schemas.microsoft.com/office/powerpoint/2010/main" val="15095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Bike riding example</a:t>
            </a:r>
          </a:p>
        </p:txBody>
      </p:sp>
      <p:sp>
        <p:nvSpPr>
          <p:cNvPr id="4" name="Slide Number Placeholder 3"/>
          <p:cNvSpPr>
            <a:spLocks noGrp="1"/>
          </p:cNvSpPr>
          <p:nvPr>
            <p:ph type="sldNum" sz="quarter" idx="10"/>
          </p:nvPr>
        </p:nvSpPr>
        <p:spPr/>
        <p:txBody>
          <a:bodyPr/>
          <a:lstStyle/>
          <a:p>
            <a:fld id="{B7A2C347-991F-4C1E-89B8-9DA7E622E91C}" type="slidenum">
              <a:rPr lang="en-US" smtClean="0"/>
              <a:t>3</a:t>
            </a:fld>
            <a:endParaRPr lang="en-US"/>
          </a:p>
        </p:txBody>
      </p:sp>
    </p:spTree>
    <p:extLst>
      <p:ext uri="{BB962C8B-B14F-4D97-AF65-F5344CB8AC3E}">
        <p14:creationId xmlns:p14="http://schemas.microsoft.com/office/powerpoint/2010/main" val="650394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4</a:t>
            </a:fld>
            <a:endParaRPr lang="en-US"/>
          </a:p>
        </p:txBody>
      </p:sp>
    </p:spTree>
    <p:extLst>
      <p:ext uri="{BB962C8B-B14F-4D97-AF65-F5344CB8AC3E}">
        <p14:creationId xmlns:p14="http://schemas.microsoft.com/office/powerpoint/2010/main" val="4284186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Bike riding example</a:t>
            </a:r>
          </a:p>
        </p:txBody>
      </p:sp>
      <p:sp>
        <p:nvSpPr>
          <p:cNvPr id="4" name="Slide Number Placeholder 3"/>
          <p:cNvSpPr>
            <a:spLocks noGrp="1"/>
          </p:cNvSpPr>
          <p:nvPr>
            <p:ph type="sldNum" sz="quarter" idx="10"/>
          </p:nvPr>
        </p:nvSpPr>
        <p:spPr/>
        <p:txBody>
          <a:bodyPr/>
          <a:lstStyle/>
          <a:p>
            <a:fld id="{B7A2C347-991F-4C1E-89B8-9DA7E622E91C}" type="slidenum">
              <a:rPr lang="en-US" smtClean="0"/>
              <a:t>5</a:t>
            </a:fld>
            <a:endParaRPr lang="en-US"/>
          </a:p>
        </p:txBody>
      </p:sp>
    </p:spTree>
    <p:extLst>
      <p:ext uri="{BB962C8B-B14F-4D97-AF65-F5344CB8AC3E}">
        <p14:creationId xmlns:p14="http://schemas.microsoft.com/office/powerpoint/2010/main" val="492340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We need reasons to get on board.</a:t>
            </a:r>
            <a:r>
              <a:rPr lang="en-US" baseline="0" dirty="0"/>
              <a:t> We need reasons for faith.</a:t>
            </a:r>
          </a:p>
        </p:txBody>
      </p:sp>
      <p:sp>
        <p:nvSpPr>
          <p:cNvPr id="4" name="Slide Number Placeholder 3"/>
          <p:cNvSpPr>
            <a:spLocks noGrp="1"/>
          </p:cNvSpPr>
          <p:nvPr>
            <p:ph type="sldNum" sz="quarter" idx="10"/>
          </p:nvPr>
        </p:nvSpPr>
        <p:spPr/>
        <p:txBody>
          <a:bodyPr/>
          <a:lstStyle/>
          <a:p>
            <a:fld id="{1E391BD1-C569-434D-AF69-6B41EB7223DF}" type="slidenum">
              <a:rPr lang="en-US" smtClean="0"/>
              <a:t>6</a:t>
            </a:fld>
            <a:endParaRPr lang="en-US"/>
          </a:p>
        </p:txBody>
      </p:sp>
    </p:spTree>
    <p:extLst>
      <p:ext uri="{BB962C8B-B14F-4D97-AF65-F5344CB8AC3E}">
        <p14:creationId xmlns:p14="http://schemas.microsoft.com/office/powerpoint/2010/main" val="12804239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7</a:t>
            </a:fld>
            <a:endParaRPr lang="en-US"/>
          </a:p>
        </p:txBody>
      </p:sp>
    </p:spTree>
    <p:extLst>
      <p:ext uri="{BB962C8B-B14F-4D97-AF65-F5344CB8AC3E}">
        <p14:creationId xmlns:p14="http://schemas.microsoft.com/office/powerpoint/2010/main" val="3785168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In a fallen world, fallen things happen. </a:t>
            </a:r>
          </a:p>
        </p:txBody>
      </p:sp>
      <p:sp>
        <p:nvSpPr>
          <p:cNvPr id="4" name="Slide Number Placeholder 3"/>
          <p:cNvSpPr>
            <a:spLocks noGrp="1"/>
          </p:cNvSpPr>
          <p:nvPr>
            <p:ph type="sldNum" sz="quarter" idx="10"/>
          </p:nvPr>
        </p:nvSpPr>
        <p:spPr/>
        <p:txBody>
          <a:bodyPr/>
          <a:lstStyle/>
          <a:p>
            <a:fld id="{B7A2C347-991F-4C1E-89B8-9DA7E622E91C}" type="slidenum">
              <a:rPr lang="en-US" smtClean="0"/>
              <a:t>8</a:t>
            </a:fld>
            <a:endParaRPr lang="en-US"/>
          </a:p>
        </p:txBody>
      </p:sp>
    </p:spTree>
    <p:extLst>
      <p:ext uri="{BB962C8B-B14F-4D97-AF65-F5344CB8AC3E}">
        <p14:creationId xmlns:p14="http://schemas.microsoft.com/office/powerpoint/2010/main" val="3244001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9</a:t>
            </a:fld>
            <a:endParaRPr lang="en-US"/>
          </a:p>
        </p:txBody>
      </p:sp>
    </p:spTree>
    <p:extLst>
      <p:ext uri="{BB962C8B-B14F-4D97-AF65-F5344CB8AC3E}">
        <p14:creationId xmlns:p14="http://schemas.microsoft.com/office/powerpoint/2010/main" val="3311272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Franklin Gothic Book" panose="020B0503020102020204" pitchFamily="34" charset="0"/>
                <a:cs typeface="LilyUPC" panose="020B0604020202020204" pitchFamily="34" charset="-34"/>
              </a:rPr>
              <a:t>With humans, the world was “very good indeed” (Gen. 1:31).</a:t>
            </a:r>
          </a:p>
          <a:p>
            <a:endParaRPr lang="en-US" dirty="0"/>
          </a:p>
        </p:txBody>
      </p:sp>
      <p:sp>
        <p:nvSpPr>
          <p:cNvPr id="4" name="Slide Number Placeholder 3"/>
          <p:cNvSpPr>
            <a:spLocks noGrp="1"/>
          </p:cNvSpPr>
          <p:nvPr>
            <p:ph type="sldNum" sz="quarter" idx="10"/>
          </p:nvPr>
        </p:nvSpPr>
        <p:spPr/>
        <p:txBody>
          <a:bodyPr/>
          <a:lstStyle/>
          <a:p>
            <a:fld id="{B7A2C347-991F-4C1E-89B8-9DA7E622E91C}" type="slidenum">
              <a:rPr lang="en-US" smtClean="0"/>
              <a:t>10</a:t>
            </a:fld>
            <a:endParaRPr lang="en-US"/>
          </a:p>
        </p:txBody>
      </p:sp>
    </p:spTree>
    <p:extLst>
      <p:ext uri="{BB962C8B-B14F-4D97-AF65-F5344CB8AC3E}">
        <p14:creationId xmlns:p14="http://schemas.microsoft.com/office/powerpoint/2010/main" val="31712856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7200"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D329ADC-542B-4FE3-9CFD-AB7E893333C0}" type="datetimeFigureOut">
              <a:rPr lang="en-US" smtClean="0"/>
              <a:t>7/24/23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b="0"/>
            </a:lvl1pPr>
          </a:lstStyle>
          <a:p>
            <a:fld id="{D833A3EA-FCD0-499D-A2AE-97F750B5AA15}" type="slidenum">
              <a:rPr lang="en-US" smtClean="0"/>
              <a:t>‹#›</a:t>
            </a:fld>
            <a:endParaRPr lang="en-US"/>
          </a:p>
        </p:txBody>
      </p:sp>
    </p:spTree>
    <p:extLst>
      <p:ext uri="{BB962C8B-B14F-4D97-AF65-F5344CB8AC3E}">
        <p14:creationId xmlns:p14="http://schemas.microsoft.com/office/powerpoint/2010/main" val="1050001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329ADC-542B-4FE3-9CFD-AB7E893333C0}" type="datetimeFigureOut">
              <a:rPr lang="en-US" smtClean="0"/>
              <a:t>7/24/23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3A3EA-FCD0-499D-A2AE-97F750B5AA15}" type="slidenum">
              <a:rPr lang="en-US" smtClean="0"/>
              <a:t>‹#›</a:t>
            </a:fld>
            <a:endParaRPr lang="en-US"/>
          </a:p>
        </p:txBody>
      </p:sp>
    </p:spTree>
    <p:extLst>
      <p:ext uri="{BB962C8B-B14F-4D97-AF65-F5344CB8AC3E}">
        <p14:creationId xmlns:p14="http://schemas.microsoft.com/office/powerpoint/2010/main" val="106114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329ADC-542B-4FE3-9CFD-AB7E893333C0}" type="datetimeFigureOut">
              <a:rPr lang="en-US" smtClean="0"/>
              <a:t>7/24/23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3A3EA-FCD0-499D-A2AE-97F750B5AA15}" type="slidenum">
              <a:rPr lang="en-US" smtClean="0"/>
              <a:t>‹#›</a:t>
            </a:fld>
            <a:endParaRPr lang="en-US"/>
          </a:p>
        </p:txBody>
      </p:sp>
    </p:spTree>
    <p:extLst>
      <p:ext uri="{BB962C8B-B14F-4D97-AF65-F5344CB8AC3E}">
        <p14:creationId xmlns:p14="http://schemas.microsoft.com/office/powerpoint/2010/main" val="995412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329ADC-542B-4FE3-9CFD-AB7E893333C0}" type="datetimeFigureOut">
              <a:rPr lang="en-US" smtClean="0"/>
              <a:t>7/24/23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3A3EA-FCD0-499D-A2AE-97F750B5AA15}" type="slidenum">
              <a:rPr lang="en-US" smtClean="0"/>
              <a:t>‹#›</a:t>
            </a:fld>
            <a:endParaRPr lang="en-US"/>
          </a:p>
        </p:txBody>
      </p:sp>
    </p:spTree>
    <p:extLst>
      <p:ext uri="{BB962C8B-B14F-4D97-AF65-F5344CB8AC3E}">
        <p14:creationId xmlns:p14="http://schemas.microsoft.com/office/powerpoint/2010/main" val="4107599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2D329ADC-542B-4FE3-9CFD-AB7E893333C0}" type="datetimeFigureOut">
              <a:rPr lang="en-US" smtClean="0"/>
              <a:t>7/24/23</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D833A3EA-FCD0-499D-A2AE-97F750B5AA15}" type="slidenum">
              <a:rPr lang="en-US" smtClean="0"/>
              <a:t>‹#›</a:t>
            </a:fld>
            <a:endParaRPr lang="en-US"/>
          </a:p>
        </p:txBody>
      </p:sp>
    </p:spTree>
    <p:extLst>
      <p:ext uri="{BB962C8B-B14F-4D97-AF65-F5344CB8AC3E}">
        <p14:creationId xmlns:p14="http://schemas.microsoft.com/office/powerpoint/2010/main" val="3268150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D329ADC-542B-4FE3-9CFD-AB7E893333C0}" type="datetimeFigureOut">
              <a:rPr lang="en-US" smtClean="0"/>
              <a:t>7/24/23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33A3EA-FCD0-499D-A2AE-97F750B5AA15}" type="slidenum">
              <a:rPr lang="en-US" smtClean="0"/>
              <a:t>‹#›</a:t>
            </a:fld>
            <a:endParaRPr lang="en-US"/>
          </a:p>
        </p:txBody>
      </p:sp>
    </p:spTree>
    <p:extLst>
      <p:ext uri="{BB962C8B-B14F-4D97-AF65-F5344CB8AC3E}">
        <p14:creationId xmlns:p14="http://schemas.microsoft.com/office/powerpoint/2010/main" val="287173998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D329ADC-542B-4FE3-9CFD-AB7E893333C0}" type="datetimeFigureOut">
              <a:rPr lang="en-US" smtClean="0"/>
              <a:t>7/24/23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33A3EA-FCD0-499D-A2AE-97F750B5AA15}"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50309180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D329ADC-542B-4FE3-9CFD-AB7E893333C0}" type="datetimeFigureOut">
              <a:rPr lang="en-US" smtClean="0"/>
              <a:t>7/24/23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33A3EA-FCD0-499D-A2AE-97F750B5AA15}" type="slidenum">
              <a:rPr lang="en-US" smtClean="0"/>
              <a:t>‹#›</a:t>
            </a:fld>
            <a:endParaRPr 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39038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329ADC-542B-4FE3-9CFD-AB7E893333C0}" type="datetimeFigureOut">
              <a:rPr lang="en-US" smtClean="0"/>
              <a:t>7/24/23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33A3EA-FCD0-499D-A2AE-97F750B5AA15}" type="slidenum">
              <a:rPr lang="en-US" smtClean="0"/>
              <a:t>‹#›</a:t>
            </a:fld>
            <a:endParaRPr lang="en-US"/>
          </a:p>
        </p:txBody>
      </p:sp>
    </p:spTree>
    <p:extLst>
      <p:ext uri="{BB962C8B-B14F-4D97-AF65-F5344CB8AC3E}">
        <p14:creationId xmlns:p14="http://schemas.microsoft.com/office/powerpoint/2010/main" val="1763629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0"/>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D329ADC-542B-4FE3-9CFD-AB7E893333C0}" type="datetimeFigureOut">
              <a:rPr lang="en-US" smtClean="0"/>
              <a:t>7/24/23</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D833A3EA-FCD0-499D-A2AE-97F750B5AA15}" type="slidenum">
              <a:rPr lang="en-US" smtClean="0"/>
              <a:t>‹#›</a:t>
            </a:fld>
            <a:endParaRPr lang="en-US"/>
          </a:p>
        </p:txBody>
      </p:sp>
    </p:spTree>
    <p:extLst>
      <p:ext uri="{BB962C8B-B14F-4D97-AF65-F5344CB8AC3E}">
        <p14:creationId xmlns:p14="http://schemas.microsoft.com/office/powerpoint/2010/main" val="148898940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D329ADC-542B-4FE3-9CFD-AB7E893333C0}" type="datetimeFigureOut">
              <a:rPr lang="en-US" smtClean="0"/>
              <a:t>7/24/23</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D833A3EA-FCD0-499D-A2AE-97F750B5AA15}" type="slidenum">
              <a:rPr lang="en-US" smtClean="0"/>
              <a:t>‹#›</a:t>
            </a:fld>
            <a:endParaRPr lang="en-US"/>
          </a:p>
        </p:txBody>
      </p:sp>
    </p:spTree>
    <p:extLst>
      <p:ext uri="{BB962C8B-B14F-4D97-AF65-F5344CB8AC3E}">
        <p14:creationId xmlns:p14="http://schemas.microsoft.com/office/powerpoint/2010/main" val="2310960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2D329ADC-542B-4FE3-9CFD-AB7E893333C0}" type="datetimeFigureOut">
              <a:rPr lang="en-US" smtClean="0"/>
              <a:t>7/24/23</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0">
                <a:solidFill>
                  <a:srgbClr val="FFFFFF"/>
                </a:solidFill>
                <a:latin typeface="+mj-lt"/>
              </a:defRPr>
            </a:lvl1pPr>
          </a:lstStyle>
          <a:p>
            <a:fld id="{D833A3EA-FCD0-499D-A2AE-97F750B5AA15}" type="slidenum">
              <a:rPr lang="en-US" smtClean="0"/>
              <a:t>‹#›</a:t>
            </a:fld>
            <a:endParaRPr lang="en-US"/>
          </a:p>
        </p:txBody>
      </p:sp>
    </p:spTree>
    <p:extLst>
      <p:ext uri="{BB962C8B-B14F-4D97-AF65-F5344CB8AC3E}">
        <p14:creationId xmlns:p14="http://schemas.microsoft.com/office/powerpoint/2010/main" val="2773654525"/>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Lst>
  <p:txStyles>
    <p:titleStyle>
      <a:lvl1pPr algn="l" defTabSz="914400" rtl="0" eaLnBrk="1" latinLnBrk="0" hangingPunct="1">
        <a:lnSpc>
          <a:spcPct val="90000"/>
        </a:lnSpc>
        <a:spcBef>
          <a:spcPct val="0"/>
        </a:spcBef>
        <a:buNone/>
        <a:defRPr sz="4800"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08713" y="1728296"/>
            <a:ext cx="8054792" cy="2317532"/>
          </a:xfrm>
        </p:spPr>
        <p:txBody>
          <a:bodyPr/>
          <a:lstStyle/>
          <a:p>
            <a:pPr algn="l"/>
            <a:r>
              <a:rPr lang="en-US" sz="4800" dirty="0"/>
              <a:t>Why is there so much evil in the world?</a:t>
            </a:r>
          </a:p>
        </p:txBody>
      </p:sp>
      <p:sp>
        <p:nvSpPr>
          <p:cNvPr id="3" name="Subtitle 2"/>
          <p:cNvSpPr>
            <a:spLocks noGrp="1"/>
          </p:cNvSpPr>
          <p:nvPr>
            <p:ph type="subTitle" idx="1"/>
          </p:nvPr>
        </p:nvSpPr>
        <p:spPr>
          <a:xfrm>
            <a:off x="1887995" y="5353673"/>
            <a:ext cx="8370103" cy="1015872"/>
          </a:xfrm>
        </p:spPr>
        <p:txBody>
          <a:bodyPr>
            <a:noAutofit/>
          </a:bodyPr>
          <a:lstStyle/>
          <a:p>
            <a:r>
              <a:rPr lang="en-US" sz="3200" b="1" dirty="0">
                <a:latin typeface="Corbel" panose="020B0503020204020204" pitchFamily="34" charset="0"/>
                <a:ea typeface="DFKai-SB" panose="03000509000000000000" pitchFamily="65" charset="-120"/>
              </a:rPr>
              <a:t>Travis Dickinson, PhD</a:t>
            </a:r>
          </a:p>
          <a:p>
            <a:r>
              <a:rPr lang="en-US" sz="3200" b="1" dirty="0" err="1">
                <a:latin typeface="Corbel" panose="020B0503020204020204" pitchFamily="34" charset="0"/>
                <a:ea typeface="DFKai-SB" panose="03000509000000000000" pitchFamily="65" charset="-120"/>
              </a:rPr>
              <a:t>www.travisdickinson.com</a:t>
            </a:r>
            <a:endParaRPr lang="en-US" sz="3200" b="1" dirty="0">
              <a:latin typeface="Corbel" panose="020B0503020204020204" pitchFamily="34" charset="0"/>
              <a:ea typeface="DFKai-SB" panose="03000509000000000000" pitchFamily="65" charset="-120"/>
            </a:endParaRPr>
          </a:p>
        </p:txBody>
      </p:sp>
    </p:spTree>
    <p:extLst>
      <p:ext uri="{BB962C8B-B14F-4D97-AF65-F5344CB8AC3E}">
        <p14:creationId xmlns:p14="http://schemas.microsoft.com/office/powerpoint/2010/main" val="1085563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latin typeface="Rockwell Condensed" panose="02060603050405020104" pitchFamily="18" charset="0"/>
              </a:rPr>
              <a:t>2. Human Freedom</a:t>
            </a:r>
            <a:endParaRPr lang="en-US" sz="5400" dirty="0">
              <a:latin typeface="Rockwell Condensed" panose="02060603050405020104" pitchFamily="18" charset="0"/>
            </a:endParaRPr>
          </a:p>
        </p:txBody>
      </p:sp>
      <p:sp>
        <p:nvSpPr>
          <p:cNvPr id="3" name="Content Placeholder 2"/>
          <p:cNvSpPr>
            <a:spLocks noGrp="1"/>
          </p:cNvSpPr>
          <p:nvPr>
            <p:ph idx="1"/>
          </p:nvPr>
        </p:nvSpPr>
        <p:spPr>
          <a:xfrm>
            <a:off x="1063752" y="2093976"/>
            <a:ext cx="10356309" cy="4268724"/>
          </a:xfrm>
        </p:spPr>
        <p:txBody>
          <a:bodyPr>
            <a:normAutofit/>
          </a:bodyPr>
          <a:lstStyle/>
          <a:p>
            <a:pPr marL="360045" lvl="2" indent="0">
              <a:buNone/>
            </a:pPr>
            <a:r>
              <a:rPr lang="en-US" sz="4000" dirty="0">
                <a:latin typeface="Franklin Gothic Book" panose="020B0503020102020204" pitchFamily="34" charset="0"/>
                <a:cs typeface="LilyUPC" panose="020B0604020202020204" pitchFamily="34" charset="-34"/>
              </a:rPr>
              <a:t>We are created </a:t>
            </a:r>
            <a:r>
              <a:rPr lang="en-US" sz="4000" cap="all" dirty="0">
                <a:latin typeface="Franklin Gothic Book" panose="020B0503020102020204" pitchFamily="34" charset="0"/>
                <a:cs typeface="LilyUPC" panose="020B0604020202020204" pitchFamily="34" charset="-34"/>
              </a:rPr>
              <a:t>for relationship </a:t>
            </a:r>
            <a:r>
              <a:rPr lang="en-US" sz="4000" dirty="0">
                <a:latin typeface="Franklin Gothic Book" panose="020B0503020102020204" pitchFamily="34" charset="0"/>
                <a:cs typeface="LilyUPC" panose="020B0604020202020204" pitchFamily="34" charset="-34"/>
              </a:rPr>
              <a:t>with God</a:t>
            </a:r>
            <a:r>
              <a:rPr lang="en-US" sz="4000" cap="all" dirty="0">
                <a:latin typeface="Franklin Gothic Book" panose="020B0503020102020204" pitchFamily="34" charset="0"/>
                <a:cs typeface="LilyUPC" panose="020B0604020202020204" pitchFamily="34" charset="-34"/>
              </a:rPr>
              <a:t>.</a:t>
            </a:r>
          </a:p>
          <a:p>
            <a:pPr marL="360045" lvl="2" indent="0">
              <a:buNone/>
            </a:pPr>
            <a:endParaRPr lang="en-US" sz="2800" cap="all" dirty="0">
              <a:latin typeface="Franklin Gothic Book" panose="020B0503020102020204" pitchFamily="34" charset="0"/>
              <a:cs typeface="LilyUPC" panose="020B0604020202020204" pitchFamily="34" charset="-34"/>
            </a:endParaRPr>
          </a:p>
          <a:p>
            <a:pPr marL="977265" lvl="3" indent="-342900"/>
            <a:r>
              <a:rPr lang="en-US" sz="3600" dirty="0">
                <a:latin typeface="Franklin Gothic Book" panose="020B0503020102020204" pitchFamily="34" charset="0"/>
                <a:cs typeface="LilyUPC" panose="020B0604020202020204" pitchFamily="34" charset="-34"/>
              </a:rPr>
              <a:t>John 17:3 “And this is eternal life that </a:t>
            </a:r>
            <a:r>
              <a:rPr lang="en-US" sz="3600" dirty="0">
                <a:latin typeface="Franklin Gothic Book" panose="020B0503020102020204" pitchFamily="34" charset="0"/>
              </a:rPr>
              <a:t>they may know </a:t>
            </a:r>
            <a:r>
              <a:rPr lang="en-US" sz="3600" dirty="0">
                <a:latin typeface="Franklin Gothic Book" panose="020B0503020102020204" pitchFamily="34" charset="0"/>
                <a:cs typeface="LilyUPC" panose="020B0604020202020204" pitchFamily="34" charset="-34"/>
              </a:rPr>
              <a:t>you, the only true God, and the one you have sent —Jesus Christ.”</a:t>
            </a:r>
          </a:p>
          <a:p>
            <a:pPr marL="977265" lvl="3" indent="-342900"/>
            <a:endParaRPr lang="en-US" sz="3000" dirty="0">
              <a:latin typeface="LilyUPC" panose="020B0604020202020204" pitchFamily="34" charset="-34"/>
              <a:cs typeface="LilyUPC" panose="020B0604020202020204" pitchFamily="34" charset="-34"/>
            </a:endParaRPr>
          </a:p>
          <a:p>
            <a:pPr marL="977265" lvl="3" indent="-342900"/>
            <a:endParaRPr lang="en-US" sz="3000" cap="all" dirty="0">
              <a:latin typeface="LilyUPC" panose="020B0604020202020204" pitchFamily="34" charset="-34"/>
              <a:cs typeface="LilyUPC" panose="020B0604020202020204" pitchFamily="34" charset="-34"/>
            </a:endParaRPr>
          </a:p>
          <a:p>
            <a:pPr marL="428625" lvl="1" indent="-342900"/>
            <a:endParaRPr lang="en-US" sz="3200" dirty="0">
              <a:latin typeface="LilyUPC" panose="020B0604020202020204" pitchFamily="34" charset="-34"/>
              <a:cs typeface="LilyUPC" panose="020B0604020202020204" pitchFamily="34" charset="-34"/>
            </a:endParaRPr>
          </a:p>
        </p:txBody>
      </p:sp>
    </p:spTree>
    <p:extLst>
      <p:ext uri="{BB962C8B-B14F-4D97-AF65-F5344CB8AC3E}">
        <p14:creationId xmlns:p14="http://schemas.microsoft.com/office/powerpoint/2010/main" val="550382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latin typeface="Rockwell Condensed" panose="02060603050405020104" pitchFamily="18" charset="0"/>
              </a:rPr>
              <a:t>2. Human Freedom</a:t>
            </a:r>
          </a:p>
        </p:txBody>
      </p:sp>
      <p:sp>
        <p:nvSpPr>
          <p:cNvPr id="3" name="Content Placeholder 2"/>
          <p:cNvSpPr>
            <a:spLocks noGrp="1"/>
          </p:cNvSpPr>
          <p:nvPr>
            <p:ph idx="1"/>
          </p:nvPr>
        </p:nvSpPr>
        <p:spPr>
          <a:xfrm>
            <a:off x="1063752" y="2093976"/>
            <a:ext cx="10163048" cy="4268724"/>
          </a:xfrm>
        </p:spPr>
        <p:txBody>
          <a:bodyPr>
            <a:normAutofit/>
          </a:bodyPr>
          <a:lstStyle/>
          <a:p>
            <a:pPr marL="428625" lvl="1" indent="-342900"/>
            <a:r>
              <a:rPr lang="en-US" sz="4000" dirty="0">
                <a:latin typeface="Franklin Gothic Book" panose="020B0503020102020204" pitchFamily="34" charset="0"/>
                <a:cs typeface="LilyUPC" panose="020B0604020202020204" pitchFamily="34" charset="-34"/>
              </a:rPr>
              <a:t>Without free choice, there’s not genuine relationship. </a:t>
            </a:r>
          </a:p>
          <a:p>
            <a:pPr marL="977265" lvl="3" indent="-342900"/>
            <a:r>
              <a:rPr lang="en-US" sz="3800" dirty="0">
                <a:latin typeface="Franklin Gothic Book" panose="020B0503020102020204" pitchFamily="34" charset="0"/>
                <a:cs typeface="LilyUPC" panose="020B0604020202020204" pitchFamily="34" charset="-34"/>
              </a:rPr>
              <a:t>Forced love is not love at all. </a:t>
            </a:r>
          </a:p>
          <a:p>
            <a:pPr marL="634365" lvl="3" indent="0">
              <a:buNone/>
            </a:pPr>
            <a:endParaRPr lang="en-US" sz="3200" dirty="0">
              <a:latin typeface="Franklin Gothic Book" panose="020B0503020102020204" pitchFamily="34" charset="0"/>
              <a:cs typeface="LilyUPC" panose="020B0604020202020204" pitchFamily="34" charset="-34"/>
            </a:endParaRPr>
          </a:p>
          <a:p>
            <a:pPr marL="428625" lvl="1" indent="-342900"/>
            <a:r>
              <a:rPr lang="en-US" sz="4000" dirty="0">
                <a:latin typeface="Franklin Gothic Book" panose="020B0503020102020204" pitchFamily="34" charset="0"/>
                <a:cs typeface="LilyUPC" panose="020B0604020202020204" pitchFamily="34" charset="-34"/>
              </a:rPr>
              <a:t>But with free choice, there’s the possibility of evil. </a:t>
            </a:r>
          </a:p>
          <a:p>
            <a:pPr marL="428625" lvl="1" indent="-342900"/>
            <a:endParaRPr lang="en-US" sz="3200" dirty="0">
              <a:latin typeface="LilyUPC" panose="020B0604020202020204" pitchFamily="34" charset="-34"/>
              <a:cs typeface="LilyUPC" panose="020B0604020202020204" pitchFamily="34" charset="-34"/>
            </a:endParaRPr>
          </a:p>
          <a:p>
            <a:pPr marL="428625" lvl="1" indent="-342900"/>
            <a:endParaRPr lang="en-US" sz="3200" dirty="0">
              <a:latin typeface="LilyUPC" panose="020B0604020202020204" pitchFamily="34" charset="-34"/>
              <a:cs typeface="LilyUPC" panose="020B0604020202020204" pitchFamily="34" charset="-34"/>
            </a:endParaRPr>
          </a:p>
        </p:txBody>
      </p:sp>
    </p:spTree>
    <p:extLst>
      <p:ext uri="{BB962C8B-B14F-4D97-AF65-F5344CB8AC3E}">
        <p14:creationId xmlns:p14="http://schemas.microsoft.com/office/powerpoint/2010/main" val="54996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latin typeface="Rockwell Condensed" panose="02060603050405020104" pitchFamily="18" charset="0"/>
              </a:rPr>
              <a:t>2. Human Freedom</a:t>
            </a:r>
          </a:p>
        </p:txBody>
      </p:sp>
      <p:sp>
        <p:nvSpPr>
          <p:cNvPr id="3" name="Content Placeholder 2"/>
          <p:cNvSpPr>
            <a:spLocks noGrp="1"/>
          </p:cNvSpPr>
          <p:nvPr>
            <p:ph idx="1"/>
          </p:nvPr>
        </p:nvSpPr>
        <p:spPr>
          <a:xfrm>
            <a:off x="1063752" y="1879600"/>
            <a:ext cx="10058400" cy="4483100"/>
          </a:xfrm>
        </p:spPr>
        <p:txBody>
          <a:bodyPr>
            <a:normAutofit/>
          </a:bodyPr>
          <a:lstStyle/>
          <a:p>
            <a:pPr marL="85725" lvl="1" indent="0">
              <a:buNone/>
            </a:pPr>
            <a:r>
              <a:rPr lang="en-US" sz="4000" dirty="0">
                <a:latin typeface="Franklin Gothic Book" panose="020B0503020102020204" pitchFamily="34" charset="0"/>
                <a:cs typeface="LilyUPC" panose="020B0604020202020204" pitchFamily="34" charset="-34"/>
              </a:rPr>
              <a:t>A world with the possibility of knowing God is arguably the best possible world. </a:t>
            </a:r>
          </a:p>
          <a:p>
            <a:pPr marL="85725" lvl="1" indent="0">
              <a:buNone/>
            </a:pPr>
            <a:endParaRPr lang="en-US" sz="2400" dirty="0">
              <a:latin typeface="Franklin Gothic Book" panose="020B0503020102020204" pitchFamily="34" charset="0"/>
              <a:cs typeface="LilyUPC" panose="020B0604020202020204" pitchFamily="34" charset="-34"/>
            </a:endParaRPr>
          </a:p>
          <a:p>
            <a:pPr marL="85725" lvl="1" indent="0">
              <a:buNone/>
            </a:pPr>
            <a:endParaRPr lang="en-US" sz="2400" dirty="0">
              <a:latin typeface="Franklin Gothic Book" panose="020B0503020102020204" pitchFamily="34" charset="0"/>
              <a:cs typeface="LilyUPC" panose="020B0604020202020204" pitchFamily="34" charset="-34"/>
            </a:endParaRPr>
          </a:p>
          <a:p>
            <a:pPr marL="85725" lvl="1" indent="0">
              <a:buNone/>
            </a:pPr>
            <a:r>
              <a:rPr lang="en-US" sz="4000" dirty="0">
                <a:latin typeface="Franklin Gothic Book" panose="020B0503020102020204" pitchFamily="34" charset="0"/>
                <a:cs typeface="LilyUPC" panose="020B0604020202020204" pitchFamily="34" charset="-34"/>
              </a:rPr>
              <a:t>So, God allowed a significant degree of evil, pain and suffering for a relationship with you!</a:t>
            </a:r>
          </a:p>
        </p:txBody>
      </p:sp>
    </p:spTree>
    <p:extLst>
      <p:ext uri="{BB962C8B-B14F-4D97-AF65-F5344CB8AC3E}">
        <p14:creationId xmlns:p14="http://schemas.microsoft.com/office/powerpoint/2010/main" val="1691354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latin typeface="Rockwell Condensed" panose="02060603050405020104" pitchFamily="18" charset="0"/>
              </a:rPr>
              <a:t>3. The Glory of God</a:t>
            </a:r>
          </a:p>
        </p:txBody>
      </p:sp>
      <p:sp>
        <p:nvSpPr>
          <p:cNvPr id="3" name="Content Placeholder 2"/>
          <p:cNvSpPr>
            <a:spLocks noGrp="1"/>
          </p:cNvSpPr>
          <p:nvPr>
            <p:ph idx="1"/>
          </p:nvPr>
        </p:nvSpPr>
        <p:spPr>
          <a:xfrm>
            <a:off x="1063752" y="2093976"/>
            <a:ext cx="10058400" cy="4268724"/>
          </a:xfrm>
        </p:spPr>
        <p:txBody>
          <a:bodyPr>
            <a:normAutofit/>
          </a:bodyPr>
          <a:lstStyle/>
          <a:p>
            <a:pPr marL="85725" lvl="1" indent="0">
              <a:buNone/>
            </a:pPr>
            <a:r>
              <a:rPr lang="en-US" sz="4000" dirty="0">
                <a:latin typeface="Franklin Gothic Book" panose="020B0503020102020204" pitchFamily="34" charset="0"/>
                <a:cs typeface="LilyUPC" panose="020B0604020202020204" pitchFamily="34" charset="-34"/>
              </a:rPr>
              <a:t>Bad things happen because…</a:t>
            </a:r>
          </a:p>
          <a:p>
            <a:pPr marL="85725" lvl="1" indent="0">
              <a:buNone/>
            </a:pPr>
            <a:endParaRPr lang="en-US" sz="1600" dirty="0">
              <a:latin typeface="Franklin Gothic Book" panose="020B0503020102020204" pitchFamily="34" charset="0"/>
              <a:cs typeface="LilyUPC" panose="020B0604020202020204" pitchFamily="34" charset="-34"/>
            </a:endParaRPr>
          </a:p>
          <a:p>
            <a:pPr marL="542925" lvl="1" indent="-457200"/>
            <a:r>
              <a:rPr lang="en-US" sz="3600" dirty="0">
                <a:latin typeface="Franklin Gothic Book" panose="020B0503020102020204" pitchFamily="34" charset="0"/>
                <a:cs typeface="LilyUPC" panose="020B0604020202020204" pitchFamily="34" charset="-34"/>
              </a:rPr>
              <a:t>Ultimately, it’s part of the good plan of God.</a:t>
            </a:r>
          </a:p>
          <a:p>
            <a:pPr marL="85725" lvl="1" indent="0">
              <a:buNone/>
            </a:pPr>
            <a:endParaRPr lang="en-US" sz="3600" dirty="0">
              <a:latin typeface="Franklin Gothic Book" panose="020B0503020102020204" pitchFamily="34" charset="0"/>
              <a:cs typeface="LilyUPC" panose="020B0604020202020204" pitchFamily="34" charset="-34"/>
            </a:endParaRPr>
          </a:p>
          <a:p>
            <a:pPr marL="542925" lvl="1" indent="-457200"/>
            <a:r>
              <a:rPr lang="en-US" sz="3600" dirty="0">
                <a:latin typeface="Franklin Gothic Book" panose="020B0503020102020204" pitchFamily="34" charset="0"/>
                <a:cs typeface="LilyUPC" panose="020B0604020202020204" pitchFamily="34" charset="-34"/>
              </a:rPr>
              <a:t>Really important: You are part of the plan, but it is NOT primarily about you!</a:t>
            </a:r>
          </a:p>
          <a:p>
            <a:pPr marL="85725" lvl="1" indent="0">
              <a:buNone/>
            </a:pPr>
            <a:endParaRPr lang="en-US" sz="3200" dirty="0">
              <a:latin typeface="LilyUPC" panose="020B0604020202020204" pitchFamily="34" charset="-34"/>
              <a:cs typeface="LilyUPC" panose="020B0604020202020204" pitchFamily="34" charset="-34"/>
            </a:endParaRPr>
          </a:p>
        </p:txBody>
      </p:sp>
    </p:spTree>
    <p:extLst>
      <p:ext uri="{BB962C8B-B14F-4D97-AF65-F5344CB8AC3E}">
        <p14:creationId xmlns:p14="http://schemas.microsoft.com/office/powerpoint/2010/main" val="2249857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latin typeface="Rockwell Condensed" panose="02060603050405020104" pitchFamily="18" charset="0"/>
              </a:rPr>
              <a:t>3. The Glory of God</a:t>
            </a:r>
          </a:p>
        </p:txBody>
      </p:sp>
      <p:sp>
        <p:nvSpPr>
          <p:cNvPr id="3" name="Content Placeholder 2"/>
          <p:cNvSpPr>
            <a:spLocks noGrp="1"/>
          </p:cNvSpPr>
          <p:nvPr>
            <p:ph idx="1"/>
          </p:nvPr>
        </p:nvSpPr>
        <p:spPr>
          <a:xfrm>
            <a:off x="1063752" y="2093976"/>
            <a:ext cx="10058400" cy="4268724"/>
          </a:xfrm>
        </p:spPr>
        <p:txBody>
          <a:bodyPr>
            <a:normAutofit/>
          </a:bodyPr>
          <a:lstStyle/>
          <a:p>
            <a:pPr marL="85725" lvl="1" indent="0">
              <a:buNone/>
            </a:pPr>
            <a:r>
              <a:rPr lang="en-US" sz="4000" dirty="0">
                <a:latin typeface="Franklin Gothic Book" panose="020B0503020102020204" pitchFamily="34" charset="0"/>
                <a:cs typeface="LilyUPC" panose="020B0604020202020204" pitchFamily="34" charset="-34"/>
              </a:rPr>
              <a:t>Every problem of evil assumes that God owes us some degree of happiness and pleasure.</a:t>
            </a:r>
          </a:p>
          <a:p>
            <a:pPr marL="85725" lvl="1" indent="0">
              <a:buNone/>
            </a:pPr>
            <a:endParaRPr lang="en-US" sz="4000" dirty="0">
              <a:latin typeface="Franklin Gothic Book" panose="020B0503020102020204" pitchFamily="34" charset="0"/>
              <a:cs typeface="LilyUPC" panose="020B0604020202020204" pitchFamily="34" charset="-34"/>
            </a:endParaRPr>
          </a:p>
          <a:p>
            <a:pPr marL="85725" lvl="1" indent="0">
              <a:buNone/>
            </a:pPr>
            <a:r>
              <a:rPr lang="en-US" sz="4000" dirty="0">
                <a:latin typeface="Franklin Gothic Book" panose="020B0503020102020204" pitchFamily="34" charset="0"/>
                <a:cs typeface="LilyUPC" panose="020B0604020202020204" pitchFamily="34" charset="-34"/>
              </a:rPr>
              <a:t>But does God owe us happiness? </a:t>
            </a:r>
          </a:p>
          <a:p>
            <a:pPr marL="657225" lvl="1" indent="-571500"/>
            <a:r>
              <a:rPr lang="en-US" sz="4000" dirty="0">
                <a:latin typeface="Franklin Gothic Book" panose="020B0503020102020204" pitchFamily="34" charset="0"/>
                <a:cs typeface="LilyUPC" panose="020B0604020202020204" pitchFamily="34" charset="-34"/>
              </a:rPr>
              <a:t>No!</a:t>
            </a:r>
          </a:p>
        </p:txBody>
      </p:sp>
    </p:spTree>
    <p:extLst>
      <p:ext uri="{BB962C8B-B14F-4D97-AF65-F5344CB8AC3E}">
        <p14:creationId xmlns:p14="http://schemas.microsoft.com/office/powerpoint/2010/main" val="2133429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latin typeface="Rockwell Condensed" panose="02060603050405020104" pitchFamily="18" charset="0"/>
              </a:rPr>
              <a:t>Why God?</a:t>
            </a:r>
          </a:p>
        </p:txBody>
      </p:sp>
      <p:sp>
        <p:nvSpPr>
          <p:cNvPr id="3" name="Content Placeholder 2"/>
          <p:cNvSpPr>
            <a:spLocks noGrp="1"/>
          </p:cNvSpPr>
          <p:nvPr>
            <p:ph idx="1"/>
          </p:nvPr>
        </p:nvSpPr>
        <p:spPr>
          <a:xfrm>
            <a:off x="773176" y="1915668"/>
            <a:ext cx="10645648" cy="4457700"/>
          </a:xfrm>
        </p:spPr>
        <p:txBody>
          <a:bodyPr>
            <a:normAutofit/>
          </a:bodyPr>
          <a:lstStyle/>
          <a:p>
            <a:pPr marL="85725" lvl="1" indent="0">
              <a:buNone/>
            </a:pPr>
            <a:r>
              <a:rPr lang="en-US" sz="4000" dirty="0">
                <a:latin typeface="Franklin Gothic Book" panose="020B0503020102020204" pitchFamily="34" charset="0"/>
                <a:cs typeface="LilyUPC" panose="020B0604020202020204" pitchFamily="34" charset="-34"/>
              </a:rPr>
              <a:t>But we still don’t have specific reasons why things like school shootings, tsunamis, car crashes and cancer happen. </a:t>
            </a:r>
          </a:p>
          <a:p>
            <a:pPr marL="85725" lvl="1" indent="0">
              <a:buNone/>
            </a:pPr>
            <a:endParaRPr lang="en-US" sz="1600" dirty="0">
              <a:latin typeface="Franklin Gothic Book" panose="020B0503020102020204" pitchFamily="34" charset="0"/>
              <a:cs typeface="LilyUPC" panose="020B0604020202020204" pitchFamily="34" charset="-34"/>
            </a:endParaRPr>
          </a:p>
          <a:p>
            <a:pPr marL="817245" lvl="2" indent="-457200"/>
            <a:r>
              <a:rPr lang="en-US" sz="3600" dirty="0">
                <a:latin typeface="Franklin Gothic Book" panose="020B0503020102020204" pitchFamily="34" charset="0"/>
                <a:cs typeface="LilyUPC" panose="020B0604020202020204" pitchFamily="34" charset="-34"/>
              </a:rPr>
              <a:t>We don’t need specifics so long as we know God to be good and in control. </a:t>
            </a:r>
          </a:p>
          <a:p>
            <a:pPr marL="85725" lvl="1" indent="0">
              <a:buNone/>
            </a:pPr>
            <a:endParaRPr lang="en-US" sz="3200" dirty="0">
              <a:latin typeface="Franklin Gothic Book" panose="020B0503020102020204" pitchFamily="34" charset="0"/>
              <a:cs typeface="LilyUPC" panose="020B0604020202020204" pitchFamily="34" charset="-34"/>
            </a:endParaRPr>
          </a:p>
        </p:txBody>
      </p:sp>
    </p:spTree>
    <p:extLst>
      <p:ext uri="{BB962C8B-B14F-4D97-AF65-F5344CB8AC3E}">
        <p14:creationId xmlns:p14="http://schemas.microsoft.com/office/powerpoint/2010/main" val="7320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latin typeface="Rockwell Condensed" panose="02060603050405020104" pitchFamily="18" charset="0"/>
              </a:rPr>
              <a:t>Job</a:t>
            </a:r>
          </a:p>
        </p:txBody>
      </p:sp>
      <p:sp>
        <p:nvSpPr>
          <p:cNvPr id="3" name="Content Placeholder 2"/>
          <p:cNvSpPr>
            <a:spLocks noGrp="1"/>
          </p:cNvSpPr>
          <p:nvPr>
            <p:ph idx="1"/>
          </p:nvPr>
        </p:nvSpPr>
        <p:spPr>
          <a:xfrm>
            <a:off x="635000" y="2093976"/>
            <a:ext cx="6235700" cy="4279392"/>
          </a:xfrm>
        </p:spPr>
        <p:txBody>
          <a:bodyPr>
            <a:normAutofit/>
          </a:bodyPr>
          <a:lstStyle/>
          <a:p>
            <a:pPr marL="85725" lvl="1" indent="0">
              <a:buNone/>
            </a:pPr>
            <a:endParaRPr lang="en-US" sz="3600" dirty="0">
              <a:latin typeface="Franklin Gothic Book" panose="020B0503020102020204" pitchFamily="34" charset="0"/>
              <a:cs typeface="LilyUPC" panose="020B0604020202020204" pitchFamily="34" charset="-34"/>
            </a:endParaRPr>
          </a:p>
          <a:p>
            <a:pPr marL="85725" lvl="1" indent="0">
              <a:buNone/>
            </a:pPr>
            <a:r>
              <a:rPr lang="en-US" sz="3600" dirty="0">
                <a:latin typeface="Franklin Gothic Book" panose="020B0503020102020204" pitchFamily="34" charset="0"/>
                <a:cs typeface="LilyUPC" panose="020B0604020202020204" pitchFamily="34" charset="-34"/>
              </a:rPr>
              <a:t>What answers does Job get? </a:t>
            </a:r>
          </a:p>
          <a:p>
            <a:pPr marL="85725" lvl="1" indent="0">
              <a:buNone/>
            </a:pPr>
            <a:endParaRPr lang="en-US" sz="3600" dirty="0">
              <a:latin typeface="Franklin Gothic Book" panose="020B0503020102020204" pitchFamily="34" charset="0"/>
              <a:cs typeface="LilyUPC" panose="020B0604020202020204" pitchFamily="34" charset="-34"/>
            </a:endParaRPr>
          </a:p>
          <a:p>
            <a:pPr marL="542925" lvl="1" indent="-457200"/>
            <a:r>
              <a:rPr lang="en-US" sz="3600" dirty="0">
                <a:latin typeface="Franklin Gothic Book" panose="020B0503020102020204" pitchFamily="34" charset="0"/>
                <a:cs typeface="LilyUPC" panose="020B0604020202020204" pitchFamily="34" charset="-34"/>
              </a:rPr>
              <a:t>The knowledge of God</a:t>
            </a:r>
          </a:p>
        </p:txBody>
      </p:sp>
      <p:pic>
        <p:nvPicPr>
          <p:cNvPr id="4" name="Picture 3">
            <a:extLst>
              <a:ext uri="{FF2B5EF4-FFF2-40B4-BE49-F238E27FC236}">
                <a16:creationId xmlns:a16="http://schemas.microsoft.com/office/drawing/2014/main" id="{981AA90F-DDEE-B784-8A29-AB0661E223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0400" y="390412"/>
            <a:ext cx="4393778" cy="5249975"/>
          </a:xfrm>
          <a:prstGeom prst="rect">
            <a:avLst/>
          </a:prstGeom>
        </p:spPr>
      </p:pic>
    </p:spTree>
    <p:extLst>
      <p:ext uri="{BB962C8B-B14F-4D97-AF65-F5344CB8AC3E}">
        <p14:creationId xmlns:p14="http://schemas.microsoft.com/office/powerpoint/2010/main" val="2010762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latin typeface="Rockwell Condensed" panose="02060603050405020104" pitchFamily="18" charset="0"/>
              </a:rPr>
              <a:t>Why God?</a:t>
            </a:r>
          </a:p>
        </p:txBody>
      </p:sp>
      <p:sp>
        <p:nvSpPr>
          <p:cNvPr id="3" name="Content Placeholder 2"/>
          <p:cNvSpPr>
            <a:spLocks noGrp="1"/>
          </p:cNvSpPr>
          <p:nvPr>
            <p:ph idx="1"/>
          </p:nvPr>
        </p:nvSpPr>
        <p:spPr>
          <a:xfrm>
            <a:off x="1063752" y="2093976"/>
            <a:ext cx="10594848" cy="4724400"/>
          </a:xfrm>
        </p:spPr>
        <p:txBody>
          <a:bodyPr>
            <a:normAutofit lnSpcReduction="10000"/>
          </a:bodyPr>
          <a:lstStyle/>
          <a:p>
            <a:pPr marL="85725" lvl="1" indent="0">
              <a:buNone/>
            </a:pPr>
            <a:r>
              <a:rPr lang="en-US" sz="3200" dirty="0"/>
              <a:t>“He came. He entered space and time and suffering. He came, like a lover. Love seeks above all intimacy, presence, togetherness. Not happiness. ‘Better unhappy with her than happy without her’—that is the word of a lover. He came. That is the salient fact, the towering truth, that alone keeps us from putting a bullet through our heads. He came. Job is satisfied even though the God who came gave him absolutely no answers at all to his thousand tortured questions. He did the most important thing and he gave the most important gift: </a:t>
            </a:r>
            <a:r>
              <a:rPr lang="en-US" sz="3000" dirty="0"/>
              <a:t>himself.”  (Peter Kreeft, </a:t>
            </a:r>
            <a:r>
              <a:rPr lang="en-US" sz="3000" i="1" dirty="0"/>
              <a:t>Making Sense Out of Suffering)</a:t>
            </a:r>
            <a:r>
              <a:rPr lang="en-US" sz="3000" dirty="0"/>
              <a:t> </a:t>
            </a:r>
          </a:p>
        </p:txBody>
      </p:sp>
      <p:pic>
        <p:nvPicPr>
          <p:cNvPr id="1026" name="Picture 2" descr="Peter Kreeft - Wikipedia">
            <a:extLst>
              <a:ext uri="{FF2B5EF4-FFF2-40B4-BE49-F238E27FC236}">
                <a16:creationId xmlns:a16="http://schemas.microsoft.com/office/drawing/2014/main" id="{0B449313-7A0A-0951-65B1-13B3BE698F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69424" y="138176"/>
            <a:ext cx="2159598" cy="185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1257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latin typeface="Rockwell Condensed" panose="02060603050405020104" pitchFamily="18" charset="0"/>
              </a:rPr>
              <a:t>The Good News</a:t>
            </a:r>
          </a:p>
        </p:txBody>
      </p:sp>
      <p:sp>
        <p:nvSpPr>
          <p:cNvPr id="3" name="Content Placeholder 2"/>
          <p:cNvSpPr>
            <a:spLocks noGrp="1"/>
          </p:cNvSpPr>
          <p:nvPr>
            <p:ph idx="1"/>
          </p:nvPr>
        </p:nvSpPr>
        <p:spPr>
          <a:xfrm>
            <a:off x="1063752" y="2093976"/>
            <a:ext cx="8423148" cy="4268724"/>
          </a:xfrm>
        </p:spPr>
        <p:txBody>
          <a:bodyPr>
            <a:normAutofit/>
          </a:bodyPr>
          <a:lstStyle/>
          <a:p>
            <a:pPr marL="85725" lvl="1" indent="0">
              <a:buNone/>
            </a:pPr>
            <a:r>
              <a:rPr lang="en-US" sz="4000" dirty="0">
                <a:latin typeface="Franklin Gothic Book" panose="020B0503020102020204" pitchFamily="34" charset="0"/>
                <a:cs typeface="LilyUPC" panose="020B0604020202020204" pitchFamily="34" charset="-34"/>
              </a:rPr>
              <a:t>Is God going to show up for us like he did for Job?</a:t>
            </a:r>
          </a:p>
          <a:p>
            <a:pPr marL="85725" lvl="1" indent="0">
              <a:buNone/>
            </a:pPr>
            <a:endParaRPr lang="en-US" sz="4000" dirty="0">
              <a:latin typeface="Franklin Gothic Book" panose="020B0503020102020204" pitchFamily="34" charset="0"/>
              <a:cs typeface="LilyUPC" panose="020B0604020202020204" pitchFamily="34" charset="-34"/>
            </a:endParaRPr>
          </a:p>
          <a:p>
            <a:pPr marL="85725" lvl="1" indent="0">
              <a:buNone/>
            </a:pPr>
            <a:r>
              <a:rPr lang="en-US" sz="4000" dirty="0">
                <a:latin typeface="Franklin Gothic Book" panose="020B0503020102020204" pitchFamily="34" charset="0"/>
                <a:cs typeface="LilyUPC" panose="020B0604020202020204" pitchFamily="34" charset="-34"/>
              </a:rPr>
              <a:t>Yes, he already has!</a:t>
            </a:r>
          </a:p>
          <a:p>
            <a:pPr marL="85725" lvl="1" indent="0">
              <a:buNone/>
            </a:pPr>
            <a:endParaRPr lang="en-US" sz="4000" dirty="0">
              <a:latin typeface="Franklin Gothic Book" panose="020B0503020102020204" pitchFamily="34" charset="0"/>
              <a:cs typeface="LilyUPC" panose="020B0604020202020204" pitchFamily="34" charset="-34"/>
            </a:endParaRPr>
          </a:p>
          <a:p>
            <a:pPr marL="85725" lvl="1" indent="0">
              <a:buNone/>
            </a:pPr>
            <a:r>
              <a:rPr lang="en-US" sz="4000" dirty="0">
                <a:latin typeface="Franklin Gothic Book" panose="020B0503020102020204" pitchFamily="34" charset="0"/>
                <a:cs typeface="LilyUPC" panose="020B0604020202020204" pitchFamily="34" charset="-34"/>
              </a:rPr>
              <a:t>In this, we have hope.</a:t>
            </a:r>
          </a:p>
        </p:txBody>
      </p:sp>
      <p:pic>
        <p:nvPicPr>
          <p:cNvPr id="4" name="Picture 3">
            <a:extLst>
              <a:ext uri="{FF2B5EF4-FFF2-40B4-BE49-F238E27FC236}">
                <a16:creationId xmlns:a16="http://schemas.microsoft.com/office/drawing/2014/main" id="{ABAF2C2B-DBF5-7802-883D-3D4DF631D9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8600" y="2998555"/>
            <a:ext cx="5473700" cy="3649133"/>
          </a:xfrm>
          <a:prstGeom prst="rect">
            <a:avLst/>
          </a:prstGeom>
        </p:spPr>
      </p:pic>
    </p:spTree>
    <p:extLst>
      <p:ext uri="{BB962C8B-B14F-4D97-AF65-F5344CB8AC3E}">
        <p14:creationId xmlns:p14="http://schemas.microsoft.com/office/powerpoint/2010/main" val="366748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CB304-83CB-5A21-D056-A951CFC9F10A}"/>
              </a:ext>
            </a:extLst>
          </p:cNvPr>
          <p:cNvSpPr>
            <a:spLocks noGrp="1"/>
          </p:cNvSpPr>
          <p:nvPr>
            <p:ph type="title"/>
          </p:nvPr>
        </p:nvSpPr>
        <p:spPr>
          <a:xfrm>
            <a:off x="1066800" y="5706636"/>
            <a:ext cx="10058400" cy="1151364"/>
          </a:xfrm>
        </p:spPr>
        <p:txBody>
          <a:bodyPr/>
          <a:lstStyle/>
          <a:p>
            <a:r>
              <a:rPr lang="en-US" sz="4400" dirty="0" err="1"/>
              <a:t>www.travisdickinson.com</a:t>
            </a:r>
            <a:endParaRPr lang="en-US" dirty="0"/>
          </a:p>
        </p:txBody>
      </p:sp>
      <p:sp>
        <p:nvSpPr>
          <p:cNvPr id="3" name="Content Placeholder 2">
            <a:extLst>
              <a:ext uri="{FF2B5EF4-FFF2-40B4-BE49-F238E27FC236}">
                <a16:creationId xmlns:a16="http://schemas.microsoft.com/office/drawing/2014/main" id="{283BFFC3-99C5-61CA-B41A-76536549DEB5}"/>
              </a:ext>
            </a:extLst>
          </p:cNvPr>
          <p:cNvSpPr>
            <a:spLocks noGrp="1"/>
          </p:cNvSpPr>
          <p:nvPr>
            <p:ph idx="1"/>
          </p:nvPr>
        </p:nvSpPr>
        <p:spPr>
          <a:xfrm>
            <a:off x="927100" y="613627"/>
            <a:ext cx="10604500" cy="3670301"/>
          </a:xfrm>
        </p:spPr>
        <p:txBody>
          <a:bodyPr>
            <a:normAutofit/>
          </a:bodyPr>
          <a:lstStyle/>
          <a:p>
            <a:pPr marL="0" indent="0">
              <a:buNone/>
            </a:pPr>
            <a:r>
              <a:rPr lang="en-US" sz="4000" dirty="0"/>
              <a:t>FREE book for signing up for my newsletter!!</a:t>
            </a:r>
          </a:p>
        </p:txBody>
      </p:sp>
      <p:pic>
        <p:nvPicPr>
          <p:cNvPr id="13314" name="Picture 2" descr=" ">
            <a:extLst>
              <a:ext uri="{FF2B5EF4-FFF2-40B4-BE49-F238E27FC236}">
                <a16:creationId xmlns:a16="http://schemas.microsoft.com/office/drawing/2014/main" id="{5573B759-8E08-CB6A-FFB6-4FF306996F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3439" y="1578827"/>
            <a:ext cx="3571011" cy="431397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qr code with a logo&#10;&#10;Description automatically generated">
            <a:extLst>
              <a:ext uri="{FF2B5EF4-FFF2-40B4-BE49-F238E27FC236}">
                <a16:creationId xmlns:a16="http://schemas.microsoft.com/office/drawing/2014/main" id="{412D7F42-FB11-8A29-FCBB-706E8820DB1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75500" y="1617236"/>
            <a:ext cx="4089400" cy="4089400"/>
          </a:xfrm>
          <a:prstGeom prst="rect">
            <a:avLst/>
          </a:prstGeom>
        </p:spPr>
      </p:pic>
    </p:spTree>
    <p:extLst>
      <p:ext uri="{BB962C8B-B14F-4D97-AF65-F5344CB8AC3E}">
        <p14:creationId xmlns:p14="http://schemas.microsoft.com/office/powerpoint/2010/main" val="684496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latin typeface="Rockwell Condensed" panose="02060603050405020104" pitchFamily="18" charset="0"/>
              </a:rPr>
              <a:t>Why God?</a:t>
            </a:r>
          </a:p>
        </p:txBody>
      </p:sp>
      <p:sp>
        <p:nvSpPr>
          <p:cNvPr id="3" name="Content Placeholder 2"/>
          <p:cNvSpPr>
            <a:spLocks noGrp="1"/>
          </p:cNvSpPr>
          <p:nvPr>
            <p:ph idx="1"/>
          </p:nvPr>
        </p:nvSpPr>
        <p:spPr>
          <a:xfrm>
            <a:off x="1063752" y="2093976"/>
            <a:ext cx="10058400" cy="4268724"/>
          </a:xfrm>
        </p:spPr>
        <p:txBody>
          <a:bodyPr>
            <a:normAutofit/>
          </a:bodyPr>
          <a:lstStyle/>
          <a:p>
            <a:pPr marL="85725" lvl="1" indent="0">
              <a:buNone/>
            </a:pPr>
            <a:r>
              <a:rPr lang="en-US" sz="4400" dirty="0">
                <a:latin typeface="Franklin Gothic Book" panose="020B0503020102020204" pitchFamily="34" charset="0"/>
                <a:cs typeface="LilyUPC" panose="020B0604020202020204" pitchFamily="34" charset="-34"/>
              </a:rPr>
              <a:t>Question: Why is there so much evil, pain and suffering in the world?</a:t>
            </a:r>
          </a:p>
          <a:p>
            <a:pPr marL="85725" lvl="1" indent="0">
              <a:buNone/>
            </a:pPr>
            <a:endParaRPr lang="en-US" dirty="0">
              <a:latin typeface="Franklin Gothic Book" panose="020B0503020102020204" pitchFamily="34" charset="0"/>
              <a:cs typeface="LilyUPC" panose="020B0604020202020204" pitchFamily="34" charset="-34"/>
            </a:endParaRPr>
          </a:p>
          <a:p>
            <a:pPr marL="817245" lvl="2" indent="-457200"/>
            <a:r>
              <a:rPr lang="en-US" sz="3600" dirty="0">
                <a:latin typeface="Franklin Gothic Book" panose="020B0503020102020204" pitchFamily="34" charset="0"/>
                <a:cs typeface="LilyUPC" panose="020B0604020202020204" pitchFamily="34" charset="-34"/>
              </a:rPr>
              <a:t>The world can seem God-less at times!!</a:t>
            </a:r>
          </a:p>
          <a:p>
            <a:pPr marL="85725" lvl="1" indent="0">
              <a:buNone/>
            </a:pPr>
            <a:endParaRPr lang="en-US" sz="4000" dirty="0">
              <a:latin typeface="Franklin Gothic Book" panose="020B0503020102020204" pitchFamily="34" charset="0"/>
              <a:cs typeface="LilyUPC" panose="020B0604020202020204" pitchFamily="34" charset="-34"/>
            </a:endParaRPr>
          </a:p>
        </p:txBody>
      </p:sp>
    </p:spTree>
    <p:extLst>
      <p:ext uri="{BB962C8B-B14F-4D97-AF65-F5344CB8AC3E}">
        <p14:creationId xmlns:p14="http://schemas.microsoft.com/office/powerpoint/2010/main" val="2880603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latin typeface="Rockwell Condensed" panose="02060603050405020104" pitchFamily="18" charset="0"/>
              </a:rPr>
              <a:t>Why God?</a:t>
            </a:r>
          </a:p>
        </p:txBody>
      </p:sp>
      <p:sp>
        <p:nvSpPr>
          <p:cNvPr id="3" name="Content Placeholder 2"/>
          <p:cNvSpPr>
            <a:spLocks noGrp="1"/>
          </p:cNvSpPr>
          <p:nvPr>
            <p:ph idx="1"/>
          </p:nvPr>
        </p:nvSpPr>
        <p:spPr>
          <a:xfrm>
            <a:off x="934278" y="2093976"/>
            <a:ext cx="10187874" cy="4268724"/>
          </a:xfrm>
        </p:spPr>
        <p:txBody>
          <a:bodyPr numCol="2">
            <a:normAutofit fontScale="55000" lnSpcReduction="20000"/>
          </a:bodyPr>
          <a:lstStyle/>
          <a:p>
            <a:pPr marL="428625" lvl="1" indent="-342900"/>
            <a:r>
              <a:rPr lang="en-US" sz="5800" dirty="0">
                <a:latin typeface="Franklin Gothic Book" panose="020B0503020102020204" pitchFamily="34" charset="0"/>
                <a:cs typeface="LilyUPC" panose="020B0604020202020204" pitchFamily="34" charset="-34"/>
              </a:rPr>
              <a:t>War</a:t>
            </a:r>
          </a:p>
          <a:p>
            <a:pPr marL="428625" lvl="1" indent="-342900"/>
            <a:r>
              <a:rPr lang="en-US" sz="5800" dirty="0">
                <a:latin typeface="Franklin Gothic Book" panose="020B0503020102020204" pitchFamily="34" charset="0"/>
                <a:cs typeface="LilyUPC" panose="020B0604020202020204" pitchFamily="34" charset="-34"/>
              </a:rPr>
              <a:t>School shootings</a:t>
            </a:r>
          </a:p>
          <a:p>
            <a:pPr marL="428625" lvl="1" indent="-342900"/>
            <a:r>
              <a:rPr lang="en-US" sz="5800" dirty="0">
                <a:latin typeface="Franklin Gothic Book" panose="020B0503020102020204" pitchFamily="34" charset="0"/>
                <a:cs typeface="LilyUPC" panose="020B0604020202020204" pitchFamily="34" charset="-34"/>
              </a:rPr>
              <a:t>Child abuse</a:t>
            </a:r>
          </a:p>
          <a:p>
            <a:pPr marL="428625" lvl="1" indent="-342900"/>
            <a:r>
              <a:rPr lang="en-US" sz="5800" dirty="0">
                <a:latin typeface="Franklin Gothic Book" panose="020B0503020102020204" pitchFamily="34" charset="0"/>
                <a:cs typeface="LilyUPC" panose="020B0604020202020204" pitchFamily="34" charset="-34"/>
              </a:rPr>
              <a:t>Drug abuse</a:t>
            </a:r>
          </a:p>
          <a:p>
            <a:pPr marL="428625" lvl="1" indent="-342900"/>
            <a:r>
              <a:rPr lang="en-US" sz="5800" dirty="0">
                <a:latin typeface="Franklin Gothic Book" panose="020B0503020102020204" pitchFamily="34" charset="0"/>
                <a:cs typeface="LilyUPC" panose="020B0604020202020204" pitchFamily="34" charset="-34"/>
              </a:rPr>
              <a:t>Spousal abuse</a:t>
            </a:r>
          </a:p>
          <a:p>
            <a:pPr marL="428625" lvl="1" indent="-342900"/>
            <a:r>
              <a:rPr lang="en-US" sz="5800" dirty="0">
                <a:latin typeface="Franklin Gothic Book" panose="020B0503020102020204" pitchFamily="34" charset="0"/>
                <a:cs typeface="LilyUPC" panose="020B0604020202020204" pitchFamily="34" charset="-34"/>
              </a:rPr>
              <a:t>Crime</a:t>
            </a:r>
          </a:p>
          <a:p>
            <a:pPr marL="428625" lvl="1" indent="-342900"/>
            <a:r>
              <a:rPr lang="en-US" sz="5800" dirty="0">
                <a:latin typeface="Franklin Gothic Book" panose="020B0503020102020204" pitchFamily="34" charset="0"/>
                <a:cs typeface="LilyUPC" panose="020B0604020202020204" pitchFamily="34" charset="-34"/>
              </a:rPr>
              <a:t>Sex trafficking </a:t>
            </a:r>
          </a:p>
          <a:p>
            <a:pPr marL="428625" lvl="1" indent="-342900"/>
            <a:r>
              <a:rPr lang="en-US" sz="5800" dirty="0">
                <a:latin typeface="Franklin Gothic Book" panose="020B0503020102020204" pitchFamily="34" charset="0"/>
                <a:cs typeface="LilyUPC" panose="020B0604020202020204" pitchFamily="34" charset="-34"/>
              </a:rPr>
              <a:t>Car accidents</a:t>
            </a:r>
          </a:p>
          <a:p>
            <a:pPr marL="428625" lvl="1" indent="-342900"/>
            <a:r>
              <a:rPr lang="en-US" sz="5800" dirty="0">
                <a:latin typeface="Franklin Gothic Book" panose="020B0503020102020204" pitchFamily="34" charset="0"/>
                <a:cs typeface="LilyUPC" panose="020B0604020202020204" pitchFamily="34" charset="-34"/>
              </a:rPr>
              <a:t>Anxiety</a:t>
            </a:r>
          </a:p>
          <a:p>
            <a:pPr marL="428625" lvl="1" indent="-342900"/>
            <a:endParaRPr lang="en-US" sz="5800" dirty="0">
              <a:latin typeface="Franklin Gothic Book" panose="020B0503020102020204" pitchFamily="34" charset="0"/>
              <a:cs typeface="LilyUPC" panose="020B0604020202020204" pitchFamily="34" charset="-34"/>
            </a:endParaRPr>
          </a:p>
          <a:p>
            <a:pPr marL="428625" lvl="1" indent="-342900"/>
            <a:r>
              <a:rPr lang="en-US" sz="5800" dirty="0">
                <a:latin typeface="Franklin Gothic Book" panose="020B0503020102020204" pitchFamily="34" charset="0"/>
                <a:cs typeface="LilyUPC" panose="020B0604020202020204" pitchFamily="34" charset="-34"/>
              </a:rPr>
              <a:t>Cancer</a:t>
            </a:r>
          </a:p>
          <a:p>
            <a:pPr marL="428625" lvl="1" indent="-342900"/>
            <a:r>
              <a:rPr lang="en-US" sz="5800" dirty="0">
                <a:latin typeface="Franklin Gothic Book" panose="020B0503020102020204" pitchFamily="34" charset="0"/>
                <a:cs typeface="LilyUPC" panose="020B0604020202020204" pitchFamily="34" charset="-34"/>
              </a:rPr>
              <a:t>Covid19</a:t>
            </a:r>
          </a:p>
          <a:p>
            <a:pPr marL="428625" lvl="1" indent="-342900"/>
            <a:r>
              <a:rPr lang="en-US" sz="5800" dirty="0">
                <a:latin typeface="Franklin Gothic Book" panose="020B0503020102020204" pitchFamily="34" charset="0"/>
                <a:cs typeface="LilyUPC" panose="020B0604020202020204" pitchFamily="34" charset="-34"/>
              </a:rPr>
              <a:t>Heart attacks</a:t>
            </a:r>
          </a:p>
          <a:p>
            <a:pPr marL="428625" lvl="1" indent="-342900"/>
            <a:r>
              <a:rPr lang="en-US" sz="5800" dirty="0">
                <a:latin typeface="Franklin Gothic Book" panose="020B0503020102020204" pitchFamily="34" charset="0"/>
                <a:cs typeface="LilyUPC" panose="020B0604020202020204" pitchFamily="34" charset="-34"/>
              </a:rPr>
              <a:t>Aneurisms </a:t>
            </a:r>
          </a:p>
          <a:p>
            <a:pPr marL="428625" lvl="1" indent="-342900"/>
            <a:r>
              <a:rPr lang="en-US" sz="5800" dirty="0">
                <a:latin typeface="Franklin Gothic Book" panose="020B0503020102020204" pitchFamily="34" charset="0"/>
                <a:cs typeface="LilyUPC" panose="020B0604020202020204" pitchFamily="34" charset="-34"/>
              </a:rPr>
              <a:t>Old age </a:t>
            </a:r>
          </a:p>
          <a:p>
            <a:pPr marL="428625" lvl="1" indent="-342900"/>
            <a:r>
              <a:rPr lang="en-US" sz="5800" dirty="0">
                <a:latin typeface="Franklin Gothic Book" panose="020B0503020102020204" pitchFamily="34" charset="0"/>
                <a:cs typeface="LilyUPC" panose="020B0604020202020204" pitchFamily="34" charset="-34"/>
              </a:rPr>
              <a:t>Fires</a:t>
            </a:r>
          </a:p>
          <a:p>
            <a:pPr marL="428625" lvl="1" indent="-342900"/>
            <a:r>
              <a:rPr lang="en-US" sz="5800" dirty="0">
                <a:latin typeface="Franklin Gothic Book" panose="020B0503020102020204" pitchFamily="34" charset="0"/>
                <a:cs typeface="LilyUPC" panose="020B0604020202020204" pitchFamily="34" charset="-34"/>
              </a:rPr>
              <a:t>Earthquakes</a:t>
            </a:r>
          </a:p>
          <a:p>
            <a:pPr marL="428625" lvl="1" indent="-342900"/>
            <a:r>
              <a:rPr lang="en-US" sz="5800" dirty="0">
                <a:latin typeface="Franklin Gothic Book" panose="020B0503020102020204" pitchFamily="34" charset="0"/>
                <a:cs typeface="LilyUPC" panose="020B0604020202020204" pitchFamily="34" charset="-34"/>
              </a:rPr>
              <a:t>Starvation</a:t>
            </a:r>
          </a:p>
          <a:p>
            <a:pPr marL="428625" lvl="1" indent="-342900"/>
            <a:r>
              <a:rPr lang="en-US" sz="5800" dirty="0">
                <a:latin typeface="Franklin Gothic Book" panose="020B0503020102020204" pitchFamily="34" charset="0"/>
                <a:cs typeface="LilyUPC" panose="020B0604020202020204" pitchFamily="34" charset="-34"/>
              </a:rPr>
              <a:t>Tsunamis</a:t>
            </a:r>
            <a:endParaRPr lang="en-US" sz="3200" dirty="0">
              <a:latin typeface="LilyUPC" panose="020B0604020202020204" pitchFamily="34" charset="-34"/>
              <a:cs typeface="LilyUPC" panose="020B0604020202020204" pitchFamily="34" charset="-34"/>
            </a:endParaRPr>
          </a:p>
          <a:p>
            <a:pPr marL="428625" lvl="1" indent="-342900"/>
            <a:endParaRPr lang="en-US" sz="3200" dirty="0">
              <a:latin typeface="LilyUPC" panose="020B0604020202020204" pitchFamily="34" charset="-34"/>
              <a:cs typeface="LilyUPC" panose="020B0604020202020204" pitchFamily="34" charset="-34"/>
            </a:endParaRPr>
          </a:p>
        </p:txBody>
      </p:sp>
    </p:spTree>
    <p:extLst>
      <p:ext uri="{BB962C8B-B14F-4D97-AF65-F5344CB8AC3E}">
        <p14:creationId xmlns:p14="http://schemas.microsoft.com/office/powerpoint/2010/main" val="93359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20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fade">
                                      <p:cBhvr>
                                        <p:cTn id="57" dur="2000"/>
                                        <p:tgtEl>
                                          <p:spTgt spid="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fade">
                                      <p:cBhvr>
                                        <p:cTn id="62" dur="2000"/>
                                        <p:tgtEl>
                                          <p:spTgt spid="3">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Effect transition="in" filter="fade">
                                      <p:cBhvr>
                                        <p:cTn id="67" dur="2000"/>
                                        <p:tgtEl>
                                          <p:spTgt spid="3">
                                            <p:txEl>
                                              <p:pRg st="13" end="1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xEl>
                                              <p:pRg st="14" end="14"/>
                                            </p:txEl>
                                          </p:spTgt>
                                        </p:tgtEl>
                                        <p:attrNameLst>
                                          <p:attrName>style.visibility</p:attrName>
                                        </p:attrNameLst>
                                      </p:cBhvr>
                                      <p:to>
                                        <p:strVal val="visible"/>
                                      </p:to>
                                    </p:set>
                                    <p:animEffect transition="in" filter="fade">
                                      <p:cBhvr>
                                        <p:cTn id="72" dur="2000"/>
                                        <p:tgtEl>
                                          <p:spTgt spid="3">
                                            <p:txEl>
                                              <p:pRg st="14" end="1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
                                            <p:txEl>
                                              <p:pRg st="15" end="15"/>
                                            </p:txEl>
                                          </p:spTgt>
                                        </p:tgtEl>
                                        <p:attrNameLst>
                                          <p:attrName>style.visibility</p:attrName>
                                        </p:attrNameLst>
                                      </p:cBhvr>
                                      <p:to>
                                        <p:strVal val="visible"/>
                                      </p:to>
                                    </p:set>
                                    <p:animEffect transition="in" filter="fade">
                                      <p:cBhvr>
                                        <p:cTn id="77" dur="2000"/>
                                        <p:tgtEl>
                                          <p:spTgt spid="3">
                                            <p:txEl>
                                              <p:pRg st="15" end="15"/>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
                                            <p:txEl>
                                              <p:pRg st="16" end="16"/>
                                            </p:txEl>
                                          </p:spTgt>
                                        </p:tgtEl>
                                        <p:attrNameLst>
                                          <p:attrName>style.visibility</p:attrName>
                                        </p:attrNameLst>
                                      </p:cBhvr>
                                      <p:to>
                                        <p:strVal val="visible"/>
                                      </p:to>
                                    </p:set>
                                    <p:animEffect transition="in" filter="fade">
                                      <p:cBhvr>
                                        <p:cTn id="82" dur="2000"/>
                                        <p:tgtEl>
                                          <p:spTgt spid="3">
                                            <p:txEl>
                                              <p:pRg st="16" end="16"/>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3">
                                            <p:txEl>
                                              <p:pRg st="17" end="17"/>
                                            </p:txEl>
                                          </p:spTgt>
                                        </p:tgtEl>
                                        <p:attrNameLst>
                                          <p:attrName>style.visibility</p:attrName>
                                        </p:attrNameLst>
                                      </p:cBhvr>
                                      <p:to>
                                        <p:strVal val="visible"/>
                                      </p:to>
                                    </p:set>
                                    <p:animEffect transition="in" filter="fade">
                                      <p:cBhvr>
                                        <p:cTn id="87" dur="2000"/>
                                        <p:tgtEl>
                                          <p:spTgt spid="3">
                                            <p:txEl>
                                              <p:pRg st="17" end="17"/>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3">
                                            <p:txEl>
                                              <p:pRg st="18" end="18"/>
                                            </p:txEl>
                                          </p:spTgt>
                                        </p:tgtEl>
                                        <p:attrNameLst>
                                          <p:attrName>style.visibility</p:attrName>
                                        </p:attrNameLst>
                                      </p:cBhvr>
                                      <p:to>
                                        <p:strVal val="visible"/>
                                      </p:to>
                                    </p:set>
                                    <p:animEffect transition="in" filter="fade">
                                      <p:cBhvr>
                                        <p:cTn id="92" dur="2000"/>
                                        <p:tgtEl>
                                          <p:spTgt spid="3">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latin typeface="Rockwell Condensed" panose="02060603050405020104" pitchFamily="18" charset="0"/>
              </a:rPr>
              <a:t>Why God?</a:t>
            </a:r>
          </a:p>
        </p:txBody>
      </p:sp>
      <p:sp>
        <p:nvSpPr>
          <p:cNvPr id="3" name="Content Placeholder 2"/>
          <p:cNvSpPr>
            <a:spLocks noGrp="1"/>
          </p:cNvSpPr>
          <p:nvPr>
            <p:ph idx="1"/>
          </p:nvPr>
        </p:nvSpPr>
        <p:spPr>
          <a:xfrm>
            <a:off x="1063752" y="2093976"/>
            <a:ext cx="10058400" cy="4268724"/>
          </a:xfrm>
        </p:spPr>
        <p:txBody>
          <a:bodyPr>
            <a:normAutofit/>
          </a:bodyPr>
          <a:lstStyle/>
          <a:p>
            <a:pPr marL="85725" lvl="1" indent="0">
              <a:buNone/>
            </a:pPr>
            <a:endParaRPr lang="en-US" sz="4000" dirty="0">
              <a:latin typeface="Franklin Gothic Book" panose="020B0503020102020204" pitchFamily="34" charset="0"/>
              <a:cs typeface="LilyUPC" panose="020B0604020202020204" pitchFamily="34" charset="-34"/>
            </a:endParaRPr>
          </a:p>
          <a:p>
            <a:pPr marL="85725" lvl="1" indent="0">
              <a:buNone/>
            </a:pPr>
            <a:r>
              <a:rPr lang="en-US" sz="4000" dirty="0">
                <a:latin typeface="Franklin Gothic Book" panose="020B0503020102020204" pitchFamily="34" charset="0"/>
                <a:cs typeface="LilyUPC" panose="020B0604020202020204" pitchFamily="34" charset="-34"/>
              </a:rPr>
              <a:t>Answer: God has good and justifying reasons for all of the evil, pain and suffering.</a:t>
            </a:r>
          </a:p>
        </p:txBody>
      </p:sp>
    </p:spTree>
    <p:extLst>
      <p:ext uri="{BB962C8B-B14F-4D97-AF65-F5344CB8AC3E}">
        <p14:creationId xmlns:p14="http://schemas.microsoft.com/office/powerpoint/2010/main" val="2889168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latin typeface="Rockwell Condensed" panose="02060603050405020104" pitchFamily="18" charset="0"/>
              </a:rPr>
              <a:t>Permission to Doubt Your Faith</a:t>
            </a:r>
          </a:p>
        </p:txBody>
      </p:sp>
      <p:sp>
        <p:nvSpPr>
          <p:cNvPr id="3" name="Content Placeholder 2"/>
          <p:cNvSpPr>
            <a:spLocks noGrp="1"/>
          </p:cNvSpPr>
          <p:nvPr>
            <p:ph idx="1"/>
          </p:nvPr>
        </p:nvSpPr>
        <p:spPr>
          <a:xfrm>
            <a:off x="825500" y="2034698"/>
            <a:ext cx="6908800" cy="4086702"/>
          </a:xfrm>
        </p:spPr>
        <p:txBody>
          <a:bodyPr>
            <a:noAutofit/>
          </a:bodyPr>
          <a:lstStyle/>
          <a:p>
            <a:pPr marL="0" indent="0">
              <a:buNone/>
            </a:pPr>
            <a:r>
              <a:rPr lang="en-US" sz="4000" dirty="0">
                <a:solidFill>
                  <a:schemeClr val="tx1">
                    <a:lumMod val="75000"/>
                    <a:lumOff val="25000"/>
                  </a:schemeClr>
                </a:solidFill>
                <a:latin typeface="Franklin Gothic Book" panose="020B0503020102020204" pitchFamily="34" charset="0"/>
                <a:cs typeface="LilyUPC" panose="020B0604020202020204" pitchFamily="34" charset="-34"/>
              </a:rPr>
              <a:t>We won’t get it all figured out.</a:t>
            </a:r>
          </a:p>
          <a:p>
            <a:pPr marL="0" indent="0">
              <a:buNone/>
            </a:pPr>
            <a:endParaRPr lang="en-US" sz="1000" dirty="0">
              <a:solidFill>
                <a:schemeClr val="tx1">
                  <a:lumMod val="75000"/>
                  <a:lumOff val="25000"/>
                </a:schemeClr>
              </a:solidFill>
              <a:latin typeface="Franklin Gothic Book" panose="020B0503020102020204" pitchFamily="34" charset="0"/>
              <a:cs typeface="LilyUPC" panose="020B0604020202020204" pitchFamily="34" charset="-34"/>
            </a:endParaRPr>
          </a:p>
          <a:p>
            <a:pPr marL="0" indent="0">
              <a:buNone/>
            </a:pPr>
            <a:r>
              <a:rPr lang="en-US" sz="4000" dirty="0">
                <a:solidFill>
                  <a:schemeClr val="tx1">
                    <a:lumMod val="75000"/>
                    <a:lumOff val="25000"/>
                  </a:schemeClr>
                </a:solidFill>
                <a:latin typeface="Franklin Gothic Book" panose="020B0503020102020204" pitchFamily="34" charset="0"/>
                <a:cs typeface="LilyUPC" panose="020B0604020202020204" pitchFamily="34" charset="-34"/>
              </a:rPr>
              <a:t>	And that’s okay!!</a:t>
            </a:r>
          </a:p>
          <a:p>
            <a:pPr marL="0" indent="0">
              <a:buNone/>
            </a:pPr>
            <a:endParaRPr lang="en-US" dirty="0">
              <a:solidFill>
                <a:schemeClr val="tx1">
                  <a:lumMod val="75000"/>
                  <a:lumOff val="25000"/>
                </a:schemeClr>
              </a:solidFill>
              <a:latin typeface="Franklin Gothic Book" panose="020B0503020102020204" pitchFamily="34" charset="0"/>
              <a:cs typeface="LilyUPC" panose="020B0604020202020204" pitchFamily="34" charset="-34"/>
            </a:endParaRPr>
          </a:p>
          <a:p>
            <a:r>
              <a:rPr lang="en-US" sz="4000" dirty="0">
                <a:solidFill>
                  <a:schemeClr val="tx1">
                    <a:lumMod val="75000"/>
                    <a:lumOff val="25000"/>
                  </a:schemeClr>
                </a:solidFill>
                <a:latin typeface="Franklin Gothic Book" panose="020B0503020102020204" pitchFamily="34" charset="0"/>
                <a:cs typeface="LilyUPC" panose="020B0604020202020204" pitchFamily="34" charset="-34"/>
              </a:rPr>
              <a:t>You need enough of your questions answered to trust.</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01052" y="1782328"/>
            <a:ext cx="3281348" cy="4339072"/>
          </a:xfrm>
          <a:prstGeom prst="rect">
            <a:avLst/>
          </a:prstGeom>
        </p:spPr>
      </p:pic>
    </p:spTree>
    <p:extLst>
      <p:ext uri="{BB962C8B-B14F-4D97-AF65-F5344CB8AC3E}">
        <p14:creationId xmlns:p14="http://schemas.microsoft.com/office/powerpoint/2010/main" val="916167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latin typeface="Rockwell Condensed" panose="02060603050405020104" pitchFamily="18" charset="0"/>
              </a:rPr>
              <a:t>Why God?</a:t>
            </a:r>
          </a:p>
        </p:txBody>
      </p:sp>
      <p:sp>
        <p:nvSpPr>
          <p:cNvPr id="3" name="Content Placeholder 2"/>
          <p:cNvSpPr>
            <a:spLocks noGrp="1"/>
          </p:cNvSpPr>
          <p:nvPr>
            <p:ph idx="1"/>
          </p:nvPr>
        </p:nvSpPr>
        <p:spPr>
          <a:xfrm>
            <a:off x="1063752" y="1750424"/>
            <a:ext cx="10396065" cy="4612277"/>
          </a:xfrm>
        </p:spPr>
        <p:txBody>
          <a:bodyPr>
            <a:normAutofit/>
          </a:bodyPr>
          <a:lstStyle/>
          <a:p>
            <a:pPr marL="85725" lvl="1" indent="0">
              <a:buNone/>
            </a:pPr>
            <a:endParaRPr lang="en-US" sz="3200" dirty="0">
              <a:latin typeface="Franklin Gothic Book" panose="020B0503020102020204" pitchFamily="34" charset="0"/>
              <a:cs typeface="LilyUPC" panose="020B0604020202020204" pitchFamily="34" charset="-34"/>
            </a:endParaRPr>
          </a:p>
          <a:p>
            <a:pPr marL="428625" lvl="1" indent="-342900"/>
            <a:r>
              <a:rPr lang="en-US" sz="4400" dirty="0">
                <a:latin typeface="Franklin Gothic Book" panose="020B0503020102020204" pitchFamily="34" charset="0"/>
                <a:cs typeface="LilyUPC" panose="020B0604020202020204" pitchFamily="34" charset="-34"/>
              </a:rPr>
              <a:t>Why do bad things happen? </a:t>
            </a:r>
          </a:p>
          <a:p>
            <a:pPr marL="1148715" lvl="3" indent="-514350">
              <a:buFont typeface="+mj-lt"/>
              <a:buAutoNum type="arabicPeriod"/>
            </a:pPr>
            <a:r>
              <a:rPr lang="en-US" sz="4000" dirty="0">
                <a:latin typeface="Franklin Gothic Book" panose="020B0503020102020204" pitchFamily="34" charset="0"/>
                <a:cs typeface="LilyUPC" panose="020B0604020202020204" pitchFamily="34" charset="-34"/>
              </a:rPr>
              <a:t>We live in a fallen world. </a:t>
            </a:r>
          </a:p>
          <a:p>
            <a:pPr marL="1148715" lvl="3" indent="-514350">
              <a:buFont typeface="+mj-lt"/>
              <a:buAutoNum type="arabicPeriod"/>
            </a:pPr>
            <a:r>
              <a:rPr lang="en-US" sz="4000" dirty="0">
                <a:latin typeface="Franklin Gothic Book" panose="020B0503020102020204" pitchFamily="34" charset="0"/>
                <a:cs typeface="LilyUPC" panose="020B0604020202020204" pitchFamily="34" charset="-34"/>
              </a:rPr>
              <a:t>Human freedom.</a:t>
            </a:r>
          </a:p>
          <a:p>
            <a:pPr marL="1148715" lvl="3" indent="-514350">
              <a:buFont typeface="+mj-lt"/>
              <a:buAutoNum type="arabicPeriod"/>
            </a:pPr>
            <a:r>
              <a:rPr lang="en-US" sz="4000" dirty="0">
                <a:latin typeface="Franklin Gothic Book" panose="020B0503020102020204" pitchFamily="34" charset="0"/>
                <a:cs typeface="LilyUPC" panose="020B0604020202020204" pitchFamily="34" charset="-34"/>
              </a:rPr>
              <a:t>Ultimately, it’s all for the glory of God!</a:t>
            </a:r>
          </a:p>
          <a:p>
            <a:pPr marL="634365" lvl="3" indent="0">
              <a:buNone/>
            </a:pPr>
            <a:endParaRPr lang="en-US" sz="3000" dirty="0">
              <a:latin typeface="LilyUPC" panose="020B0604020202020204" pitchFamily="34" charset="-34"/>
              <a:cs typeface="LilyUPC" panose="020B0604020202020204" pitchFamily="34" charset="-34"/>
            </a:endParaRPr>
          </a:p>
        </p:txBody>
      </p:sp>
    </p:spTree>
    <p:extLst>
      <p:ext uri="{BB962C8B-B14F-4D97-AF65-F5344CB8AC3E}">
        <p14:creationId xmlns:p14="http://schemas.microsoft.com/office/powerpoint/2010/main" val="587121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latin typeface="Rockwell Condensed" panose="02060603050405020104" pitchFamily="18" charset="0"/>
              </a:rPr>
              <a:t>1. A Fallen World</a:t>
            </a:r>
            <a:endParaRPr lang="en-US" sz="5400" dirty="0">
              <a:latin typeface="Rockwell Condensed" panose="02060603050405020104" pitchFamily="18" charset="0"/>
            </a:endParaRPr>
          </a:p>
        </p:txBody>
      </p:sp>
      <p:sp>
        <p:nvSpPr>
          <p:cNvPr id="3" name="Content Placeholder 2"/>
          <p:cNvSpPr>
            <a:spLocks noGrp="1"/>
          </p:cNvSpPr>
          <p:nvPr>
            <p:ph idx="1"/>
          </p:nvPr>
        </p:nvSpPr>
        <p:spPr>
          <a:xfrm>
            <a:off x="1063752" y="2093976"/>
            <a:ext cx="10058400" cy="4268724"/>
          </a:xfrm>
        </p:spPr>
        <p:txBody>
          <a:bodyPr>
            <a:normAutofit fontScale="92500" lnSpcReduction="10000"/>
          </a:bodyPr>
          <a:lstStyle/>
          <a:p>
            <a:pPr marL="85725" lvl="1" indent="0">
              <a:buNone/>
            </a:pPr>
            <a:r>
              <a:rPr lang="en-US" sz="4000" dirty="0">
                <a:latin typeface="Franklin Gothic Book" panose="020B0503020102020204" pitchFamily="34" charset="0"/>
                <a:cs typeface="LilyUPC" panose="020B0604020202020204" pitchFamily="34" charset="-34"/>
              </a:rPr>
              <a:t>From a Biblical perspective, the world itself is fallen.</a:t>
            </a:r>
          </a:p>
          <a:p>
            <a:pPr marL="542925" lvl="1" indent="-457200"/>
            <a:r>
              <a:rPr lang="en-US" sz="3600" dirty="0">
                <a:latin typeface="Franklin Gothic Book" panose="020B0503020102020204" pitchFamily="34" charset="0"/>
                <a:cs typeface="LilyUPC" panose="020B0604020202020204" pitchFamily="34" charset="-34"/>
              </a:rPr>
              <a:t>Genesis 3:17</a:t>
            </a:r>
          </a:p>
          <a:p>
            <a:pPr marL="85725" lvl="1" indent="0">
              <a:buNone/>
            </a:pPr>
            <a:r>
              <a:rPr lang="en-US" sz="3600" dirty="0">
                <a:latin typeface="Franklin Gothic Book" panose="020B0503020102020204" pitchFamily="34" charset="0"/>
                <a:cs typeface="LilyUPC" panose="020B0604020202020204" pitchFamily="34" charset="-34"/>
              </a:rPr>
              <a:t>	“Cursed is the ground because of you…”</a:t>
            </a:r>
          </a:p>
          <a:p>
            <a:pPr marL="85725" lvl="1" indent="0">
              <a:buNone/>
            </a:pPr>
            <a:endParaRPr lang="en-US" sz="2000" dirty="0">
              <a:latin typeface="Franklin Gothic Book" panose="020B0503020102020204" pitchFamily="34" charset="0"/>
              <a:cs typeface="LilyUPC" panose="020B0604020202020204" pitchFamily="34" charset="-34"/>
            </a:endParaRPr>
          </a:p>
          <a:p>
            <a:pPr marL="542925" lvl="1" indent="-457200"/>
            <a:r>
              <a:rPr lang="en-US" sz="3600" dirty="0">
                <a:latin typeface="Franklin Gothic Book" panose="020B0503020102020204" pitchFamily="34" charset="0"/>
                <a:cs typeface="LilyUPC" panose="020B0604020202020204" pitchFamily="34" charset="-34"/>
              </a:rPr>
              <a:t>Romans 8:18-25 </a:t>
            </a:r>
          </a:p>
          <a:p>
            <a:pPr marL="360045" lvl="2" indent="0">
              <a:buNone/>
            </a:pPr>
            <a:r>
              <a:rPr lang="en-US" sz="3600" dirty="0">
                <a:latin typeface="Franklin Gothic Book" panose="020B0503020102020204" pitchFamily="34" charset="0"/>
                <a:cs typeface="LilyUPC" panose="020B0604020202020204" pitchFamily="34" charset="-34"/>
              </a:rPr>
              <a:t>	“…creation was subjected to futility” v. 20</a:t>
            </a:r>
          </a:p>
          <a:p>
            <a:pPr marL="360045" lvl="2" indent="0">
              <a:buNone/>
            </a:pPr>
            <a:r>
              <a:rPr lang="en-US" sz="3600" dirty="0">
                <a:latin typeface="Franklin Gothic Book" panose="020B0503020102020204" pitchFamily="34" charset="0"/>
                <a:cs typeface="LilyUPC" panose="020B0604020202020204" pitchFamily="34" charset="-34"/>
              </a:rPr>
              <a:t>	“…</a:t>
            </a:r>
            <a:r>
              <a:rPr lang="en-US" sz="3600" b="0" i="0" dirty="0">
                <a:solidFill>
                  <a:srgbClr val="000000"/>
                </a:solidFill>
                <a:effectLst/>
                <a:latin typeface="system-ui"/>
              </a:rPr>
              <a:t>the whole creation groans and suffers the pains </a:t>
            </a:r>
          </a:p>
          <a:p>
            <a:pPr marL="360045" lvl="2" indent="0">
              <a:buNone/>
            </a:pPr>
            <a:r>
              <a:rPr lang="en-US" sz="3600" dirty="0">
                <a:solidFill>
                  <a:srgbClr val="000000"/>
                </a:solidFill>
                <a:latin typeface="system-ui"/>
              </a:rPr>
              <a:t>	</a:t>
            </a:r>
            <a:r>
              <a:rPr lang="en-US" sz="3600" b="0" i="0" dirty="0">
                <a:solidFill>
                  <a:srgbClr val="000000"/>
                </a:solidFill>
                <a:effectLst/>
                <a:latin typeface="system-ui"/>
              </a:rPr>
              <a:t>of childbirth together until now” v. 22</a:t>
            </a:r>
            <a:endParaRPr lang="en-US" sz="3600" dirty="0">
              <a:latin typeface="Franklin Gothic Book" panose="020B0503020102020204" pitchFamily="34" charset="0"/>
              <a:cs typeface="LilyUPC" panose="020B0604020202020204" pitchFamily="34" charset="-34"/>
            </a:endParaRPr>
          </a:p>
          <a:p>
            <a:pPr marL="428625" lvl="1" indent="-342900"/>
            <a:endParaRPr lang="en-US" sz="4000" dirty="0">
              <a:latin typeface="Franklin Gothic Book" panose="020B0503020102020204" pitchFamily="34" charset="0"/>
              <a:cs typeface="LilyUPC" panose="020B0604020202020204" pitchFamily="34" charset="-34"/>
            </a:endParaRPr>
          </a:p>
        </p:txBody>
      </p:sp>
    </p:spTree>
    <p:extLst>
      <p:ext uri="{BB962C8B-B14F-4D97-AF65-F5344CB8AC3E}">
        <p14:creationId xmlns:p14="http://schemas.microsoft.com/office/powerpoint/2010/main" val="1780366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latin typeface="Rockwell Condensed" panose="02060603050405020104" pitchFamily="18" charset="0"/>
              </a:rPr>
              <a:t>2. Human Freedom</a:t>
            </a:r>
          </a:p>
        </p:txBody>
      </p:sp>
      <p:sp>
        <p:nvSpPr>
          <p:cNvPr id="3" name="Content Placeholder 2"/>
          <p:cNvSpPr>
            <a:spLocks noGrp="1"/>
          </p:cNvSpPr>
          <p:nvPr>
            <p:ph idx="1"/>
          </p:nvPr>
        </p:nvSpPr>
        <p:spPr>
          <a:xfrm>
            <a:off x="1063752" y="2093976"/>
            <a:ext cx="10167465" cy="4268724"/>
          </a:xfrm>
        </p:spPr>
        <p:txBody>
          <a:bodyPr>
            <a:normAutofit/>
          </a:bodyPr>
          <a:lstStyle/>
          <a:p>
            <a:pPr marL="85725" lvl="1" indent="0">
              <a:buNone/>
            </a:pPr>
            <a:r>
              <a:rPr lang="en-US" sz="4000" dirty="0">
                <a:latin typeface="Franklin Gothic Book" panose="020B0503020102020204" pitchFamily="34" charset="0"/>
                <a:cs typeface="LilyUPC" panose="020B0604020202020204" pitchFamily="34" charset="-34"/>
              </a:rPr>
              <a:t>Bad things happen because…</a:t>
            </a:r>
          </a:p>
          <a:p>
            <a:pPr marL="85725" lvl="1" indent="0">
              <a:buNone/>
            </a:pPr>
            <a:endParaRPr lang="en-US" sz="2800" dirty="0">
              <a:latin typeface="Franklin Gothic Book" panose="020B0503020102020204" pitchFamily="34" charset="0"/>
              <a:cs typeface="LilyUPC" panose="020B0604020202020204" pitchFamily="34" charset="-34"/>
            </a:endParaRPr>
          </a:p>
          <a:p>
            <a:pPr marL="428625" lvl="1" indent="-342900"/>
            <a:r>
              <a:rPr lang="en-US" sz="3600" dirty="0">
                <a:latin typeface="Franklin Gothic Book" panose="020B0503020102020204" pitchFamily="34" charset="0"/>
                <a:cs typeface="LilyUPC" panose="020B0604020202020204" pitchFamily="34" charset="-34"/>
              </a:rPr>
              <a:t>God created us with the freedom to choose</a:t>
            </a:r>
          </a:p>
          <a:p>
            <a:pPr marL="428625" lvl="1" indent="-342900"/>
            <a:r>
              <a:rPr lang="en-US" sz="3600" dirty="0">
                <a:latin typeface="Franklin Gothic Book" panose="020B0503020102020204" pitchFamily="34" charset="0"/>
                <a:cs typeface="LilyUPC" panose="020B0604020202020204" pitchFamily="34" charset="-34"/>
              </a:rPr>
              <a:t>And we </a:t>
            </a:r>
            <a:r>
              <a:rPr lang="en-US" sz="3600" i="1" dirty="0">
                <a:latin typeface="Franklin Gothic Book" panose="020B0503020102020204" pitchFamily="34" charset="0"/>
                <a:cs typeface="LilyUPC" panose="020B0604020202020204" pitchFamily="34" charset="-34"/>
              </a:rPr>
              <a:t>freely</a:t>
            </a:r>
            <a:r>
              <a:rPr lang="en-US" sz="3600" dirty="0">
                <a:latin typeface="Franklin Gothic Book" panose="020B0503020102020204" pitchFamily="34" charset="0"/>
                <a:cs typeface="LilyUPC" panose="020B0604020202020204" pitchFamily="34" charset="-34"/>
              </a:rPr>
              <a:t> chose to sin.</a:t>
            </a:r>
          </a:p>
          <a:p>
            <a:pPr marL="85725" lvl="1" indent="0">
              <a:buNone/>
            </a:pPr>
            <a:endParaRPr lang="en-US" sz="3200" dirty="0">
              <a:latin typeface="Franklin Gothic Book" panose="020B0503020102020204" pitchFamily="34" charset="0"/>
              <a:cs typeface="LilyUPC" panose="020B0604020202020204" pitchFamily="34" charset="-34"/>
            </a:endParaRPr>
          </a:p>
          <a:p>
            <a:pPr marL="85725" lvl="1" indent="0">
              <a:buNone/>
            </a:pPr>
            <a:r>
              <a:rPr lang="en-US" sz="3200" dirty="0">
                <a:latin typeface="Franklin Gothic Book" panose="020B0503020102020204" pitchFamily="34" charset="0"/>
                <a:cs typeface="LilyUPC" panose="020B0604020202020204" pitchFamily="34" charset="-34"/>
              </a:rPr>
              <a:t>But why didn’t God create us to just do good?</a:t>
            </a:r>
            <a:endParaRPr lang="en-US" sz="800" dirty="0">
              <a:latin typeface="LilyUPC" panose="020B0604020202020204" pitchFamily="34" charset="-34"/>
              <a:cs typeface="LilyUPC" panose="020B0604020202020204" pitchFamily="34" charset="-34"/>
            </a:endParaRPr>
          </a:p>
          <a:p>
            <a:pPr marL="977265" lvl="3" indent="-342900"/>
            <a:endParaRPr lang="en-US" sz="3000" dirty="0">
              <a:latin typeface="LilyUPC" panose="020B0604020202020204" pitchFamily="34" charset="-34"/>
              <a:cs typeface="LilyUPC" panose="020B0604020202020204" pitchFamily="34" charset="-34"/>
            </a:endParaRPr>
          </a:p>
          <a:p>
            <a:pPr marL="977265" lvl="3" indent="-342900"/>
            <a:endParaRPr lang="en-US" sz="3000" cap="all" dirty="0">
              <a:latin typeface="LilyUPC" panose="020B0604020202020204" pitchFamily="34" charset="-34"/>
              <a:cs typeface="LilyUPC" panose="020B0604020202020204" pitchFamily="34" charset="-34"/>
            </a:endParaRPr>
          </a:p>
          <a:p>
            <a:pPr marL="428625" lvl="1" indent="-342900"/>
            <a:endParaRPr lang="en-US" sz="3200" dirty="0">
              <a:latin typeface="LilyUPC" panose="020B0604020202020204" pitchFamily="34" charset="-34"/>
              <a:cs typeface="LilyUPC" panose="020B0604020202020204" pitchFamily="34" charset="-34"/>
            </a:endParaRPr>
          </a:p>
        </p:txBody>
      </p:sp>
    </p:spTree>
    <p:extLst>
      <p:ext uri="{BB962C8B-B14F-4D97-AF65-F5344CB8AC3E}">
        <p14:creationId xmlns:p14="http://schemas.microsoft.com/office/powerpoint/2010/main" val="3003574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Wood Type">
      <a:majorFont>
        <a:latin typeface="Arial Black" panose="020B0A04020102020204"/>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panose="020B0604020202020204"/>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BE1B6DD8-9976-4550-A6F4-B2DD4EA939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38791</TotalTime>
  <Words>849</Words>
  <Application>Microsoft Macintosh PowerPoint</Application>
  <PresentationFormat>Widescreen</PresentationFormat>
  <Paragraphs>137</Paragraphs>
  <Slides>18</Slides>
  <Notes>17</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18</vt:i4>
      </vt:variant>
    </vt:vector>
  </HeadingPairs>
  <TitlesOfParts>
    <vt:vector size="30" baseType="lpstr">
      <vt:lpstr>Arial</vt:lpstr>
      <vt:lpstr>Arial Black</vt:lpstr>
      <vt:lpstr>Calibri</vt:lpstr>
      <vt:lpstr>Corbel</vt:lpstr>
      <vt:lpstr>Franklin Gothic Book</vt:lpstr>
      <vt:lpstr>LilyUPC</vt:lpstr>
      <vt:lpstr>Roboto</vt:lpstr>
      <vt:lpstr>Rockwell Condensed</vt:lpstr>
      <vt:lpstr>Rockwell Extra Bold</vt:lpstr>
      <vt:lpstr>system-ui</vt:lpstr>
      <vt:lpstr>Wingdings</vt:lpstr>
      <vt:lpstr>Wood Type</vt:lpstr>
      <vt:lpstr>Why is there so much evil in the world?</vt:lpstr>
      <vt:lpstr>www.travisdickinson.com</vt:lpstr>
      <vt:lpstr>Why God?</vt:lpstr>
      <vt:lpstr>Why God?</vt:lpstr>
      <vt:lpstr>Why God?</vt:lpstr>
      <vt:lpstr>Permission to Doubt Your Faith</vt:lpstr>
      <vt:lpstr>Why God?</vt:lpstr>
      <vt:lpstr>1. A Fallen World</vt:lpstr>
      <vt:lpstr>2. Human Freedom</vt:lpstr>
      <vt:lpstr>2. Human Freedom</vt:lpstr>
      <vt:lpstr>2. Human Freedom</vt:lpstr>
      <vt:lpstr>2. Human Freedom</vt:lpstr>
      <vt:lpstr>3. The Glory of God</vt:lpstr>
      <vt:lpstr>3. The Glory of God</vt:lpstr>
      <vt:lpstr>Why God?</vt:lpstr>
      <vt:lpstr>Job</vt:lpstr>
      <vt:lpstr>Why God?</vt:lpstr>
      <vt:lpstr>The Good News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Dickinson, Travis</dc:creator>
  <cp:lastModifiedBy>Travis Dickinson</cp:lastModifiedBy>
  <cp:revision>86</cp:revision>
  <cp:lastPrinted>2018-03-02T21:03:32Z</cp:lastPrinted>
  <dcterms:created xsi:type="dcterms:W3CDTF">2018-02-25T23:12:41Z</dcterms:created>
  <dcterms:modified xsi:type="dcterms:W3CDTF">2023-07-26T19:45:52Z</dcterms:modified>
</cp:coreProperties>
</file>