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24"/>
  </p:notesMasterIdLst>
  <p:handoutMasterIdLst>
    <p:handoutMasterId r:id="rId25"/>
  </p:handoutMasterIdLst>
  <p:sldIdLst>
    <p:sldId id="319" r:id="rId5"/>
    <p:sldId id="316" r:id="rId6"/>
    <p:sldId id="303" r:id="rId7"/>
    <p:sldId id="304" r:id="rId8"/>
    <p:sldId id="288" r:id="rId9"/>
    <p:sldId id="313" r:id="rId10"/>
    <p:sldId id="307" r:id="rId11"/>
    <p:sldId id="312" r:id="rId12"/>
    <p:sldId id="297" r:id="rId13"/>
    <p:sldId id="298" r:id="rId14"/>
    <p:sldId id="317" r:id="rId15"/>
    <p:sldId id="318" r:id="rId16"/>
    <p:sldId id="320" r:id="rId17"/>
    <p:sldId id="321" r:id="rId18"/>
    <p:sldId id="322" r:id="rId19"/>
    <p:sldId id="290" r:id="rId20"/>
    <p:sldId id="293" r:id="rId21"/>
    <p:sldId id="323" r:id="rId22"/>
    <p:sldId id="287" r:id="rId23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85775" autoAdjust="0"/>
  </p:normalViewPr>
  <p:slideViewPr>
    <p:cSldViewPr>
      <p:cViewPr varScale="1">
        <p:scale>
          <a:sx n="105" d="100"/>
          <a:sy n="105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40" cy="469083"/>
          </a:xfrm>
          <a:prstGeom prst="rect">
            <a:avLst/>
          </a:prstGeom>
        </p:spPr>
        <p:txBody>
          <a:bodyPr vert="horz" lIns="88861" tIns="44431" rIns="88861" bIns="444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0" y="1"/>
            <a:ext cx="3067040" cy="469083"/>
          </a:xfrm>
          <a:prstGeom prst="rect">
            <a:avLst/>
          </a:prstGeom>
        </p:spPr>
        <p:txBody>
          <a:bodyPr vert="horz" lIns="88861" tIns="44431" rIns="88861" bIns="44431" rtlCol="0"/>
          <a:lstStyle>
            <a:lvl1pPr algn="r">
              <a:defRPr sz="1200"/>
            </a:lvl1pPr>
          </a:lstStyle>
          <a:p>
            <a:fld id="{3289FBD9-08AE-44FF-A2EC-A422DF1C65C9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993"/>
            <a:ext cx="3067040" cy="469082"/>
          </a:xfrm>
          <a:prstGeom prst="rect">
            <a:avLst/>
          </a:prstGeom>
        </p:spPr>
        <p:txBody>
          <a:bodyPr vert="horz" lIns="88861" tIns="44431" rIns="88861" bIns="444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0" y="8893993"/>
            <a:ext cx="3067040" cy="469082"/>
          </a:xfrm>
          <a:prstGeom prst="rect">
            <a:avLst/>
          </a:prstGeom>
        </p:spPr>
        <p:txBody>
          <a:bodyPr vert="horz" lIns="88861" tIns="44431" rIns="88861" bIns="44431" rtlCol="0" anchor="b"/>
          <a:lstStyle>
            <a:lvl1pPr algn="r">
              <a:defRPr sz="1200"/>
            </a:lvl1pPr>
          </a:lstStyle>
          <a:p>
            <a:fld id="{9A96C300-692C-474E-9F7D-5BB6F9518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1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/>
          <a:lstStyle>
            <a:lvl1pPr algn="r">
              <a:defRPr sz="1300"/>
            </a:lvl1pPr>
          </a:lstStyle>
          <a:p>
            <a:fld id="{22EF5539-5B9B-4C7F-9DFC-1FC9F037DA8C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7" tIns="46963" rIns="93927" bIns="469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7" tIns="46963" rIns="93927" bIns="469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27" tIns="46963" rIns="93927" bIns="46963" rtlCol="0" anchor="b"/>
          <a:lstStyle>
            <a:lvl1pPr algn="r">
              <a:defRPr sz="1300"/>
            </a:lvl1pPr>
          </a:lstStyle>
          <a:p>
            <a:fld id="{B7A2C347-991F-4C1E-89B8-9DA7E622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0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31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Mental health issues??…but the point is that the success and wealth did not compensate for mental health struggles.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749FE-ED53-724B-A291-36B2983FD0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6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You notice someone who looks oddly like Tom Hanks in the movie Castaway  (he’s been there a while) who you’ve also noticed never seems to board a flight. So you engage this person and he raises a series of questions that you’ve never thought about before. </a:t>
            </a:r>
          </a:p>
          <a:p>
            <a:pPr lvl="2"/>
            <a:r>
              <a:rPr lang="en-US" dirty="0"/>
              <a:t>Do you know how much an airplane weighs? 1 million pounds</a:t>
            </a:r>
          </a:p>
          <a:p>
            <a:pPr lvl="2"/>
            <a:r>
              <a:rPr lang="en-US" dirty="0"/>
              <a:t>Do you know what an airplane is made of? Mostly steel (heavy stuff)</a:t>
            </a:r>
          </a:p>
          <a:p>
            <a:pPr lvl="2"/>
            <a:r>
              <a:rPr lang="en-US" dirty="0"/>
              <a:t>Do you know how many things have to be timed perfectly for a plan to function at all? 100s of thousands of processes having to work with pinpoint accuracy or you fall out of the sky</a:t>
            </a:r>
          </a:p>
          <a:p>
            <a:pPr lvl="2"/>
            <a:r>
              <a:rPr lang="en-US" dirty="0"/>
              <a:t>Is it your experience that typically things weighing a million pounds, being made of steel, requiring pinpoint accuracy with 100s of thousands of processes are able to cruise 6 miles off the ground?</a:t>
            </a:r>
          </a:p>
          <a:p>
            <a:pPr lvl="2"/>
            <a:r>
              <a:rPr lang="en-US" dirty="0"/>
              <a:t>Have a great flight. You’d be a dummy to entrust your life to this sort of 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Helvetica Neue" panose="02000503000000020004" pitchFamily="2" charset="0"/>
              </a:rPr>
              <a:t>One of the top 6 reasons identified by </a:t>
            </a:r>
            <a:r>
              <a:rPr lang="en-US" b="0" i="0" dirty="0" err="1">
                <a:effectLst/>
                <a:latin typeface="Helvetica Neue" panose="02000503000000020004" pitchFamily="2" charset="0"/>
              </a:rPr>
              <a:t>Barna</a:t>
            </a:r>
            <a:r>
              <a:rPr lang="en-US" b="0" i="0" dirty="0">
                <a:effectLst/>
                <a:latin typeface="Helvetica Neue" panose="02000503000000020004" pitchFamily="2" charset="0"/>
              </a:rPr>
              <a:t> was The church feels unfriendly to those who doubt. https://</a:t>
            </a:r>
            <a:r>
              <a:rPr lang="en-US" b="0" i="0" dirty="0" err="1">
                <a:effectLst/>
                <a:latin typeface="Helvetica Neue" panose="02000503000000020004" pitchFamily="2" charset="0"/>
              </a:rPr>
              <a:t>www.barna.com</a:t>
            </a:r>
            <a:r>
              <a:rPr lang="en-US" b="0" i="0" dirty="0">
                <a:effectLst/>
                <a:latin typeface="Helvetica Neue" panose="02000503000000020004" pitchFamily="2" charset="0"/>
              </a:rPr>
              <a:t>/research/six-reasons-young-</a:t>
            </a:r>
            <a:r>
              <a:rPr lang="en-US" b="0" i="0" dirty="0" err="1">
                <a:effectLst/>
                <a:latin typeface="Helvetica Neue" panose="02000503000000020004" pitchFamily="2" charset="0"/>
              </a:rPr>
              <a:t>christians</a:t>
            </a:r>
            <a:r>
              <a:rPr lang="en-US" b="0" i="0" dirty="0">
                <a:effectLst/>
                <a:latin typeface="Helvetica Neue" panose="02000503000000020004" pitchFamily="2" charset="0"/>
              </a:rPr>
              <a:t>-leave-church/</a:t>
            </a:r>
          </a:p>
          <a:p>
            <a:endParaRPr lang="en-US" b="0" i="0" dirty="0">
              <a:effectLst/>
              <a:latin typeface="Helvetica Neue" panose="02000503000000020004" pitchFamily="2" charset="0"/>
            </a:endParaRPr>
          </a:p>
          <a:p>
            <a:r>
              <a:rPr lang="en-US" b="0" i="0" dirty="0">
                <a:effectLst/>
                <a:latin typeface="Helvetica Neue" panose="02000503000000020004" pitchFamily="2" charset="0"/>
              </a:rPr>
              <a:t>The others involved issues of doubt: </a:t>
            </a:r>
          </a:p>
          <a:p>
            <a:r>
              <a:rPr lang="en-US" b="0" i="0">
                <a:effectLst/>
                <a:latin typeface="Helvetica Neue" panose="02000503000000020004" pitchFamily="2" charset="0"/>
              </a:rPr>
              <a:t>Reason #3 – Churches come across as antagonistic to science…</a:t>
            </a:r>
            <a:r>
              <a:rPr lang="en-US" b="0" i="0">
                <a:solidFill>
                  <a:srgbClr val="171717"/>
                </a:solidFill>
                <a:effectLst/>
                <a:latin typeface="Helvetica Neue" panose="02000503000000020004" pitchFamily="2" charset="0"/>
              </a:rPr>
              <a:t>“Christians are too confident they know all the answers” (35%)</a:t>
            </a:r>
            <a:endParaRPr lang="en-US" b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don’t doubt, that’s fine, it may be time to ask some difficult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Would you get on the flight?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I’m not saying ignore the challenge. You’ll need to address the problem. How’s the best way to do this? In community…this leads to my next point.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703263"/>
            <a:ext cx="6238875" cy="3509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967" lvl="1" defTabSz="925936">
              <a:defRPr/>
            </a:pPr>
            <a:r>
              <a:rPr lang="en-US" sz="1300" dirty="0"/>
              <a:t>We need to ask what reasons we have for believing the doubt is true.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practically impossible that you will stumble on a problem that no one in the history of Christianity has ever worked on. You are not alone in this. </a:t>
            </a:r>
          </a:p>
          <a:p>
            <a:pPr lvl="2"/>
            <a:r>
              <a:rPr lang="en-US" dirty="0"/>
              <a:t>I have sometimes found students struggling deeply with a challenge that has been so thoroughly addressed that most non-Christians don’t even think it is a good argument.</a:t>
            </a:r>
          </a:p>
          <a:p>
            <a:pPr lvl="2"/>
            <a:r>
              <a:rPr lang="en-US" dirty="0"/>
              <a:t>Or it is something that Augustine thoroughly refuted 16 centuries ago (4</a:t>
            </a:r>
            <a:r>
              <a:rPr lang="en-US" baseline="30000" dirty="0"/>
              <a:t>th</a:t>
            </a:r>
            <a:r>
              <a:rPr lang="en-US" dirty="0"/>
              <a:t> century).</a:t>
            </a:r>
          </a:p>
          <a:p>
            <a:pPr marL="0" lvl="1" defTabSz="939269">
              <a:defRPr/>
            </a:pPr>
            <a:r>
              <a:rPr lang="en-US" dirty="0"/>
              <a:t>What do you think about the problem of evil? How do you reconcile alleged contradiction in Scripture? Is there such thing as truth and can I know it? How can we reasonably believe in miracles in our modern scientific age? What do I say to the Catholic or the Mormon or the JW or Muslim?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387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24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367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570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502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609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672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64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627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977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962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43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9CEF58-62F0-4084-8D0F-A3644D05D501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990600"/>
          </a:xfrm>
        </p:spPr>
        <p:txBody>
          <a:bodyPr/>
          <a:lstStyle/>
          <a:p>
            <a:endParaRPr lang="en-US" sz="60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91800" cy="4495800"/>
          </a:xfrm>
        </p:spPr>
        <p:txBody>
          <a:bodyPr>
            <a:normAutofit/>
          </a:bodyPr>
          <a:lstStyle/>
          <a:p>
            <a:pPr lvl="1"/>
            <a:endParaRPr lang="en-US" sz="3600" b="1" dirty="0"/>
          </a:p>
          <a:p>
            <a:pPr lvl="1"/>
            <a:endParaRPr lang="en-US" sz="26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5CD74DB-0DAD-4ACD-8EEE-90C42615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035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8088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400" b="1" dirty="0"/>
              <a:t>Doubt your doubts</a:t>
            </a:r>
          </a:p>
          <a:p>
            <a:pPr marL="914400" lvl="1" indent="-514350"/>
            <a:r>
              <a:rPr lang="en-US" sz="4000" b="1" dirty="0"/>
              <a:t>Doubts need evidence to be effective!</a:t>
            </a:r>
          </a:p>
        </p:txBody>
      </p:sp>
      <p:pic>
        <p:nvPicPr>
          <p:cNvPr id="4098" name="Picture 2" descr="http://exchangedownloads.smarttech.com/public/content/89/891b88aa-f300-4933-bf18-afaf21a4cf45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1857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0200"/>
            <a:ext cx="10098088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Keep in mind…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You don’t need 100% certainty to believe rationally. </a:t>
            </a:r>
          </a:p>
          <a:p>
            <a:pPr marL="742950" indent="-742950">
              <a:buFont typeface="+mj-lt"/>
              <a:buAutoNum type="arabicPeriod"/>
            </a:pPr>
            <a:endParaRPr lang="en-US" b="1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/>
              <a:t>Don’t doubt alone…you need community. </a:t>
            </a:r>
          </a:p>
          <a:p>
            <a:pPr marL="0" indent="0">
              <a:buNone/>
            </a:pPr>
            <a:endParaRPr lang="en-US" sz="4000" b="1" dirty="0"/>
          </a:p>
          <a:p>
            <a:pPr marL="742950" indent="-742950">
              <a:buFont typeface="+mj-lt"/>
              <a:buAutoNum type="arabicPeriod"/>
            </a:pPr>
            <a:endParaRPr lang="en-US" sz="4000" b="1" dirty="0"/>
          </a:p>
        </p:txBody>
      </p:sp>
      <p:pic>
        <p:nvPicPr>
          <p:cNvPr id="4098" name="Picture 2" descr="http://exchangedownloads.smarttech.com/public/content/89/891b88aa-f300-4933-bf18-afaf21a4cf45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1857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0200"/>
            <a:ext cx="10098088" cy="46481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4000" b="1" dirty="0"/>
              <a:t>Take it one question at a time. </a:t>
            </a:r>
          </a:p>
          <a:p>
            <a:pPr marL="0" indent="0">
              <a:buNone/>
            </a:pPr>
            <a:endParaRPr lang="en-US" sz="2800" b="1" dirty="0"/>
          </a:p>
          <a:p>
            <a:pPr marL="742950" indent="-742950">
              <a:buFont typeface="+mj-lt"/>
              <a:buAutoNum type="arabicPeriod" startAt="4"/>
            </a:pPr>
            <a:r>
              <a:rPr lang="en-US" sz="4000" b="1" dirty="0"/>
              <a:t>Doubt in the posture of a seeker. </a:t>
            </a:r>
          </a:p>
          <a:p>
            <a:pPr marL="0" indent="0">
              <a:buNone/>
            </a:pPr>
            <a:r>
              <a:rPr lang="en-US" sz="4000" b="1" dirty="0"/>
              <a:t>		- Not as a skeptic or cynic. </a:t>
            </a:r>
          </a:p>
          <a:p>
            <a:pPr marL="742950" indent="-742950">
              <a:buFont typeface="+mj-lt"/>
              <a:buAutoNum type="arabicPeriod" startAt="3"/>
            </a:pPr>
            <a:endParaRPr lang="en-US" sz="4000" b="1" dirty="0"/>
          </a:p>
        </p:txBody>
      </p:sp>
      <p:pic>
        <p:nvPicPr>
          <p:cNvPr id="4098" name="Picture 2" descr="http://exchangedownloads.smarttech.com/public/content/89/891b88aa-f300-4933-bf18-afaf21a4cf45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1857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Deconstruction?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0200"/>
            <a:ext cx="10098088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What is deconstruction?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000" b="1" dirty="0"/>
              <a:t>Is deconstruction good or bad?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902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Deconstruction?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00200"/>
            <a:ext cx="10555289" cy="464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/>
              <a:t>Worries: </a:t>
            </a:r>
          </a:p>
          <a:p>
            <a:pPr marL="0" indent="0">
              <a:buNone/>
            </a:pPr>
            <a:r>
              <a:rPr lang="en-US" sz="4000" b="1" dirty="0"/>
              <a:t>Does deconstruction just mean “on the way to deconversion”?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000" b="1" dirty="0"/>
              <a:t>It’s a fundamentally negative project and, thus, incomplete.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4000" b="1" dirty="0"/>
              <a:t>People are often inconsistent with their high demand of evidence. </a:t>
            </a:r>
          </a:p>
        </p:txBody>
      </p:sp>
    </p:spTree>
    <p:extLst>
      <p:ext uri="{BB962C8B-B14F-4D97-AF65-F5344CB8AC3E}">
        <p14:creationId xmlns:p14="http://schemas.microsoft.com/office/powerpoint/2010/main" val="27044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Deconstruction?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00200"/>
            <a:ext cx="10555289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How about this?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/>
              <a:t>Deconstruction: taking a hard and honest look at our Christian beliefs. </a:t>
            </a:r>
          </a:p>
        </p:txBody>
      </p:sp>
    </p:spTree>
    <p:extLst>
      <p:ext uri="{BB962C8B-B14F-4D97-AF65-F5344CB8AC3E}">
        <p14:creationId xmlns:p14="http://schemas.microsoft.com/office/powerpoint/2010/main" val="3217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Doubt</a:t>
            </a:r>
            <a:endParaRPr lang="en-US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210800" cy="4419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dirty="0"/>
              <a:t>In the words of Jesus…</a:t>
            </a:r>
          </a:p>
          <a:p>
            <a:pPr marL="0" lvl="1" indent="0">
              <a:buNone/>
            </a:pPr>
            <a:endParaRPr lang="en-US" sz="900" b="1" dirty="0"/>
          </a:p>
          <a:p>
            <a:pPr marL="274320" lvl="2" indent="0">
              <a:buNone/>
            </a:pPr>
            <a:r>
              <a:rPr lang="en-US" sz="3400" b="1" dirty="0"/>
              <a:t>Matt. 22:37-38: Jesus replied: “‘Love the Lord your God with all your heart and with all your soul and with all your mind.’</a:t>
            </a:r>
            <a:r>
              <a:rPr lang="en-US" sz="3400" b="1" baseline="30000" dirty="0"/>
              <a:t> </a:t>
            </a:r>
            <a:r>
              <a:rPr lang="en-US" sz="3400" b="1" dirty="0"/>
              <a:t>This is the first and greatest commandment.</a:t>
            </a:r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1775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Doubt</a:t>
            </a:r>
            <a:endParaRPr lang="en-US" sz="48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0515600" cy="464820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/>
              <a:t>Is it dangerous to doubt?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400" b="1" dirty="0"/>
              <a:t>It may be more dangerous not to doubt or at least ask the questions. </a:t>
            </a:r>
          </a:p>
          <a:p>
            <a:pPr lvl="2"/>
            <a:endParaRPr lang="en-US" b="1" dirty="0"/>
          </a:p>
          <a:p>
            <a:pPr lvl="1"/>
            <a:r>
              <a:rPr lang="en-US" sz="3600" b="1" dirty="0"/>
              <a:t>Christianity can handle your biggest questions and hardest doubts.</a:t>
            </a:r>
          </a:p>
          <a:p>
            <a:pPr lvl="1"/>
            <a:endParaRPr lang="en-US" sz="1600" b="1" dirty="0"/>
          </a:p>
          <a:p>
            <a:pPr marL="914400" lvl="2" indent="0">
              <a:buNone/>
            </a:pPr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2877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CFCB-D9F3-37FF-0AD1-FC5BA59A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0C2F-A9C5-2C0F-A8AE-CF054CE94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0121F22-C3AB-5A07-32CE-8027622717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63916-3010-91C6-27E5-086130DB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0730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B304-83CB-5A21-D056-A951CFC9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www.travisdickinson.com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FFC3-99C5-61CA-B41A-76536549D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83088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/>
              <a:t>FREE book for signing up for my newsletter!!</a:t>
            </a:r>
          </a:p>
        </p:txBody>
      </p:sp>
      <p:pic>
        <p:nvPicPr>
          <p:cNvPr id="13314" name="Picture 2" descr=" ">
            <a:extLst>
              <a:ext uri="{FF2B5EF4-FFF2-40B4-BE49-F238E27FC236}">
                <a16:creationId xmlns:a16="http://schemas.microsoft.com/office/drawing/2014/main" id="{5573B759-8E08-CB6A-FFB6-4FF3069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62" y="1324827"/>
            <a:ext cx="4580238" cy="55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9622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alking up a stairs">
            <a:extLst>
              <a:ext uri="{FF2B5EF4-FFF2-40B4-BE49-F238E27FC236}">
                <a16:creationId xmlns:a16="http://schemas.microsoft.com/office/drawing/2014/main" id="{B71799B5-5EA6-F3BB-F54B-7D7456499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1256" y="28731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Bauhaus 93" panose="04030905020B02020C02" pitchFamily="82" charset="0"/>
              </a:rPr>
              <a:t>Wandering </a:t>
            </a:r>
            <a:br>
              <a:rPr lang="en-US" dirty="0">
                <a:solidFill>
                  <a:schemeClr val="tx1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chemeClr val="tx1"/>
                </a:solidFill>
                <a:latin typeface="Bauhaus 93" panose="04030905020B02020C02" pitchFamily="82" charset="0"/>
              </a:rPr>
              <a:t>Toward God</a:t>
            </a:r>
            <a:br>
              <a:rPr lang="en-US" dirty="0">
                <a:solidFill>
                  <a:schemeClr val="tx1"/>
                </a:solidFill>
                <a:latin typeface="Bauhaus 93" panose="04030905020B02020C02" pitchFamily="82" charset="0"/>
              </a:rPr>
            </a:b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4038601"/>
            <a:ext cx="9980593" cy="218657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Finding Faith amid Doubts and Big questions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cap="none" dirty="0">
                <a:solidFill>
                  <a:schemeClr val="tx2"/>
                </a:solidFill>
              </a:rPr>
              <a:t>Travis Dickinson </a:t>
            </a:r>
          </a:p>
          <a:p>
            <a:pPr>
              <a:lnSpc>
                <a:spcPct val="90000"/>
              </a:lnSpc>
            </a:pPr>
            <a:r>
              <a:rPr lang="en-US" sz="2400" cap="none" dirty="0" err="1">
                <a:solidFill>
                  <a:schemeClr val="tx2"/>
                </a:solidFill>
              </a:rPr>
              <a:t>www.travisdickinson.com</a:t>
            </a:r>
            <a:endParaRPr lang="en-US" sz="2400" cap="none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31410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29" y="1062038"/>
            <a:ext cx="8946541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Let’s take a trip! </a:t>
            </a:r>
            <a:endParaRPr lang="en-US" sz="4000" dirty="0">
              <a:solidFill>
                <a:schemeClr val="tx1"/>
              </a:solidFill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3074" name="Picture 2" descr="http://www.airplaneclipart.com/pics/pla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5625093" cy="3752569"/>
          </a:xfrm>
          <a:prstGeom prst="rect">
            <a:avLst/>
          </a:prstGeom>
        </p:spPr>
      </p:pic>
      <p:pic>
        <p:nvPicPr>
          <p:cNvPr id="1026" name="Picture 2" descr="The Fastest Commercial Airliners in the World">
            <a:extLst>
              <a:ext uri="{FF2B5EF4-FFF2-40B4-BE49-F238E27FC236}">
                <a16:creationId xmlns:a16="http://schemas.microsoft.com/office/drawing/2014/main" id="{E8823C08-9D77-A5BA-C7BF-92B0BCE8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438"/>
            <a:ext cx="5157788" cy="67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990600"/>
          </a:xfrm>
        </p:spPr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Walking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91800" cy="44958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/>
              <a:t>64% of Christian youth are walking away from the church in college (</a:t>
            </a:r>
            <a:r>
              <a:rPr lang="en-US" sz="4000" b="1" dirty="0" err="1"/>
              <a:t>Barna</a:t>
            </a:r>
            <a:r>
              <a:rPr lang="en-US" sz="4000" b="1" dirty="0"/>
              <a:t> Study).  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4000" b="1" dirty="0"/>
              <a:t>Why?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1829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990600"/>
          </a:xfrm>
        </p:spPr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Walking away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363200" cy="441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4400" b="1" dirty="0"/>
          </a:p>
          <a:p>
            <a:pPr marL="457200" lvl="1" indent="0">
              <a:buNone/>
            </a:pPr>
            <a:r>
              <a:rPr lang="en-US" sz="4400" b="1" dirty="0"/>
              <a:t>The church is not always a safe place to doubt and deeply question faith.</a:t>
            </a:r>
          </a:p>
          <a:p>
            <a:pPr lvl="1"/>
            <a:endParaRPr lang="en-US" sz="4000" b="1" dirty="0"/>
          </a:p>
          <a:p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3749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EBEBEB"/>
                </a:solidFill>
                <a:latin typeface="Bauhaus 93" panose="04030905020B02020C02" pitchFamily="82" charset="0"/>
                <a:cs typeface="Calibri" panose="020F0502020204030204" pitchFamily="34" charset="0"/>
              </a:rPr>
              <a:t>What is doubt?</a:t>
            </a:r>
            <a:endParaRPr lang="en-US" sz="5400" dirty="0">
              <a:solidFill>
                <a:srgbClr val="EBEBEB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lvl="1"/>
            <a:r>
              <a:rPr lang="en-US" sz="3600" b="1" dirty="0">
                <a:solidFill>
                  <a:srgbClr val="FFFFFF"/>
                </a:solidFill>
              </a:rPr>
              <a:t>When it seems as if a belief might be false. </a:t>
            </a:r>
          </a:p>
          <a:p>
            <a:pPr lvl="1"/>
            <a:r>
              <a:rPr lang="en-US" sz="3600" b="1" dirty="0">
                <a:solidFill>
                  <a:srgbClr val="FFFFFF"/>
                </a:solidFill>
              </a:rPr>
              <a:t>Feeling the pull or force of an objection.</a:t>
            </a:r>
          </a:p>
          <a:p>
            <a:pPr marL="457200" lvl="1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ientists Invented The Best Tractor Beam Ever! - YouTube">
            <a:extLst>
              <a:ext uri="{FF2B5EF4-FFF2-40B4-BE49-F238E27FC236}">
                <a16:creationId xmlns:a16="http://schemas.microsoft.com/office/drawing/2014/main" id="{94FE74BD-985A-969C-D098-742940B4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r="33356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489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The Value of Doubt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49000" cy="441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b="1" dirty="0"/>
              <a:t>If you doubt, you’re normal!!</a:t>
            </a:r>
            <a:endParaRPr lang="en-US" sz="4400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4400" b="1" dirty="0"/>
              <a:t>Doubt, when handled properly, leads to…</a:t>
            </a:r>
          </a:p>
          <a:p>
            <a:pPr lvl="2"/>
            <a:r>
              <a:rPr lang="en-US" sz="4000" b="1" dirty="0"/>
              <a:t>…truth and knowledge.</a:t>
            </a:r>
          </a:p>
          <a:p>
            <a:pPr lvl="2"/>
            <a:r>
              <a:rPr lang="en-US" sz="4000" b="1" dirty="0"/>
              <a:t>…an even greater faith.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196371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60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439400" cy="50292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4400" b="1" dirty="0"/>
              <a:t>Hang on!</a:t>
            </a:r>
          </a:p>
          <a:p>
            <a:pPr lvl="1"/>
            <a:r>
              <a:rPr lang="en-US" sz="3800" b="1" dirty="0"/>
              <a:t>You can doubt and have (100%) faith at the same time.</a:t>
            </a:r>
          </a:p>
          <a:p>
            <a:pPr lvl="1"/>
            <a:endParaRPr lang="en-US" sz="2800" dirty="0"/>
          </a:p>
        </p:txBody>
      </p:sp>
      <p:pic>
        <p:nvPicPr>
          <p:cNvPr id="4" name="Picture 2" descr="http://www.airplaneclipart.com/pics/pla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3648588"/>
            <a:ext cx="3077010" cy="27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D858F626618D44B0CF1528654ABAD1" ma:contentTypeVersion="12" ma:contentTypeDescription="Create a new document." ma:contentTypeScope="" ma:versionID="af39f0f8ae95d1bd76d5f8dcbe6f0b36">
  <xsd:schema xmlns:xsd="http://www.w3.org/2001/XMLSchema" xmlns:xs="http://www.w3.org/2001/XMLSchema" xmlns:p="http://schemas.microsoft.com/office/2006/metadata/properties" xmlns:ns3="3753fc28-1ec8-41cf-b048-5f3579175fff" xmlns:ns4="8f45d8fc-8962-4b74-82aa-9b3b4070580e" targetNamespace="http://schemas.microsoft.com/office/2006/metadata/properties" ma:root="true" ma:fieldsID="2d560f0ad9aa2f6ee0b68bf6393e4604" ns3:_="" ns4:_="">
    <xsd:import namespace="3753fc28-1ec8-41cf-b048-5f3579175fff"/>
    <xsd:import namespace="8f45d8fc-8962-4b74-82aa-9b3b407058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3fc28-1ec8-41cf-b048-5f357917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5d8fc-8962-4b74-82aa-9b3b40705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251E6B-F456-4C89-AB30-26E204141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FCB485-0CDC-4D63-B308-1A0AF64D726F}">
  <ds:schemaRefs>
    <ds:schemaRef ds:uri="http://www.w3.org/XML/1998/namespace"/>
    <ds:schemaRef ds:uri="http://schemas.microsoft.com/office/infopath/2007/PartnerControls"/>
    <ds:schemaRef ds:uri="http://purl.org/dc/terms/"/>
    <ds:schemaRef ds:uri="8f45d8fc-8962-4b74-82aa-9b3b4070580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753fc28-1ec8-41cf-b048-5f3579175ff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08966C-3541-4D3E-838D-A078EB627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3fc28-1ec8-41cf-b048-5f3579175fff"/>
    <ds:schemaRef ds:uri="8f45d8fc-8962-4b74-82aa-9b3b40705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18642</TotalTime>
  <Words>842</Words>
  <Application>Microsoft Macintosh PowerPoint</Application>
  <PresentationFormat>Widescreen</PresentationFormat>
  <Paragraphs>111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Bauhaus 93</vt:lpstr>
      <vt:lpstr>Calibri</vt:lpstr>
      <vt:lpstr>Century Gothic</vt:lpstr>
      <vt:lpstr>Helvetica Neue</vt:lpstr>
      <vt:lpstr>Wingdings 3</vt:lpstr>
      <vt:lpstr>Ion</vt:lpstr>
      <vt:lpstr>PowerPoint Presentation</vt:lpstr>
      <vt:lpstr>Wandering  Toward God </vt:lpstr>
      <vt:lpstr>PowerPoint Presentation</vt:lpstr>
      <vt:lpstr>PowerPoint Presentation</vt:lpstr>
      <vt:lpstr>Walking away</vt:lpstr>
      <vt:lpstr>Walking away</vt:lpstr>
      <vt:lpstr>What is doubt?</vt:lpstr>
      <vt:lpstr>The Value of Doubt</vt:lpstr>
      <vt:lpstr>How to Doubt Well</vt:lpstr>
      <vt:lpstr>How to Doubt Well</vt:lpstr>
      <vt:lpstr>How to Doubt Well</vt:lpstr>
      <vt:lpstr>How to Doubt Well</vt:lpstr>
      <vt:lpstr>Deconstruction?</vt:lpstr>
      <vt:lpstr>Deconstruction?</vt:lpstr>
      <vt:lpstr>Deconstruction?</vt:lpstr>
      <vt:lpstr>Doubt</vt:lpstr>
      <vt:lpstr>Doubt</vt:lpstr>
      <vt:lpstr>PowerPoint Presentation</vt:lpstr>
      <vt:lpstr>www.travisdickinson.com</vt:lpstr>
    </vt:vector>
  </TitlesOfParts>
  <Company>SWBTS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Presocratics</dc:title>
  <dc:creator>tdickinson</dc:creator>
  <cp:lastModifiedBy>Travis Dickinson</cp:lastModifiedBy>
  <cp:revision>181</cp:revision>
  <cp:lastPrinted>2023-05-13T16:45:16Z</cp:lastPrinted>
  <dcterms:created xsi:type="dcterms:W3CDTF">2011-09-27T01:07:54Z</dcterms:created>
  <dcterms:modified xsi:type="dcterms:W3CDTF">2023-07-26T20:35:56Z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0x01010046D858F626618D44B0CF1528654ABAD1</vt:lpwstr>
  </property>
</Properties>
</file>