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6"/>
  </p:notesMasterIdLst>
  <p:sldIdLst>
    <p:sldId id="256" r:id="rId2"/>
    <p:sldId id="285" r:id="rId3"/>
    <p:sldId id="298" r:id="rId4"/>
    <p:sldId id="303" r:id="rId5"/>
    <p:sldId id="299" r:id="rId6"/>
    <p:sldId id="302" r:id="rId7"/>
    <p:sldId id="301" r:id="rId8"/>
    <p:sldId id="312" r:id="rId9"/>
    <p:sldId id="308" r:id="rId10"/>
    <p:sldId id="313" r:id="rId11"/>
    <p:sldId id="316" r:id="rId12"/>
    <p:sldId id="309" r:id="rId13"/>
    <p:sldId id="314" r:id="rId14"/>
    <p:sldId id="31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8"/>
    <p:restoredTop sz="82313" autoAdjust="0"/>
  </p:normalViewPr>
  <p:slideViewPr>
    <p:cSldViewPr>
      <p:cViewPr varScale="1">
        <p:scale>
          <a:sx n="104" d="100"/>
          <a:sy n="104" d="100"/>
        </p:scale>
        <p:origin x="1208" y="200"/>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47E4AD-81ED-445A-A031-60AF8AC34F36}" type="datetimeFigureOut">
              <a:rPr lang="en-US" smtClean="0"/>
              <a:t>7/26/23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8FA98E-E39E-4863-9F03-41F5D87B2D5C}" type="slidenum">
              <a:rPr lang="en-US" smtClean="0"/>
              <a:t>‹#›</a:t>
            </a:fld>
            <a:endParaRPr lang="en-US"/>
          </a:p>
        </p:txBody>
      </p:sp>
    </p:spTree>
    <p:extLst>
      <p:ext uri="{BB962C8B-B14F-4D97-AF65-F5344CB8AC3E}">
        <p14:creationId xmlns:p14="http://schemas.microsoft.com/office/powerpoint/2010/main" val="3394354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My God</a:t>
            </a:r>
            <a:r>
              <a:rPr lang="en-US" baseline="0" dirty="0"/>
              <a:t> is so big so strong and so mighty, </a:t>
            </a:r>
          </a:p>
          <a:p>
            <a:r>
              <a:rPr lang="en-US" baseline="0" dirty="0"/>
              <a:t>there’s nothing my God cannot do </a:t>
            </a:r>
          </a:p>
          <a:p>
            <a:r>
              <a:rPr lang="en-US" dirty="0"/>
              <a:t>The mountains are his, The rivers are his </a:t>
            </a:r>
            <a:br>
              <a:rPr lang="en-US" dirty="0"/>
            </a:br>
            <a:r>
              <a:rPr lang="en-US" dirty="0"/>
              <a:t>The skies are his handy work too. </a:t>
            </a:r>
            <a:br>
              <a:rPr lang="en-US" dirty="0"/>
            </a:br>
            <a:r>
              <a:rPr lang="en-US" dirty="0"/>
              <a:t>My God is so big, so strong and so mighty </a:t>
            </a:r>
            <a:br>
              <a:rPr lang="en-US" dirty="0"/>
            </a:br>
            <a:r>
              <a:rPr lang="en-US" dirty="0"/>
              <a:t>There's nothing my God cannot do </a:t>
            </a:r>
          </a:p>
        </p:txBody>
      </p:sp>
      <p:sp>
        <p:nvSpPr>
          <p:cNvPr id="4" name="Slide Number Placeholder 3"/>
          <p:cNvSpPr>
            <a:spLocks noGrp="1"/>
          </p:cNvSpPr>
          <p:nvPr>
            <p:ph type="sldNum" sz="quarter" idx="10"/>
          </p:nvPr>
        </p:nvSpPr>
        <p:spPr/>
        <p:txBody>
          <a:bodyPr/>
          <a:lstStyle/>
          <a:p>
            <a:fld id="{678FA98E-E39E-4863-9F03-41F5D87B2D5C}" type="slidenum">
              <a:rPr lang="en-US" smtClean="0"/>
              <a:t>1</a:t>
            </a:fld>
            <a:endParaRPr lang="en-US"/>
          </a:p>
        </p:txBody>
      </p:sp>
    </p:spTree>
    <p:extLst>
      <p:ext uri="{BB962C8B-B14F-4D97-AF65-F5344CB8AC3E}">
        <p14:creationId xmlns:p14="http://schemas.microsoft.com/office/powerpoint/2010/main" val="38319975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2"/>
            <a:r>
              <a:rPr lang="en-US" sz="1200" kern="1200" dirty="0">
                <a:solidFill>
                  <a:schemeClr val="tx1"/>
                </a:solidFill>
                <a:effectLst/>
                <a:latin typeface="+mn-lt"/>
                <a:ea typeface="+mn-ea"/>
                <a:cs typeface="+mn-cs"/>
              </a:rPr>
              <a:t>He was once a man and is now achieved a kind of divinity. In fact, all men may achieve godhood. God is within the universe. He is within the causal order. </a:t>
            </a:r>
          </a:p>
          <a:p>
            <a:pPr lvl="2"/>
            <a:endParaRPr lang="en-US" sz="1200" kern="1200" dirty="0">
              <a:solidFill>
                <a:schemeClr val="tx1"/>
              </a:solidFill>
              <a:effectLst/>
              <a:latin typeface="+mn-lt"/>
              <a:ea typeface="+mn-ea"/>
              <a:cs typeface="+mn-cs"/>
            </a:endParaRPr>
          </a:p>
          <a:p>
            <a:pPr lvl="2"/>
            <a:r>
              <a:rPr lang="en-US" sz="1200" kern="1200" dirty="0">
                <a:solidFill>
                  <a:schemeClr val="tx1"/>
                </a:solidFill>
                <a:effectLst/>
                <a:latin typeface="+mn-lt"/>
                <a:ea typeface="+mn-ea"/>
                <a:cs typeface="+mn-cs"/>
              </a:rPr>
              <a:t>I actually think that the Mormon conception of God is perhaps one of the most impoverished notions of God out there. We have god not God. </a:t>
            </a:r>
          </a:p>
          <a:p>
            <a:pPr lvl="2"/>
            <a:r>
              <a:rPr lang="en-US" sz="1200" kern="1200" dirty="0">
                <a:solidFill>
                  <a:schemeClr val="tx1"/>
                </a:solidFill>
                <a:effectLst/>
                <a:latin typeface="+mn-lt"/>
                <a:ea typeface="+mn-ea"/>
                <a:cs typeface="+mn-cs"/>
              </a:rPr>
              <a:t>The Mormon has all the problems of naturalism and all the problems of theism with any of the explanatory benefits of either one. </a:t>
            </a:r>
          </a:p>
          <a:p>
            <a:endParaRPr lang="en-US" dirty="0"/>
          </a:p>
        </p:txBody>
      </p:sp>
      <p:sp>
        <p:nvSpPr>
          <p:cNvPr id="4" name="Slide Number Placeholder 3"/>
          <p:cNvSpPr>
            <a:spLocks noGrp="1"/>
          </p:cNvSpPr>
          <p:nvPr>
            <p:ph type="sldNum" sz="quarter" idx="10"/>
          </p:nvPr>
        </p:nvSpPr>
        <p:spPr/>
        <p:txBody>
          <a:bodyPr/>
          <a:lstStyle/>
          <a:p>
            <a:fld id="{678FA98E-E39E-4863-9F03-41F5D87B2D5C}" type="slidenum">
              <a:rPr lang="en-US" smtClean="0"/>
              <a:t>10</a:t>
            </a:fld>
            <a:endParaRPr lang="en-US"/>
          </a:p>
        </p:txBody>
      </p:sp>
    </p:spTree>
    <p:extLst>
      <p:ext uri="{BB962C8B-B14F-4D97-AF65-F5344CB8AC3E}">
        <p14:creationId xmlns:p14="http://schemas.microsoft.com/office/powerpoint/2010/main" val="26865075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2"/>
            <a:r>
              <a:rPr lang="en-US" sz="1200" kern="1200" dirty="0">
                <a:solidFill>
                  <a:schemeClr val="tx1"/>
                </a:solidFill>
                <a:effectLst/>
                <a:latin typeface="+mn-lt"/>
                <a:ea typeface="+mn-ea"/>
                <a:cs typeface="+mn-cs"/>
              </a:rPr>
              <a:t>He was once a man and is now achieved a kind of divinity. In fact, all men may achieve godhood. God is within the universe. He is within the causal order. </a:t>
            </a:r>
          </a:p>
          <a:p>
            <a:pPr lvl="2"/>
            <a:endParaRPr lang="en-US" sz="1200" kern="1200" dirty="0">
              <a:solidFill>
                <a:schemeClr val="tx1"/>
              </a:solidFill>
              <a:effectLst/>
              <a:latin typeface="+mn-lt"/>
              <a:ea typeface="+mn-ea"/>
              <a:cs typeface="+mn-cs"/>
            </a:endParaRPr>
          </a:p>
          <a:p>
            <a:pPr lvl="2"/>
            <a:r>
              <a:rPr lang="en-US" sz="1200" kern="1200" dirty="0">
                <a:solidFill>
                  <a:schemeClr val="tx1"/>
                </a:solidFill>
                <a:effectLst/>
                <a:latin typeface="+mn-lt"/>
                <a:ea typeface="+mn-ea"/>
                <a:cs typeface="+mn-cs"/>
              </a:rPr>
              <a:t>I actually think that the Mormon conception of God is perhaps one of the most impoverished notions of God out there. We have god not God. </a:t>
            </a:r>
          </a:p>
          <a:p>
            <a:pPr lvl="2"/>
            <a:r>
              <a:rPr lang="en-US" sz="1200" kern="1200" dirty="0">
                <a:solidFill>
                  <a:schemeClr val="tx1"/>
                </a:solidFill>
                <a:effectLst/>
                <a:latin typeface="+mn-lt"/>
                <a:ea typeface="+mn-ea"/>
                <a:cs typeface="+mn-cs"/>
              </a:rPr>
              <a:t>The Mormon has all the problems of naturalism and all the problems of theism with any of the explanatory benefits of either one. </a:t>
            </a:r>
          </a:p>
          <a:p>
            <a:endParaRPr lang="en-US" dirty="0"/>
          </a:p>
        </p:txBody>
      </p:sp>
      <p:sp>
        <p:nvSpPr>
          <p:cNvPr id="4" name="Slide Number Placeholder 3"/>
          <p:cNvSpPr>
            <a:spLocks noGrp="1"/>
          </p:cNvSpPr>
          <p:nvPr>
            <p:ph type="sldNum" sz="quarter" idx="10"/>
          </p:nvPr>
        </p:nvSpPr>
        <p:spPr/>
        <p:txBody>
          <a:bodyPr/>
          <a:lstStyle/>
          <a:p>
            <a:fld id="{678FA98E-E39E-4863-9F03-41F5D87B2D5C}" type="slidenum">
              <a:rPr lang="en-US" smtClean="0"/>
              <a:t>11</a:t>
            </a:fld>
            <a:endParaRPr lang="en-US"/>
          </a:p>
        </p:txBody>
      </p:sp>
    </p:spTree>
    <p:extLst>
      <p:ext uri="{BB962C8B-B14F-4D97-AF65-F5344CB8AC3E}">
        <p14:creationId xmlns:p14="http://schemas.microsoft.com/office/powerpoint/2010/main" val="20590545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200" dirty="0"/>
              <a:t>Allah is pure will. He</a:t>
            </a:r>
            <a:r>
              <a:rPr lang="en-US" sz="1200" baseline="0" dirty="0"/>
              <a:t> </a:t>
            </a:r>
            <a:r>
              <a:rPr lang="en-US" sz="1200" dirty="0"/>
              <a:t>is not essentially good. His love is conditional</a:t>
            </a:r>
            <a:r>
              <a:rPr lang="en-US" sz="1200" baseline="0" dirty="0"/>
              <a:t> and partial. He loves not the unbeliever. </a:t>
            </a:r>
            <a:r>
              <a:rPr lang="en-US" sz="1200" dirty="0"/>
              <a:t> </a:t>
            </a:r>
            <a:endParaRPr lang="en-US" dirty="0"/>
          </a:p>
        </p:txBody>
      </p:sp>
      <p:sp>
        <p:nvSpPr>
          <p:cNvPr id="4" name="Slide Number Placeholder 3"/>
          <p:cNvSpPr>
            <a:spLocks noGrp="1"/>
          </p:cNvSpPr>
          <p:nvPr>
            <p:ph type="sldNum" sz="quarter" idx="10"/>
          </p:nvPr>
        </p:nvSpPr>
        <p:spPr/>
        <p:txBody>
          <a:bodyPr/>
          <a:lstStyle/>
          <a:p>
            <a:fld id="{678FA98E-E39E-4863-9F03-41F5D87B2D5C}" type="slidenum">
              <a:rPr lang="en-US" smtClean="0"/>
              <a:t>12</a:t>
            </a:fld>
            <a:endParaRPr lang="en-US"/>
          </a:p>
        </p:txBody>
      </p:sp>
    </p:spTree>
    <p:extLst>
      <p:ext uri="{BB962C8B-B14F-4D97-AF65-F5344CB8AC3E}">
        <p14:creationId xmlns:p14="http://schemas.microsoft.com/office/powerpoint/2010/main" val="998683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2"/>
            <a:r>
              <a:rPr lang="en-US" sz="1200" dirty="0"/>
              <a:t>Genesis 1</a:t>
            </a:r>
          </a:p>
          <a:p>
            <a:pPr lvl="2"/>
            <a:r>
              <a:rPr lang="en-US" sz="1200" dirty="0"/>
              <a:t>John 1</a:t>
            </a:r>
          </a:p>
          <a:p>
            <a:pPr lvl="2"/>
            <a:r>
              <a:rPr lang="en-US" sz="1200" dirty="0"/>
              <a:t>Colossians 1</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mn-lt"/>
              <a:ea typeface="Calibri"/>
              <a:cs typeface="Times New Roman"/>
            </a:endParaRPr>
          </a:p>
          <a:p>
            <a:pPr lvl="2"/>
            <a:r>
              <a:rPr lang="en-US" sz="1200" dirty="0"/>
              <a:t>1 John 4:10 </a:t>
            </a:r>
          </a:p>
          <a:p>
            <a:pPr lvl="2"/>
            <a:r>
              <a:rPr lang="en-US" sz="1200" dirty="0"/>
              <a:t>Ephesians 2:8-9</a:t>
            </a:r>
          </a:p>
          <a:p>
            <a:endParaRPr lang="en-US" dirty="0"/>
          </a:p>
        </p:txBody>
      </p:sp>
      <p:sp>
        <p:nvSpPr>
          <p:cNvPr id="4" name="Slide Number Placeholder 3"/>
          <p:cNvSpPr>
            <a:spLocks noGrp="1"/>
          </p:cNvSpPr>
          <p:nvPr>
            <p:ph type="sldNum" sz="quarter" idx="10"/>
          </p:nvPr>
        </p:nvSpPr>
        <p:spPr/>
        <p:txBody>
          <a:bodyPr/>
          <a:lstStyle/>
          <a:p>
            <a:fld id="{678FA98E-E39E-4863-9F03-41F5D87B2D5C}" type="slidenum">
              <a:rPr lang="en-US" smtClean="0"/>
              <a:t>13</a:t>
            </a:fld>
            <a:endParaRPr lang="en-US"/>
          </a:p>
        </p:txBody>
      </p:sp>
    </p:spTree>
    <p:extLst>
      <p:ext uri="{BB962C8B-B14F-4D97-AF65-F5344CB8AC3E}">
        <p14:creationId xmlns:p14="http://schemas.microsoft.com/office/powerpoint/2010/main" val="2557998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8FA98E-E39E-4863-9F03-41F5D87B2D5C}" type="slidenum">
              <a:rPr lang="en-US" smtClean="0"/>
              <a:t>14</a:t>
            </a:fld>
            <a:endParaRPr lang="en-US"/>
          </a:p>
        </p:txBody>
      </p:sp>
    </p:spTree>
    <p:extLst>
      <p:ext uri="{BB962C8B-B14F-4D97-AF65-F5344CB8AC3E}">
        <p14:creationId xmlns:p14="http://schemas.microsoft.com/office/powerpoint/2010/main" val="1869317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1"/>
            <a:r>
              <a:rPr lang="en-US" sz="1200" i="0" kern="1200" dirty="0">
                <a:solidFill>
                  <a:schemeClr val="tx1"/>
                </a:solidFill>
                <a:effectLst/>
                <a:latin typeface="+mn-lt"/>
                <a:ea typeface="+mn-ea"/>
                <a:cs typeface="+mn-cs"/>
              </a:rPr>
              <a:t>11th Century Benedictine monk</a:t>
            </a:r>
            <a:r>
              <a:rPr lang="en-US" sz="1200" i="0" kern="1200" baseline="0" dirty="0">
                <a:solidFill>
                  <a:schemeClr val="tx1"/>
                </a:solidFill>
                <a:effectLst/>
                <a:latin typeface="+mn-lt"/>
                <a:ea typeface="+mn-ea"/>
                <a:cs typeface="+mn-cs"/>
              </a:rPr>
              <a:t>, philosopher and theologian…that than which nothing greater can be conceived. </a:t>
            </a:r>
            <a:endParaRPr lang="en-US" sz="1200" i="0" kern="1200" dirty="0">
              <a:solidFill>
                <a:schemeClr val="tx1"/>
              </a:solidFill>
              <a:effectLst/>
              <a:latin typeface="+mn-lt"/>
              <a:ea typeface="+mn-ea"/>
              <a:cs typeface="+mn-cs"/>
            </a:endParaRPr>
          </a:p>
          <a:p>
            <a:pPr lvl="1"/>
            <a:r>
              <a:rPr lang="en-US" sz="1200" i="0" kern="1200" dirty="0">
                <a:solidFill>
                  <a:schemeClr val="tx1"/>
                </a:solidFill>
                <a:effectLst/>
                <a:latin typeface="+mn-lt"/>
                <a:ea typeface="+mn-ea"/>
                <a:cs typeface="+mn-cs"/>
              </a:rPr>
              <a:t>This argument is so interesting and so ingenious it is the stuff of philosophical magic. </a:t>
            </a:r>
            <a:endParaRPr lang="en-US" sz="1200" kern="1200" dirty="0">
              <a:solidFill>
                <a:schemeClr val="tx1"/>
              </a:solidFill>
              <a:effectLst/>
              <a:latin typeface="+mn-lt"/>
              <a:ea typeface="+mn-ea"/>
              <a:cs typeface="+mn-cs"/>
            </a:endParaRPr>
          </a:p>
          <a:p>
            <a:pPr lvl="2"/>
            <a:r>
              <a:rPr lang="en-US" sz="1200" i="0" kern="1200" dirty="0">
                <a:solidFill>
                  <a:schemeClr val="tx1"/>
                </a:solidFill>
                <a:effectLst/>
                <a:latin typeface="+mn-lt"/>
                <a:ea typeface="+mn-ea"/>
                <a:cs typeface="+mn-cs"/>
              </a:rPr>
              <a:t>If enrolled in a state college, you may just find yourself in a philosophy class reading Anselm and thinking about his argument for God’s existence (this doesn’t happen for design arguments).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78FA98E-E39E-4863-9F03-41F5D87B2D5C}" type="slidenum">
              <a:rPr lang="en-US" smtClean="0"/>
              <a:t>2</a:t>
            </a:fld>
            <a:endParaRPr lang="en-US"/>
          </a:p>
        </p:txBody>
      </p:sp>
    </p:spTree>
    <p:extLst>
      <p:ext uri="{BB962C8B-B14F-4D97-AF65-F5344CB8AC3E}">
        <p14:creationId xmlns:p14="http://schemas.microsoft.com/office/powerpoint/2010/main" val="998683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2600" dirty="0"/>
              <a:t>I suggest this is the way the Bible defines God and it is the historic understanding of the church. </a:t>
            </a:r>
          </a:p>
          <a:p>
            <a:pPr marL="0" marR="0" lvl="2" indent="0" algn="l" defTabSz="914400" rtl="0" eaLnBrk="1" fontAlgn="auto" latinLnBrk="0" hangingPunct="1">
              <a:lnSpc>
                <a:spcPct val="100000"/>
              </a:lnSpc>
              <a:spcBef>
                <a:spcPts val="0"/>
              </a:spcBef>
              <a:spcAft>
                <a:spcPts val="0"/>
              </a:spcAft>
              <a:buClrTx/>
              <a:buSzTx/>
              <a:buFontTx/>
              <a:buNone/>
              <a:tabLst/>
              <a:defRPr/>
            </a:pPr>
            <a:r>
              <a:rPr lang="en-US" sz="2600" dirty="0"/>
              <a:t>You can define a term however you want to (physical God on a distant planet w/ really good eyesight).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678FA98E-E39E-4863-9F03-41F5D87B2D5C}" type="slidenum">
              <a:rPr lang="en-US" smtClean="0"/>
              <a:t>3</a:t>
            </a:fld>
            <a:endParaRPr lang="en-US"/>
          </a:p>
        </p:txBody>
      </p:sp>
    </p:spTree>
    <p:extLst>
      <p:ext uri="{BB962C8B-B14F-4D97-AF65-F5344CB8AC3E}">
        <p14:creationId xmlns:p14="http://schemas.microsoft.com/office/powerpoint/2010/main" val="998683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1"/>
            <a:r>
              <a:rPr lang="en-US" sz="1200" dirty="0"/>
              <a:t>The GCB is only deity who </a:t>
            </a:r>
            <a:r>
              <a:rPr lang="en-US" sz="1200" i="1" dirty="0"/>
              <a:t>can</a:t>
            </a:r>
            <a:r>
              <a:rPr lang="en-US" sz="1200" dirty="0"/>
              <a:t> be defended.  </a:t>
            </a:r>
            <a:endParaRPr lang="en-US" sz="1050" dirty="0">
              <a:solidFill>
                <a:schemeClr val="tx1"/>
              </a:solidFill>
            </a:endParaRPr>
          </a:p>
        </p:txBody>
      </p:sp>
      <p:sp>
        <p:nvSpPr>
          <p:cNvPr id="4" name="Slide Number Placeholder 3"/>
          <p:cNvSpPr>
            <a:spLocks noGrp="1"/>
          </p:cNvSpPr>
          <p:nvPr>
            <p:ph type="sldNum" sz="quarter" idx="10"/>
          </p:nvPr>
        </p:nvSpPr>
        <p:spPr/>
        <p:txBody>
          <a:bodyPr/>
          <a:lstStyle/>
          <a:p>
            <a:fld id="{678FA98E-E39E-4863-9F03-41F5D87B2D5C}" type="slidenum">
              <a:rPr lang="en-US" smtClean="0"/>
              <a:t>4</a:t>
            </a:fld>
            <a:endParaRPr lang="en-US"/>
          </a:p>
        </p:txBody>
      </p:sp>
    </p:spTree>
    <p:extLst>
      <p:ext uri="{BB962C8B-B14F-4D97-AF65-F5344CB8AC3E}">
        <p14:creationId xmlns:p14="http://schemas.microsoft.com/office/powerpoint/2010/main" val="99868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Lightning is an extraordinary thing. There</a:t>
            </a:r>
            <a:r>
              <a:rPr lang="en-US" sz="1200" kern="1200" baseline="0" dirty="0">
                <a:solidFill>
                  <a:schemeClr val="tx1"/>
                </a:solidFill>
                <a:effectLst/>
                <a:latin typeface="+mn-lt"/>
                <a:ea typeface="+mn-ea"/>
                <a:cs typeface="+mn-cs"/>
              </a:rPr>
              <a:t> being a god, </a:t>
            </a:r>
            <a:r>
              <a:rPr lang="en-US" sz="1200" kern="1200" dirty="0">
                <a:solidFill>
                  <a:schemeClr val="tx1"/>
                </a:solidFill>
                <a:effectLst/>
                <a:latin typeface="+mn-lt"/>
                <a:ea typeface="+mn-ea"/>
                <a:cs typeface="+mn-cs"/>
              </a:rPr>
              <a:t>Zeus,</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thunder god, would explain the phenomenon.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Today,</a:t>
            </a:r>
            <a:r>
              <a:rPr lang="en-US" sz="1200" kern="1200" baseline="0" dirty="0">
                <a:solidFill>
                  <a:schemeClr val="tx1"/>
                </a:solidFill>
                <a:effectLst/>
                <a:latin typeface="+mn-lt"/>
                <a:ea typeface="+mn-ea"/>
                <a:cs typeface="+mn-cs"/>
              </a:rPr>
              <a:t> w</a:t>
            </a:r>
            <a:r>
              <a:rPr lang="en-US" sz="1200" kern="1200" dirty="0">
                <a:solidFill>
                  <a:schemeClr val="tx1"/>
                </a:solidFill>
                <a:effectLst/>
                <a:latin typeface="+mn-lt"/>
                <a:ea typeface="+mn-ea"/>
                <a:cs typeface="+mn-cs"/>
              </a:rPr>
              <a:t>hen caught in a lightning storm, we don’t worry that we’re being aimed at. </a:t>
            </a:r>
          </a:p>
          <a:p>
            <a:endParaRPr lang="en-US" dirty="0"/>
          </a:p>
        </p:txBody>
      </p:sp>
      <p:sp>
        <p:nvSpPr>
          <p:cNvPr id="4" name="Slide Number Placeholder 3"/>
          <p:cNvSpPr>
            <a:spLocks noGrp="1"/>
          </p:cNvSpPr>
          <p:nvPr>
            <p:ph type="sldNum" sz="quarter" idx="10"/>
          </p:nvPr>
        </p:nvSpPr>
        <p:spPr/>
        <p:txBody>
          <a:bodyPr/>
          <a:lstStyle/>
          <a:p>
            <a:fld id="{678FA98E-E39E-4863-9F03-41F5D87B2D5C}" type="slidenum">
              <a:rPr lang="en-US" smtClean="0"/>
              <a:t>5</a:t>
            </a:fld>
            <a:endParaRPr lang="en-US"/>
          </a:p>
        </p:txBody>
      </p:sp>
    </p:spTree>
    <p:extLst>
      <p:ext uri="{BB962C8B-B14F-4D97-AF65-F5344CB8AC3E}">
        <p14:creationId xmlns:p14="http://schemas.microsoft.com/office/powerpoint/2010/main" val="998683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800" dirty="0"/>
              <a:t>By gods, we really just mean super powerful humans.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In fact,</a:t>
            </a:r>
            <a:r>
              <a:rPr lang="en-US" sz="1200" baseline="0" dirty="0"/>
              <a:t> i</a:t>
            </a:r>
            <a:r>
              <a:rPr lang="en-US" sz="1200" dirty="0"/>
              <a:t>f it is even possible to pose the God of the gaps argument, then we are likely not talking about the GCB.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p>
          <a:p>
            <a:r>
              <a:rPr lang="en-US" dirty="0"/>
              <a:t>Without Scripture,</a:t>
            </a:r>
            <a:r>
              <a:rPr lang="en-US" baseline="0" dirty="0"/>
              <a:t> we are making a case for how to understand God. This isn’t meant to demean Scripture but allow us a criterion for evaluating the different conceptions of God. </a:t>
            </a:r>
            <a:endParaRPr lang="en-US" dirty="0"/>
          </a:p>
        </p:txBody>
      </p:sp>
      <p:sp>
        <p:nvSpPr>
          <p:cNvPr id="4" name="Slide Number Placeholder 3"/>
          <p:cNvSpPr>
            <a:spLocks noGrp="1"/>
          </p:cNvSpPr>
          <p:nvPr>
            <p:ph type="sldNum" sz="quarter" idx="10"/>
          </p:nvPr>
        </p:nvSpPr>
        <p:spPr/>
        <p:txBody>
          <a:bodyPr/>
          <a:lstStyle/>
          <a:p>
            <a:fld id="{678FA98E-E39E-4863-9F03-41F5D87B2D5C}" type="slidenum">
              <a:rPr lang="en-US" smtClean="0"/>
              <a:t>6</a:t>
            </a:fld>
            <a:endParaRPr lang="en-US"/>
          </a:p>
        </p:txBody>
      </p:sp>
    </p:spTree>
    <p:extLst>
      <p:ext uri="{BB962C8B-B14F-4D97-AF65-F5344CB8AC3E}">
        <p14:creationId xmlns:p14="http://schemas.microsoft.com/office/powerpoint/2010/main" val="998683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3"/>
            <a:r>
              <a:rPr lang="en-US" sz="1200" kern="1200" dirty="0">
                <a:solidFill>
                  <a:schemeClr val="tx1"/>
                </a:solidFill>
                <a:effectLst/>
                <a:latin typeface="+mn-lt"/>
                <a:ea typeface="+mn-ea"/>
                <a:cs typeface="+mn-cs"/>
              </a:rPr>
              <a:t>Running a God of the gaps argument on God is sort of like saying that we now understand all the ins and outs of the internal combustion engine and so therefore Henry Ford does not exist. </a:t>
            </a:r>
          </a:p>
          <a:p>
            <a:pPr lvl="3"/>
            <a:r>
              <a:rPr lang="en-US" sz="1200" kern="1200" dirty="0">
                <a:solidFill>
                  <a:schemeClr val="tx1"/>
                </a:solidFill>
                <a:effectLst/>
                <a:latin typeface="+mn-lt"/>
                <a:ea typeface="+mn-ea"/>
                <a:cs typeface="+mn-cs"/>
              </a:rPr>
              <a:t>How an internal combustion engine works is not irrelevant. In other words it can tell us what sort of being could possibly create it. </a:t>
            </a:r>
          </a:p>
          <a:p>
            <a:endParaRPr lang="en-US" dirty="0"/>
          </a:p>
        </p:txBody>
      </p:sp>
      <p:sp>
        <p:nvSpPr>
          <p:cNvPr id="4" name="Slide Number Placeholder 3"/>
          <p:cNvSpPr>
            <a:spLocks noGrp="1"/>
          </p:cNvSpPr>
          <p:nvPr>
            <p:ph type="sldNum" sz="quarter" idx="10"/>
          </p:nvPr>
        </p:nvSpPr>
        <p:spPr/>
        <p:txBody>
          <a:bodyPr/>
          <a:lstStyle/>
          <a:p>
            <a:fld id="{678FA98E-E39E-4863-9F03-41F5D87B2D5C}" type="slidenum">
              <a:rPr lang="en-US" smtClean="0"/>
              <a:t>7</a:t>
            </a:fld>
            <a:endParaRPr lang="en-US"/>
          </a:p>
        </p:txBody>
      </p:sp>
    </p:spTree>
    <p:extLst>
      <p:ext uri="{BB962C8B-B14F-4D97-AF65-F5344CB8AC3E}">
        <p14:creationId xmlns:p14="http://schemas.microsoft.com/office/powerpoint/2010/main" val="998683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The point is that the greatness of God has apologetic value here. I don’t believe in god (which is who the New Atheists are</a:t>
            </a:r>
            <a:r>
              <a:rPr lang="en-US" baseline="0" dirty="0"/>
              <a:t> often criticizing). </a:t>
            </a:r>
            <a:endParaRPr lang="en-US" dirty="0"/>
          </a:p>
        </p:txBody>
      </p:sp>
      <p:sp>
        <p:nvSpPr>
          <p:cNvPr id="4" name="Slide Number Placeholder 3"/>
          <p:cNvSpPr>
            <a:spLocks noGrp="1"/>
          </p:cNvSpPr>
          <p:nvPr>
            <p:ph type="sldNum" sz="quarter" idx="10"/>
          </p:nvPr>
        </p:nvSpPr>
        <p:spPr/>
        <p:txBody>
          <a:bodyPr/>
          <a:lstStyle/>
          <a:p>
            <a:fld id="{678FA98E-E39E-4863-9F03-41F5D87B2D5C}" type="slidenum">
              <a:rPr lang="en-US" smtClean="0"/>
              <a:t>8</a:t>
            </a:fld>
            <a:endParaRPr lang="en-US"/>
          </a:p>
        </p:txBody>
      </p:sp>
    </p:spTree>
    <p:extLst>
      <p:ext uri="{BB962C8B-B14F-4D97-AF65-F5344CB8AC3E}">
        <p14:creationId xmlns:p14="http://schemas.microsoft.com/office/powerpoint/2010/main" val="20804209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2"/>
            <a:r>
              <a:rPr lang="en-US" sz="1200" kern="1200" dirty="0">
                <a:solidFill>
                  <a:schemeClr val="tx1"/>
                </a:solidFill>
                <a:effectLst/>
                <a:latin typeface="+mn-lt"/>
                <a:ea typeface="+mn-ea"/>
                <a:cs typeface="+mn-cs"/>
              </a:rPr>
              <a:t>He was once a man and is now achieved a kind of divinity. In fact, all men may achieve godhood. God is within the universe. He is within the causal order. </a:t>
            </a:r>
          </a:p>
          <a:p>
            <a:pPr lvl="2"/>
            <a:endParaRPr lang="en-US" sz="1200" kern="1200" dirty="0">
              <a:solidFill>
                <a:schemeClr val="tx1"/>
              </a:solidFill>
              <a:effectLst/>
              <a:latin typeface="+mn-lt"/>
              <a:ea typeface="+mn-ea"/>
              <a:cs typeface="+mn-cs"/>
            </a:endParaRPr>
          </a:p>
          <a:p>
            <a:pPr lvl="2"/>
            <a:r>
              <a:rPr lang="en-US" sz="1200" kern="1200" dirty="0">
                <a:solidFill>
                  <a:schemeClr val="tx1"/>
                </a:solidFill>
                <a:effectLst/>
                <a:latin typeface="+mn-lt"/>
                <a:ea typeface="+mn-ea"/>
                <a:cs typeface="+mn-cs"/>
              </a:rPr>
              <a:t>I actually think that the Mormon conception of God is perhaps one of the most impoverished notions of God out there. We have god not God. </a:t>
            </a:r>
          </a:p>
          <a:p>
            <a:pPr lvl="2"/>
            <a:r>
              <a:rPr lang="en-US" sz="1200" kern="1200" dirty="0">
                <a:solidFill>
                  <a:schemeClr val="tx1"/>
                </a:solidFill>
                <a:effectLst/>
                <a:latin typeface="+mn-lt"/>
                <a:ea typeface="+mn-ea"/>
                <a:cs typeface="+mn-cs"/>
              </a:rPr>
              <a:t>The Mormon has all the problems of naturalism and all the problems of theism with any of the explanatory benefits of either one. </a:t>
            </a:r>
          </a:p>
          <a:p>
            <a:endParaRPr lang="en-US" dirty="0"/>
          </a:p>
        </p:txBody>
      </p:sp>
      <p:sp>
        <p:nvSpPr>
          <p:cNvPr id="4" name="Slide Number Placeholder 3"/>
          <p:cNvSpPr>
            <a:spLocks noGrp="1"/>
          </p:cNvSpPr>
          <p:nvPr>
            <p:ph type="sldNum" sz="quarter" idx="10"/>
          </p:nvPr>
        </p:nvSpPr>
        <p:spPr/>
        <p:txBody>
          <a:bodyPr/>
          <a:lstStyle/>
          <a:p>
            <a:fld id="{678FA98E-E39E-4863-9F03-41F5D87B2D5C}" type="slidenum">
              <a:rPr lang="en-US" smtClean="0"/>
              <a:t>9</a:t>
            </a:fld>
            <a:endParaRPr lang="en-US"/>
          </a:p>
        </p:txBody>
      </p:sp>
    </p:spTree>
    <p:extLst>
      <p:ext uri="{BB962C8B-B14F-4D97-AF65-F5344CB8AC3E}">
        <p14:creationId xmlns:p14="http://schemas.microsoft.com/office/powerpoint/2010/main" val="998683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12192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7" name="Rectangle 6"/>
          <p:cNvSpPr/>
          <p:nvPr/>
        </p:nvSpPr>
        <p:spPr>
          <a:xfrm>
            <a:off x="-1" y="2667000"/>
            <a:ext cx="12192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1" y="5479144"/>
            <a:ext cx="12192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304799" y="2819401"/>
            <a:ext cx="115824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761999" y="4800600"/>
            <a:ext cx="10668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9CEF58-62F0-4084-8D0F-A3644D05D501}" type="datetimeFigureOut">
              <a:rPr lang="en-US" smtClean="0"/>
              <a:pPr/>
              <a:t>7/26/23</a:t>
            </a:fld>
            <a:endParaRPr lang="en-US"/>
          </a:p>
        </p:txBody>
      </p:sp>
      <p:sp>
        <p:nvSpPr>
          <p:cNvPr id="5" name="Footer Placeholder 4"/>
          <p:cNvSpPr>
            <a:spLocks noGrp="1"/>
          </p:cNvSpPr>
          <p:nvPr>
            <p:ph type="ftr" sz="quarter" idx="11"/>
          </p:nvPr>
        </p:nvSpPr>
        <p:spPr>
          <a:xfrm>
            <a:off x="7721600" y="6356351"/>
            <a:ext cx="3860800" cy="365125"/>
          </a:xfrm>
        </p:spPr>
        <p:txBody>
          <a:bodyPr/>
          <a:lstStyle>
            <a:lvl1pPr algn="r">
              <a:defRPr/>
            </a:lvl1pPr>
          </a:lstStyle>
          <a:p>
            <a:endParaRPr lang="en-US"/>
          </a:p>
        </p:txBody>
      </p:sp>
      <p:sp>
        <p:nvSpPr>
          <p:cNvPr id="11" name="TextBox 10"/>
          <p:cNvSpPr txBox="1"/>
          <p:nvPr/>
        </p:nvSpPr>
        <p:spPr>
          <a:xfrm>
            <a:off x="4198112" y="4261105"/>
            <a:ext cx="1625600" cy="584775"/>
          </a:xfrm>
          <a:prstGeom prst="rect">
            <a:avLst/>
          </a:prstGeom>
          <a:noFill/>
        </p:spPr>
        <p:txBody>
          <a:bodyPr wrap="square" rtlCol="0">
            <a:spAutoFit/>
          </a:bodyPr>
          <a:lstStyle/>
          <a:p>
            <a:pPr algn="r"/>
            <a:r>
              <a:rPr lang="en-US" sz="3200" spc="150" dirty="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5283199" y="4392169"/>
            <a:ext cx="1625600" cy="365125"/>
          </a:xfrm>
        </p:spPr>
        <p:txBody>
          <a:bodyPr/>
          <a:lstStyle>
            <a:lvl1pPr algn="ctr">
              <a:defRPr sz="2400">
                <a:latin typeface="+mj-lt"/>
              </a:defRPr>
            </a:lvl1pPr>
          </a:lstStyle>
          <a:p>
            <a:fld id="{77D8B909-3E07-44E2-A2C3-EA9DE94D73A7}" type="slidenum">
              <a:rPr lang="en-US" smtClean="0"/>
              <a:pPr/>
              <a:t>‹#›</a:t>
            </a:fld>
            <a:endParaRPr lang="en-US"/>
          </a:p>
        </p:txBody>
      </p:sp>
      <p:sp>
        <p:nvSpPr>
          <p:cNvPr id="15" name="TextBox 14"/>
          <p:cNvSpPr txBox="1"/>
          <p:nvPr/>
        </p:nvSpPr>
        <p:spPr>
          <a:xfrm>
            <a:off x="6425184" y="4261105"/>
            <a:ext cx="1625600" cy="584775"/>
          </a:xfrm>
          <a:prstGeom prst="rect">
            <a:avLst/>
          </a:prstGeom>
          <a:noFill/>
        </p:spPr>
        <p:txBody>
          <a:bodyPr wrap="square" rtlCol="0">
            <a:spAutoFit/>
          </a:bodyPr>
          <a:lstStyle/>
          <a:p>
            <a:pPr algn="l"/>
            <a:r>
              <a:rPr lang="en-US" sz="3200" spc="150" dirty="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9CEF58-62F0-4084-8D0F-A3644D05D501}" type="datetimeFigureOut">
              <a:rPr lang="en-US" smtClean="0"/>
              <a:pPr/>
              <a:t>7/26/23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8B909-3E07-44E2-A2C3-EA9DE94D73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7264400" y="2070100"/>
            <a:ext cx="6858000" cy="271780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rot="5400000">
            <a:off x="7367271" y="2284730"/>
            <a:ext cx="6858000" cy="2288540"/>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Vertical Title 1"/>
          <p:cNvSpPr>
            <a:spLocks noGrp="1"/>
          </p:cNvSpPr>
          <p:nvPr>
            <p:ph type="title" orient="vert"/>
          </p:nvPr>
        </p:nvSpPr>
        <p:spPr>
          <a:xfrm>
            <a:off x="9753600" y="274639"/>
            <a:ext cx="1930400" cy="5851525"/>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609599" y="274639"/>
            <a:ext cx="84709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9CEF58-62F0-4084-8D0F-A3644D05D501}" type="datetimeFigureOut">
              <a:rPr lang="en-US" smtClean="0"/>
              <a:pPr/>
              <a:t>7/26/23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128000" y="6356351"/>
            <a:ext cx="1016000" cy="365125"/>
          </a:xfrm>
        </p:spPr>
        <p:txBody>
          <a:bodyPr/>
          <a:lstStyle/>
          <a:p>
            <a:fld id="{77D8B909-3E07-44E2-A2C3-EA9DE94D73A7}" type="slidenum">
              <a:rPr lang="en-US" smtClean="0"/>
              <a:pPr/>
              <a:t>‹#›</a:t>
            </a:fld>
            <a:endParaRPr lang="en-US"/>
          </a:p>
        </p:txBody>
      </p:sp>
      <p:sp>
        <p:nvSpPr>
          <p:cNvPr id="9" name="Rectangle 8"/>
          <p:cNvSpPr/>
          <p:nvPr/>
        </p:nvSpPr>
        <p:spPr>
          <a:xfrm rot="5400000">
            <a:off x="6051635" y="3329432"/>
            <a:ext cx="6858000" cy="199136"/>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9CEF58-62F0-4084-8D0F-A3644D05D501}" type="datetimeFigureOut">
              <a:rPr lang="en-US" smtClean="0"/>
              <a:pPr/>
              <a:t>7/26/23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8B909-3E07-44E2-A2C3-EA9DE94D73A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12192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1" y="2667000"/>
            <a:ext cx="12192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Rectangle 8"/>
          <p:cNvSpPr/>
          <p:nvPr/>
        </p:nvSpPr>
        <p:spPr>
          <a:xfrm>
            <a:off x="-1" y="5479144"/>
            <a:ext cx="12192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304799" y="2819400"/>
            <a:ext cx="11582400" cy="1463040"/>
          </a:xfrm>
        </p:spPr>
        <p:txBody>
          <a:bodyPr anchor="b" anchorCtr="0">
            <a:noAutofit/>
          </a:bodyPr>
          <a:lstStyle>
            <a:lvl1pPr algn="ctr">
              <a:defRPr sz="72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761999" y="4800600"/>
            <a:ext cx="10668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9CEF58-62F0-4084-8D0F-A3644D05D501}" type="datetimeFigureOut">
              <a:rPr lang="en-US" smtClean="0"/>
              <a:pPr/>
              <a:t>7/26/23</a:t>
            </a:fld>
            <a:endParaRPr lang="en-US"/>
          </a:p>
        </p:txBody>
      </p:sp>
      <p:sp>
        <p:nvSpPr>
          <p:cNvPr id="5" name="Footer Placeholder 4"/>
          <p:cNvSpPr>
            <a:spLocks noGrp="1"/>
          </p:cNvSpPr>
          <p:nvPr>
            <p:ph type="ftr" sz="quarter" idx="11"/>
          </p:nvPr>
        </p:nvSpPr>
        <p:spPr>
          <a:xfrm>
            <a:off x="7721600" y="6356351"/>
            <a:ext cx="3860800" cy="365125"/>
          </a:xfrm>
        </p:spPr>
        <p:txBody>
          <a:bodyPr/>
          <a:lstStyle/>
          <a:p>
            <a:endParaRPr lang="en-US"/>
          </a:p>
        </p:txBody>
      </p:sp>
      <p:sp>
        <p:nvSpPr>
          <p:cNvPr id="6" name="Slide Number Placeholder 5"/>
          <p:cNvSpPr>
            <a:spLocks noGrp="1"/>
          </p:cNvSpPr>
          <p:nvPr>
            <p:ph type="sldNum" sz="quarter" idx="12"/>
          </p:nvPr>
        </p:nvSpPr>
        <p:spPr>
          <a:xfrm>
            <a:off x="5279136" y="4389121"/>
            <a:ext cx="1621536" cy="365125"/>
          </a:xfrm>
        </p:spPr>
        <p:txBody>
          <a:bodyPr/>
          <a:lstStyle>
            <a:lvl1pPr algn="ctr">
              <a:defRPr sz="2400">
                <a:solidFill>
                  <a:srgbClr val="FFFFFF"/>
                </a:solidFill>
              </a:defRPr>
            </a:lvl1pPr>
          </a:lstStyle>
          <a:p>
            <a:fld id="{77D8B909-3E07-44E2-A2C3-EA9DE94D73A7}" type="slidenum">
              <a:rPr lang="en-US" smtClean="0"/>
              <a:pPr/>
              <a:t>‹#›</a:t>
            </a:fld>
            <a:endParaRPr lang="en-US"/>
          </a:p>
        </p:txBody>
      </p:sp>
      <p:sp>
        <p:nvSpPr>
          <p:cNvPr id="11" name="TextBox 10"/>
          <p:cNvSpPr txBox="1"/>
          <p:nvPr/>
        </p:nvSpPr>
        <p:spPr>
          <a:xfrm>
            <a:off x="6425184" y="4261105"/>
            <a:ext cx="1625600" cy="584775"/>
          </a:xfrm>
          <a:prstGeom prst="rect">
            <a:avLst/>
          </a:prstGeom>
          <a:noFill/>
        </p:spPr>
        <p:txBody>
          <a:bodyPr wrap="square" rtlCol="0">
            <a:spAutoFit/>
          </a:bodyPr>
          <a:lstStyle/>
          <a:p>
            <a:pPr algn="l"/>
            <a:r>
              <a:rPr lang="en-US" sz="3200" spc="150" dirty="0">
                <a:solidFill>
                  <a:srgbClr val="FFFFFF"/>
                </a:solidFill>
                <a:sym typeface="Wingdings"/>
              </a:rPr>
              <a:t></a:t>
            </a:r>
            <a:endParaRPr lang="en-US" sz="3200" spc="150" dirty="0">
              <a:solidFill>
                <a:srgbClr val="FFFFFF"/>
              </a:solidFill>
            </a:endParaRPr>
          </a:p>
        </p:txBody>
      </p:sp>
      <p:sp>
        <p:nvSpPr>
          <p:cNvPr id="12" name="TextBox 11"/>
          <p:cNvSpPr txBox="1"/>
          <p:nvPr/>
        </p:nvSpPr>
        <p:spPr>
          <a:xfrm>
            <a:off x="4198112" y="4261105"/>
            <a:ext cx="1625600" cy="584775"/>
          </a:xfrm>
          <a:prstGeom prst="rect">
            <a:avLst/>
          </a:prstGeom>
          <a:noFill/>
        </p:spPr>
        <p:txBody>
          <a:bodyPr wrap="square" rtlCol="0">
            <a:spAutoFit/>
          </a:bodyPr>
          <a:lstStyle/>
          <a:p>
            <a:pPr algn="r"/>
            <a:r>
              <a:rPr lang="en-US" sz="3200" spc="150" dirty="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79CEF58-62F0-4084-8D0F-A3644D05D501}" type="datetimeFigureOut">
              <a:rPr lang="en-US" smtClean="0"/>
              <a:pPr/>
              <a:t>7/26/23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8B909-3E07-44E2-A2C3-EA9DE94D73A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79CEF58-62F0-4084-8D0F-A3644D05D501}" type="datetimeFigureOut">
              <a:rPr lang="en-US" smtClean="0"/>
              <a:pPr/>
              <a:t>7/26/23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D8B909-3E07-44E2-A2C3-EA9DE94D73A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79CEF58-62F0-4084-8D0F-A3644D05D501}" type="datetimeFigureOut">
              <a:rPr lang="en-US" smtClean="0"/>
              <a:pPr/>
              <a:t>7/26/23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D8B909-3E07-44E2-A2C3-EA9DE94D73A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9CEF58-62F0-4084-8D0F-A3644D05D501}" type="datetimeFigureOut">
              <a:rPr lang="en-US" smtClean="0"/>
              <a:pPr/>
              <a:t>7/26/23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D8B909-3E07-44E2-A2C3-EA9DE94D73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7518400" cy="946150"/>
          </a:xfrm>
        </p:spPr>
        <p:txBody>
          <a:bodyPr anchor="ctr">
            <a:noAutofit/>
          </a:bodyPr>
          <a:lstStyle>
            <a:lvl1pPr algn="l">
              <a:defRPr sz="4000" b="0"/>
            </a:lvl1pPr>
          </a:lstStyle>
          <a:p>
            <a:r>
              <a:rPr lang="en-US"/>
              <a:t>Click to edit Master title style</a:t>
            </a:r>
            <a:endParaRPr lang="en-US" dirty="0"/>
          </a:p>
        </p:txBody>
      </p:sp>
      <p:sp>
        <p:nvSpPr>
          <p:cNvPr id="3" name="Content Placeholder 2"/>
          <p:cNvSpPr>
            <a:spLocks noGrp="1"/>
          </p:cNvSpPr>
          <p:nvPr>
            <p:ph idx="1"/>
          </p:nvPr>
        </p:nvSpPr>
        <p:spPr>
          <a:xfrm>
            <a:off x="585216" y="1719072"/>
            <a:ext cx="10997184"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9CEF58-62F0-4084-8D0F-A3644D05D501}" type="datetimeFigureOut">
              <a:rPr lang="en-US" smtClean="0"/>
              <a:pPr/>
              <a:t>7/26/23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8B909-3E07-44E2-A2C3-EA9DE94D73A7}" type="slidenum">
              <a:rPr lang="en-US" smtClean="0"/>
              <a:pPr/>
              <a:t>‹#›</a:t>
            </a:fld>
            <a:endParaRPr lang="en-US"/>
          </a:p>
        </p:txBody>
      </p:sp>
      <p:sp>
        <p:nvSpPr>
          <p:cNvPr id="8" name="Rectangle 7"/>
          <p:cNvSpPr/>
          <p:nvPr/>
        </p:nvSpPr>
        <p:spPr>
          <a:xfrm>
            <a:off x="8229600" y="161544"/>
            <a:ext cx="39624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8331200" y="274320"/>
            <a:ext cx="36576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Rectangle 8"/>
          <p:cNvSpPr/>
          <p:nvPr/>
        </p:nvSpPr>
        <p:spPr>
          <a:xfrm>
            <a:off x="8193024" y="134112"/>
            <a:ext cx="1016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193024" y="134112"/>
            <a:ext cx="1016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82507" y="1717040"/>
            <a:ext cx="10999893"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A79CEF58-62F0-4084-8D0F-A3644D05D501}" type="datetimeFigureOut">
              <a:rPr lang="en-US" smtClean="0"/>
              <a:pPr/>
              <a:t>7/26/23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8B909-3E07-44E2-A2C3-EA9DE94D73A7}" type="slidenum">
              <a:rPr lang="en-US" smtClean="0"/>
              <a:pPr/>
              <a:t>‹#›</a:t>
            </a:fld>
            <a:endParaRPr lang="en-US"/>
          </a:p>
        </p:txBody>
      </p:sp>
      <p:sp>
        <p:nvSpPr>
          <p:cNvPr id="8" name="Rectangle 7"/>
          <p:cNvSpPr/>
          <p:nvPr/>
        </p:nvSpPr>
        <p:spPr>
          <a:xfrm>
            <a:off x="8229600" y="161544"/>
            <a:ext cx="39624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9" name="Rectangle 8"/>
          <p:cNvSpPr/>
          <p:nvPr/>
        </p:nvSpPr>
        <p:spPr>
          <a:xfrm>
            <a:off x="8193024" y="134112"/>
            <a:ext cx="1016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508000" y="228600"/>
            <a:ext cx="7518400" cy="1005840"/>
          </a:xfrm>
        </p:spPr>
        <p:txBody>
          <a:bodyPr anchor="ctr">
            <a:noAutofit/>
          </a:bodyPr>
          <a:lstStyle>
            <a:lvl1pPr algn="l">
              <a:defRPr sz="4000" b="0"/>
            </a:lvl1pPr>
          </a:lstStyle>
          <a:p>
            <a:r>
              <a:rPr lang="en-US"/>
              <a:t>Click to edit Master title style</a:t>
            </a:r>
            <a:endParaRPr lang="en-US" dirty="0"/>
          </a:p>
        </p:txBody>
      </p:sp>
      <p:sp>
        <p:nvSpPr>
          <p:cNvPr id="4" name="Text Placeholder 3"/>
          <p:cNvSpPr>
            <a:spLocks noGrp="1"/>
          </p:cNvSpPr>
          <p:nvPr>
            <p:ph type="body" sz="half" idx="2"/>
          </p:nvPr>
        </p:nvSpPr>
        <p:spPr>
          <a:xfrm>
            <a:off x="8331200" y="228600"/>
            <a:ext cx="37592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Rectangle 10"/>
          <p:cNvSpPr/>
          <p:nvPr/>
        </p:nvSpPr>
        <p:spPr>
          <a:xfrm>
            <a:off x="8193024" y="134112"/>
            <a:ext cx="1016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12192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0" y="167641"/>
            <a:ext cx="12192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609600" y="182880"/>
            <a:ext cx="10972800" cy="111166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A79CEF58-62F0-4084-8D0F-A3644D05D501}" type="datetimeFigureOut">
              <a:rPr lang="en-US" smtClean="0"/>
              <a:pPr/>
              <a:t>7/26/23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77D8B909-3E07-44E2-A2C3-EA9DE94D73A7}" type="slidenum">
              <a:rPr lang="en-US" smtClean="0"/>
              <a:pPr/>
              <a:t>‹#›</a:t>
            </a:fld>
            <a:endParaRPr lang="en-US"/>
          </a:p>
        </p:txBody>
      </p:sp>
      <p:sp>
        <p:nvSpPr>
          <p:cNvPr id="9" name="Rectangle 8"/>
          <p:cNvSpPr/>
          <p:nvPr/>
        </p:nvSpPr>
        <p:spPr>
          <a:xfrm>
            <a:off x="0" y="1368552"/>
            <a:ext cx="12192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4898" y="2960687"/>
            <a:ext cx="9982201" cy="936625"/>
          </a:xfrm>
        </p:spPr>
        <p:txBody>
          <a:bodyPr/>
          <a:lstStyle/>
          <a:p>
            <a:r>
              <a:rPr lang="en-US" sz="8800" dirty="0"/>
              <a:t>Our God is so Big!</a:t>
            </a:r>
            <a:br>
              <a:rPr lang="en-US" sz="8800" dirty="0"/>
            </a:br>
            <a:br>
              <a:rPr lang="en-US" sz="6600" dirty="0"/>
            </a:br>
            <a:r>
              <a:rPr lang="en-US" sz="6000" dirty="0">
                <a:effectLst/>
              </a:rPr>
              <a:t>The apologetic value of the greatness of God</a:t>
            </a:r>
            <a:endParaRPr lang="en-US" sz="6000" dirty="0"/>
          </a:p>
        </p:txBody>
      </p:sp>
      <p:sp>
        <p:nvSpPr>
          <p:cNvPr id="3" name="Subtitle 2"/>
          <p:cNvSpPr>
            <a:spLocks noGrp="1"/>
          </p:cNvSpPr>
          <p:nvPr>
            <p:ph type="subTitle" idx="1"/>
          </p:nvPr>
        </p:nvSpPr>
        <p:spPr>
          <a:xfrm>
            <a:off x="2505332" y="4800600"/>
            <a:ext cx="8610599" cy="533400"/>
          </a:xfrm>
        </p:spPr>
        <p:txBody>
          <a:bodyPr>
            <a:normAutofit/>
          </a:bodyPr>
          <a:lstStyle/>
          <a:p>
            <a:r>
              <a:rPr lang="en-US" sz="2800" dirty="0"/>
              <a:t>Travis Dickinson  |  </a:t>
            </a:r>
            <a:r>
              <a:rPr lang="en-US" sz="2800" dirty="0" err="1"/>
              <a:t>www.travisdickinson.com</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Perfect Being Apologetics</a:t>
            </a:r>
          </a:p>
        </p:txBody>
      </p:sp>
      <p:sp>
        <p:nvSpPr>
          <p:cNvPr id="3" name="Content Placeholder 2"/>
          <p:cNvSpPr>
            <a:spLocks noGrp="1"/>
          </p:cNvSpPr>
          <p:nvPr>
            <p:ph idx="1"/>
          </p:nvPr>
        </p:nvSpPr>
        <p:spPr/>
        <p:txBody>
          <a:bodyPr>
            <a:normAutofit/>
          </a:bodyPr>
          <a:lstStyle/>
          <a:p>
            <a:pPr lvl="0"/>
            <a:r>
              <a:rPr lang="en-US" sz="4000" dirty="0"/>
              <a:t>Aristotle’s conception of God?</a:t>
            </a:r>
          </a:p>
          <a:p>
            <a:pPr marL="0" lvl="0" indent="0">
              <a:buNone/>
            </a:pPr>
            <a:endParaRPr lang="en-US" dirty="0"/>
          </a:p>
          <a:p>
            <a:pPr lvl="1"/>
            <a:r>
              <a:rPr lang="en-US" sz="3600" dirty="0"/>
              <a:t>Aristotle’s God is not personal.</a:t>
            </a:r>
          </a:p>
          <a:p>
            <a:pPr lvl="1"/>
            <a:r>
              <a:rPr lang="en-US" sz="3600" dirty="0"/>
              <a:t>Aristotle’s God creates an imperfect world. </a:t>
            </a:r>
          </a:p>
          <a:p>
            <a:pPr lvl="1"/>
            <a:r>
              <a:rPr lang="en-US" sz="3600" dirty="0"/>
              <a:t>Aristotle’s God has no purposes or aims. </a:t>
            </a:r>
          </a:p>
          <a:p>
            <a:pPr lvl="0"/>
            <a:endParaRPr lang="en-US" sz="3200" dirty="0">
              <a:solidFill>
                <a:schemeClr val="tx1"/>
              </a:solidFill>
            </a:endParaRPr>
          </a:p>
          <a:p>
            <a:endParaRPr lang="en-US" sz="3200" dirty="0"/>
          </a:p>
          <a:p>
            <a:pPr marL="0" indent="0">
              <a:buNone/>
            </a:pPr>
            <a:endParaRPr lang="en-US" sz="2800" dirty="0">
              <a:solidFill>
                <a:schemeClr val="tx1"/>
              </a:solidFill>
            </a:endParaRPr>
          </a:p>
        </p:txBody>
      </p:sp>
    </p:spTree>
    <p:extLst>
      <p:ext uri="{BB962C8B-B14F-4D97-AF65-F5344CB8AC3E}">
        <p14:creationId xmlns:p14="http://schemas.microsoft.com/office/powerpoint/2010/main" val="1406670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Perfect Being Apologetics</a:t>
            </a:r>
          </a:p>
        </p:txBody>
      </p:sp>
      <p:sp>
        <p:nvSpPr>
          <p:cNvPr id="3" name="Content Placeholder 2"/>
          <p:cNvSpPr>
            <a:spLocks noGrp="1"/>
          </p:cNvSpPr>
          <p:nvPr>
            <p:ph idx="1"/>
          </p:nvPr>
        </p:nvSpPr>
        <p:spPr/>
        <p:txBody>
          <a:bodyPr>
            <a:normAutofit/>
          </a:bodyPr>
          <a:lstStyle/>
          <a:p>
            <a:pPr lvl="0"/>
            <a:r>
              <a:rPr lang="en-US" sz="4000" dirty="0"/>
              <a:t>Mormon conception of God?</a:t>
            </a:r>
          </a:p>
          <a:p>
            <a:pPr marL="0" lvl="0" indent="0">
              <a:buNone/>
            </a:pPr>
            <a:endParaRPr lang="en-US" dirty="0"/>
          </a:p>
          <a:p>
            <a:pPr marL="0" lvl="0" indent="0">
              <a:buNone/>
            </a:pPr>
            <a:r>
              <a:rPr lang="en-US" sz="3600" dirty="0"/>
              <a:t>Mormon God is not….</a:t>
            </a:r>
          </a:p>
          <a:p>
            <a:pPr lvl="1"/>
            <a:r>
              <a:rPr lang="en-US" sz="3200" dirty="0"/>
              <a:t>Creator/sustainer of the universe </a:t>
            </a:r>
          </a:p>
          <a:p>
            <a:pPr lvl="1"/>
            <a:r>
              <a:rPr lang="en-US" sz="3200" dirty="0"/>
              <a:t>Designer/fine tuner of the universe</a:t>
            </a:r>
          </a:p>
          <a:p>
            <a:pPr lvl="1"/>
            <a:r>
              <a:rPr lang="en-US" sz="3200" dirty="0"/>
              <a:t>Ground of morality</a:t>
            </a:r>
          </a:p>
          <a:p>
            <a:pPr lvl="1"/>
            <a:r>
              <a:rPr lang="en-US" sz="3200" dirty="0"/>
              <a:t>Eternal</a:t>
            </a:r>
          </a:p>
          <a:p>
            <a:pPr marL="457200" lvl="1" indent="0">
              <a:buNone/>
            </a:pPr>
            <a:endParaRPr lang="en-US" sz="2800" dirty="0"/>
          </a:p>
          <a:p>
            <a:pPr lvl="0"/>
            <a:endParaRPr lang="en-US" sz="3200" dirty="0">
              <a:solidFill>
                <a:schemeClr val="tx1"/>
              </a:solidFill>
            </a:endParaRPr>
          </a:p>
          <a:p>
            <a:endParaRPr lang="en-US" sz="3200" dirty="0"/>
          </a:p>
          <a:p>
            <a:pPr marL="0" indent="0">
              <a:buNone/>
            </a:pPr>
            <a:endParaRPr lang="en-US" sz="2800" dirty="0">
              <a:solidFill>
                <a:schemeClr val="tx1"/>
              </a:solidFill>
            </a:endParaRPr>
          </a:p>
        </p:txBody>
      </p:sp>
    </p:spTree>
    <p:extLst>
      <p:ext uri="{BB962C8B-B14F-4D97-AF65-F5344CB8AC3E}">
        <p14:creationId xmlns:p14="http://schemas.microsoft.com/office/powerpoint/2010/main" val="3089087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Perfect Being Apologetics</a:t>
            </a:r>
          </a:p>
        </p:txBody>
      </p:sp>
      <p:sp>
        <p:nvSpPr>
          <p:cNvPr id="3" name="Content Placeholder 2"/>
          <p:cNvSpPr>
            <a:spLocks noGrp="1"/>
          </p:cNvSpPr>
          <p:nvPr>
            <p:ph idx="1"/>
          </p:nvPr>
        </p:nvSpPr>
        <p:spPr/>
        <p:txBody>
          <a:bodyPr>
            <a:normAutofit/>
          </a:bodyPr>
          <a:lstStyle/>
          <a:p>
            <a:pPr lvl="0"/>
            <a:r>
              <a:rPr lang="en-US" sz="4000" dirty="0"/>
              <a:t>Islamic conception?</a:t>
            </a:r>
          </a:p>
          <a:p>
            <a:pPr marL="457200" lvl="1" indent="0">
              <a:buNone/>
            </a:pPr>
            <a:endParaRPr lang="en-US" sz="2800" dirty="0"/>
          </a:p>
          <a:p>
            <a:pPr lvl="1"/>
            <a:r>
              <a:rPr lang="en-US" sz="3600" dirty="0"/>
              <a:t>Allah is pure will. He can do evil.</a:t>
            </a:r>
          </a:p>
          <a:p>
            <a:pPr lvl="1"/>
            <a:r>
              <a:rPr lang="en-US" sz="3600" dirty="0"/>
              <a:t>Allah’s love is conditioned on obedience.</a:t>
            </a:r>
          </a:p>
          <a:p>
            <a:pPr lvl="2"/>
            <a:r>
              <a:rPr lang="en-US" sz="3200" dirty="0"/>
              <a:t>“Allah loves those who do good” Q 2:195</a:t>
            </a:r>
            <a:endParaRPr lang="en-US" sz="3600" dirty="0"/>
          </a:p>
          <a:p>
            <a:pPr lvl="1"/>
            <a:r>
              <a:rPr lang="en-US" sz="3600" dirty="0"/>
              <a:t>Allah needs humans to experience a love relationship.</a:t>
            </a:r>
            <a:endParaRPr lang="en-US" sz="2800" dirty="0">
              <a:solidFill>
                <a:schemeClr val="tx1"/>
              </a:solidFill>
            </a:endParaRPr>
          </a:p>
        </p:txBody>
      </p:sp>
    </p:spTree>
    <p:extLst>
      <p:ext uri="{BB962C8B-B14F-4D97-AF65-F5344CB8AC3E}">
        <p14:creationId xmlns:p14="http://schemas.microsoft.com/office/powerpoint/2010/main" val="1349009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Perfect Being Apologetics</a:t>
            </a:r>
          </a:p>
        </p:txBody>
      </p:sp>
      <p:sp>
        <p:nvSpPr>
          <p:cNvPr id="3" name="Content Placeholder 2"/>
          <p:cNvSpPr>
            <a:spLocks noGrp="1"/>
          </p:cNvSpPr>
          <p:nvPr>
            <p:ph idx="1"/>
          </p:nvPr>
        </p:nvSpPr>
        <p:spPr/>
        <p:txBody>
          <a:bodyPr>
            <a:normAutofit/>
          </a:bodyPr>
          <a:lstStyle/>
          <a:p>
            <a:pPr marL="0" indent="0">
              <a:buNone/>
            </a:pPr>
            <a:r>
              <a:rPr lang="en-US" sz="3600" dirty="0"/>
              <a:t>Christian conception?</a:t>
            </a:r>
          </a:p>
          <a:p>
            <a:pPr lvl="1"/>
            <a:r>
              <a:rPr lang="en-US" sz="3000" dirty="0"/>
              <a:t>Christian God is creator and ground of being. </a:t>
            </a:r>
          </a:p>
          <a:p>
            <a:pPr lvl="1"/>
            <a:r>
              <a:rPr lang="en-US" sz="3000" dirty="0"/>
              <a:t>Christian God is unconditionally loving.</a:t>
            </a:r>
          </a:p>
          <a:p>
            <a:pPr lvl="1"/>
            <a:r>
              <a:rPr lang="en-US" sz="3000" dirty="0"/>
              <a:t>Christian God is eternal.</a:t>
            </a:r>
          </a:p>
          <a:p>
            <a:pPr lvl="1"/>
            <a:r>
              <a:rPr lang="en-US" sz="3000" dirty="0"/>
              <a:t>Christian God is a trinity and therefore without relational needs. </a:t>
            </a:r>
          </a:p>
          <a:p>
            <a:pPr lvl="1"/>
            <a:r>
              <a:rPr lang="en-US" sz="3000" dirty="0"/>
              <a:t>Christian God is the ground of morality. </a:t>
            </a:r>
          </a:p>
          <a:p>
            <a:pPr lvl="1"/>
            <a:endParaRPr lang="en-US" sz="2800" dirty="0"/>
          </a:p>
          <a:p>
            <a:endParaRPr lang="en-US" sz="3200" dirty="0"/>
          </a:p>
          <a:p>
            <a:pPr marL="0" indent="0">
              <a:buNone/>
            </a:pPr>
            <a:endParaRPr lang="en-US" sz="2800" dirty="0">
              <a:solidFill>
                <a:schemeClr val="tx1"/>
              </a:solidFill>
            </a:endParaRPr>
          </a:p>
        </p:txBody>
      </p:sp>
    </p:spTree>
    <p:extLst>
      <p:ext uri="{BB962C8B-B14F-4D97-AF65-F5344CB8AC3E}">
        <p14:creationId xmlns:p14="http://schemas.microsoft.com/office/powerpoint/2010/main" val="296009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Perfect Being Apologetics</a:t>
            </a:r>
          </a:p>
        </p:txBody>
      </p:sp>
      <p:sp>
        <p:nvSpPr>
          <p:cNvPr id="3" name="Content Placeholder 2"/>
          <p:cNvSpPr>
            <a:spLocks noGrp="1"/>
          </p:cNvSpPr>
          <p:nvPr>
            <p:ph idx="1"/>
          </p:nvPr>
        </p:nvSpPr>
        <p:spPr/>
        <p:txBody>
          <a:bodyPr>
            <a:normAutofit/>
          </a:bodyPr>
          <a:lstStyle/>
          <a:p>
            <a:pPr marL="0" indent="0">
              <a:buNone/>
            </a:pPr>
            <a:r>
              <a:rPr lang="en-US" sz="3600" dirty="0"/>
              <a:t>Christian conception?</a:t>
            </a:r>
          </a:p>
          <a:p>
            <a:pPr lvl="1"/>
            <a:endParaRPr lang="en-US" sz="1100" dirty="0"/>
          </a:p>
          <a:p>
            <a:pPr lvl="1"/>
            <a:r>
              <a:rPr lang="en-US" sz="3000" dirty="0"/>
              <a:t>In the gospel, Christian God is both perfectly just and perfectly merciful, gracious and loving. </a:t>
            </a:r>
          </a:p>
          <a:p>
            <a:pPr lvl="1"/>
            <a:r>
              <a:rPr lang="en-US" sz="3000" dirty="0"/>
              <a:t>The gospel perfectly fits our need. </a:t>
            </a:r>
          </a:p>
          <a:p>
            <a:pPr lvl="1"/>
            <a:endParaRPr lang="en-US" sz="2800" dirty="0"/>
          </a:p>
          <a:p>
            <a:endParaRPr lang="en-US" sz="3200" dirty="0"/>
          </a:p>
          <a:p>
            <a:pPr marL="0" indent="0">
              <a:buNone/>
            </a:pPr>
            <a:endParaRPr lang="en-US" sz="2800" dirty="0">
              <a:solidFill>
                <a:schemeClr val="tx1"/>
              </a:solidFill>
            </a:endParaRPr>
          </a:p>
        </p:txBody>
      </p:sp>
    </p:spTree>
    <p:extLst>
      <p:ext uri="{BB962C8B-B14F-4D97-AF65-F5344CB8AC3E}">
        <p14:creationId xmlns:p14="http://schemas.microsoft.com/office/powerpoint/2010/main" val="856106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Anselm’s Ontological Argument</a:t>
            </a:r>
          </a:p>
        </p:txBody>
      </p:sp>
      <p:sp>
        <p:nvSpPr>
          <p:cNvPr id="3" name="Content Placeholder 2"/>
          <p:cNvSpPr>
            <a:spLocks noGrp="1"/>
          </p:cNvSpPr>
          <p:nvPr>
            <p:ph idx="1"/>
          </p:nvPr>
        </p:nvSpPr>
        <p:spPr>
          <a:xfrm>
            <a:off x="609600" y="1600201"/>
            <a:ext cx="9372600" cy="4876799"/>
          </a:xfrm>
        </p:spPr>
        <p:txBody>
          <a:bodyPr>
            <a:normAutofit/>
          </a:bodyPr>
          <a:lstStyle/>
          <a:p>
            <a:endParaRPr lang="en-US" sz="2000" dirty="0"/>
          </a:p>
          <a:p>
            <a:r>
              <a:rPr lang="en-US" sz="4400" dirty="0"/>
              <a:t>Anselm of Canterbury defined God as the greatest conceivable being.</a:t>
            </a:r>
          </a:p>
          <a:p>
            <a:endParaRPr lang="en-US" sz="2800" i="1" dirty="0"/>
          </a:p>
          <a:p>
            <a:pPr lvl="1"/>
            <a:r>
              <a:rPr lang="en-US" sz="4000" dirty="0"/>
              <a:t>He argued that the GCB must exist. If the GCB didn’t exist, he wouldn’t be the GCB. </a:t>
            </a:r>
          </a:p>
          <a:p>
            <a:pPr marL="0" indent="0">
              <a:buNone/>
            </a:pPr>
            <a:endParaRPr lang="en-US" sz="2800" dirty="0">
              <a:solidFill>
                <a:schemeClr val="tx1"/>
              </a:solidFill>
            </a:endParaRPr>
          </a:p>
        </p:txBody>
      </p:sp>
      <p:pic>
        <p:nvPicPr>
          <p:cNvPr id="1026" name="Picture 2">
            <a:extLst>
              <a:ext uri="{FF2B5EF4-FFF2-40B4-BE49-F238E27FC236}">
                <a16:creationId xmlns:a16="http://schemas.microsoft.com/office/drawing/2014/main" id="{5153FFED-B460-BA50-3F6F-450CCE0434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77400" y="1743950"/>
            <a:ext cx="2322247" cy="25657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8451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Greatest Conceivable Being</a:t>
            </a:r>
          </a:p>
        </p:txBody>
      </p:sp>
      <p:sp>
        <p:nvSpPr>
          <p:cNvPr id="3" name="Content Placeholder 2"/>
          <p:cNvSpPr>
            <a:spLocks noGrp="1"/>
          </p:cNvSpPr>
          <p:nvPr>
            <p:ph idx="1"/>
          </p:nvPr>
        </p:nvSpPr>
        <p:spPr>
          <a:xfrm>
            <a:off x="1143000" y="1600200"/>
            <a:ext cx="9982200" cy="4876800"/>
          </a:xfrm>
        </p:spPr>
        <p:txBody>
          <a:bodyPr>
            <a:normAutofit/>
          </a:bodyPr>
          <a:lstStyle/>
          <a:p>
            <a:pPr marL="0" indent="0">
              <a:buNone/>
            </a:pPr>
            <a:endParaRPr lang="en-US" dirty="0"/>
          </a:p>
          <a:p>
            <a:pPr lvl="0"/>
            <a:r>
              <a:rPr lang="en-US" sz="4000" dirty="0"/>
              <a:t>Many of you already assume God as the GCB. </a:t>
            </a:r>
          </a:p>
          <a:p>
            <a:endParaRPr lang="en-US" dirty="0"/>
          </a:p>
          <a:p>
            <a:r>
              <a:rPr lang="en-US" sz="4000" dirty="0"/>
              <a:t>This is the historic Christian understanding of God. </a:t>
            </a:r>
          </a:p>
          <a:p>
            <a:pPr marL="457200" lvl="1" indent="0">
              <a:buNone/>
            </a:pPr>
            <a:endParaRPr lang="en-US" sz="3600" dirty="0"/>
          </a:p>
        </p:txBody>
      </p:sp>
    </p:spTree>
    <p:extLst>
      <p:ext uri="{BB962C8B-B14F-4D97-AF65-F5344CB8AC3E}">
        <p14:creationId xmlns:p14="http://schemas.microsoft.com/office/powerpoint/2010/main" val="4069355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Greatest Conceivable Being</a:t>
            </a:r>
          </a:p>
        </p:txBody>
      </p:sp>
      <p:sp>
        <p:nvSpPr>
          <p:cNvPr id="3" name="Content Placeholder 2"/>
          <p:cNvSpPr>
            <a:spLocks noGrp="1"/>
          </p:cNvSpPr>
          <p:nvPr>
            <p:ph idx="1"/>
          </p:nvPr>
        </p:nvSpPr>
        <p:spPr>
          <a:xfrm>
            <a:off x="762000" y="1600200"/>
            <a:ext cx="10515600" cy="4953000"/>
          </a:xfrm>
        </p:spPr>
        <p:txBody>
          <a:bodyPr>
            <a:normAutofit/>
          </a:bodyPr>
          <a:lstStyle/>
          <a:p>
            <a:r>
              <a:rPr lang="en-US" sz="4400" dirty="0"/>
              <a:t>Thesis: the only God worthy of worship is God understood as the GCB.</a:t>
            </a:r>
          </a:p>
          <a:p>
            <a:endParaRPr lang="en-US" sz="2800" dirty="0"/>
          </a:p>
          <a:p>
            <a:pPr lvl="1"/>
            <a:r>
              <a:rPr lang="en-US" sz="4000" dirty="0"/>
              <a:t>The only God worth defending is God as GCB. </a:t>
            </a:r>
          </a:p>
          <a:p>
            <a:pPr lvl="1"/>
            <a:endParaRPr lang="en-US" sz="3600" dirty="0">
              <a:solidFill>
                <a:schemeClr val="tx1"/>
              </a:solidFill>
            </a:endParaRPr>
          </a:p>
          <a:p>
            <a:endParaRPr lang="en-US" sz="4000" dirty="0"/>
          </a:p>
          <a:p>
            <a:pPr marL="0" indent="0">
              <a:buNone/>
            </a:pPr>
            <a:endParaRPr lang="en-US" sz="2800" dirty="0">
              <a:solidFill>
                <a:schemeClr val="tx1"/>
              </a:solidFill>
            </a:endParaRPr>
          </a:p>
        </p:txBody>
      </p:sp>
    </p:spTree>
    <p:extLst>
      <p:ext uri="{BB962C8B-B14F-4D97-AF65-F5344CB8AC3E}">
        <p14:creationId xmlns:p14="http://schemas.microsoft.com/office/powerpoint/2010/main" val="113413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GCB vs the gods</a:t>
            </a:r>
          </a:p>
        </p:txBody>
      </p:sp>
      <p:sp>
        <p:nvSpPr>
          <p:cNvPr id="3" name="Content Placeholder 2"/>
          <p:cNvSpPr>
            <a:spLocks noGrp="1"/>
          </p:cNvSpPr>
          <p:nvPr>
            <p:ph idx="1"/>
          </p:nvPr>
        </p:nvSpPr>
        <p:spPr/>
        <p:txBody>
          <a:bodyPr>
            <a:normAutofit/>
          </a:bodyPr>
          <a:lstStyle/>
          <a:p>
            <a:pPr marL="0" indent="0">
              <a:buNone/>
            </a:pPr>
            <a:r>
              <a:rPr lang="en-US" sz="4000" dirty="0"/>
              <a:t>Has science ruled out God? </a:t>
            </a:r>
          </a:p>
          <a:p>
            <a:r>
              <a:rPr lang="en-US" sz="4000" dirty="0"/>
              <a:t>“God of the gaps” argument</a:t>
            </a:r>
          </a:p>
          <a:p>
            <a:pPr lvl="1"/>
            <a:r>
              <a:rPr lang="en-US" sz="3600" dirty="0"/>
              <a:t>Lightning used to be an anomaly. </a:t>
            </a:r>
          </a:p>
          <a:p>
            <a:pPr lvl="2"/>
            <a:r>
              <a:rPr lang="en-US" sz="3200" dirty="0"/>
              <a:t>Pre-science: We plugged in “Zeus did it” </a:t>
            </a:r>
          </a:p>
          <a:p>
            <a:pPr lvl="2"/>
            <a:r>
              <a:rPr lang="en-US" sz="3200" dirty="0"/>
              <a:t>Now we know lightning is an electrostatic discharge in the atmosphere.</a:t>
            </a:r>
          </a:p>
          <a:p>
            <a:pPr lvl="1"/>
            <a:r>
              <a:rPr lang="en-US" sz="3600" dirty="0"/>
              <a:t>With more scientific knowledge, God is out of a job.  </a:t>
            </a:r>
          </a:p>
        </p:txBody>
      </p:sp>
    </p:spTree>
    <p:extLst>
      <p:ext uri="{BB962C8B-B14F-4D97-AF65-F5344CB8AC3E}">
        <p14:creationId xmlns:p14="http://schemas.microsoft.com/office/powerpoint/2010/main" val="1375183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GCB vs the gods</a:t>
            </a:r>
          </a:p>
        </p:txBody>
      </p:sp>
      <p:sp>
        <p:nvSpPr>
          <p:cNvPr id="3" name="Content Placeholder 2"/>
          <p:cNvSpPr>
            <a:spLocks noGrp="1"/>
          </p:cNvSpPr>
          <p:nvPr>
            <p:ph sz="half" idx="1"/>
          </p:nvPr>
        </p:nvSpPr>
        <p:spPr>
          <a:xfrm>
            <a:off x="609600" y="1600201"/>
            <a:ext cx="5181600" cy="4525963"/>
          </a:xfrm>
        </p:spPr>
        <p:txBody>
          <a:bodyPr>
            <a:normAutofit fontScale="92500" lnSpcReduction="20000"/>
          </a:bodyPr>
          <a:lstStyle/>
          <a:p>
            <a:r>
              <a:rPr lang="en-US" sz="3900" dirty="0"/>
              <a:t>The gods </a:t>
            </a:r>
          </a:p>
          <a:p>
            <a:pPr lvl="1"/>
            <a:r>
              <a:rPr lang="en-US" sz="3500" dirty="0"/>
              <a:t>The gods exist within the universe and have needs.</a:t>
            </a:r>
          </a:p>
          <a:p>
            <a:pPr lvl="1"/>
            <a:r>
              <a:rPr lang="en-US" sz="3500" dirty="0"/>
              <a:t>The gods are subject to the laws of the universe.</a:t>
            </a:r>
          </a:p>
          <a:p>
            <a:pPr lvl="1"/>
            <a:r>
              <a:rPr lang="en-US" sz="3500" dirty="0"/>
              <a:t>The gods are very powerful but is nonetheless finite. </a:t>
            </a:r>
          </a:p>
          <a:p>
            <a:pPr marL="0" indent="0">
              <a:buNone/>
            </a:pPr>
            <a:endParaRPr lang="en-US" sz="2800" dirty="0">
              <a:solidFill>
                <a:schemeClr val="tx1"/>
              </a:solidFill>
            </a:endParaRPr>
          </a:p>
        </p:txBody>
      </p:sp>
      <p:sp>
        <p:nvSpPr>
          <p:cNvPr id="6" name="Content Placeholder 5">
            <a:extLst>
              <a:ext uri="{FF2B5EF4-FFF2-40B4-BE49-F238E27FC236}">
                <a16:creationId xmlns:a16="http://schemas.microsoft.com/office/drawing/2014/main" id="{F3A7A633-7762-FE24-9E7B-06184A75EB13}"/>
              </a:ext>
            </a:extLst>
          </p:cNvPr>
          <p:cNvSpPr>
            <a:spLocks noGrp="1"/>
          </p:cNvSpPr>
          <p:nvPr>
            <p:ph sz="half" idx="2"/>
          </p:nvPr>
        </p:nvSpPr>
        <p:spPr>
          <a:xfrm>
            <a:off x="5791200" y="1600201"/>
            <a:ext cx="6248400" cy="4800599"/>
          </a:xfrm>
        </p:spPr>
        <p:txBody>
          <a:bodyPr>
            <a:normAutofit fontScale="92500" lnSpcReduction="20000"/>
          </a:bodyPr>
          <a:lstStyle/>
          <a:p>
            <a:r>
              <a:rPr lang="en-US" sz="3900" dirty="0"/>
              <a:t>GCB</a:t>
            </a:r>
          </a:p>
          <a:p>
            <a:pPr lvl="1"/>
            <a:r>
              <a:rPr lang="en-US" sz="3500" dirty="0"/>
              <a:t>GCB is transcendent. </a:t>
            </a:r>
          </a:p>
          <a:p>
            <a:pPr lvl="1"/>
            <a:r>
              <a:rPr lang="en-US" sz="3500" dirty="0"/>
              <a:t>GCB exists </a:t>
            </a:r>
            <a:r>
              <a:rPr lang="en-US" sz="3500" i="1" dirty="0"/>
              <a:t>a se </a:t>
            </a:r>
            <a:r>
              <a:rPr lang="en-US" sz="3500" dirty="0"/>
              <a:t>(self dependent).</a:t>
            </a:r>
          </a:p>
          <a:p>
            <a:pPr lvl="1"/>
            <a:r>
              <a:rPr lang="en-US" sz="3500" dirty="0"/>
              <a:t>GCB is the very ground of the universe and holds it all into being at every moment. </a:t>
            </a:r>
          </a:p>
          <a:p>
            <a:pPr lvl="1"/>
            <a:r>
              <a:rPr lang="en-US" sz="3500" dirty="0"/>
              <a:t>GCB has every perfection and is maximal in all great-making properties. </a:t>
            </a:r>
            <a:endParaRPr lang="en-US" sz="3000" dirty="0"/>
          </a:p>
          <a:p>
            <a:pPr lvl="1"/>
            <a:endParaRPr lang="en-US" sz="2800" dirty="0"/>
          </a:p>
        </p:txBody>
      </p:sp>
    </p:spTree>
    <p:extLst>
      <p:ext uri="{BB962C8B-B14F-4D97-AF65-F5344CB8AC3E}">
        <p14:creationId xmlns:p14="http://schemas.microsoft.com/office/powerpoint/2010/main" val="113413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1"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par>
                                <p:cTn id="11" presetID="9" presetClass="entr" presetSubtype="0" fill="hold" grpId="1"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par>
                                <p:cTn id="14" presetID="9" presetClass="entr" presetSubtype="0" fill="hold" grpId="1"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ssolv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dissolve">
                                      <p:cBhvr>
                                        <p:cTn id="21" dur="500"/>
                                        <p:tgtEl>
                                          <p:spTgt spid="6">
                                            <p:txEl>
                                              <p:pRg st="0" end="0"/>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dissolve">
                                      <p:cBhvr>
                                        <p:cTn id="24" dur="500"/>
                                        <p:tgtEl>
                                          <p:spTgt spid="6">
                                            <p:txEl>
                                              <p:pRg st="1" end="1"/>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dissolve">
                                      <p:cBhvr>
                                        <p:cTn id="27" dur="500"/>
                                        <p:tgtEl>
                                          <p:spTgt spid="6">
                                            <p:txEl>
                                              <p:pRg st="2" end="2"/>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6">
                                            <p:txEl>
                                              <p:pRg st="3" end="3"/>
                                            </p:txEl>
                                          </p:spTgt>
                                        </p:tgtEl>
                                        <p:attrNameLst>
                                          <p:attrName>style.visibility</p:attrName>
                                        </p:attrNameLst>
                                      </p:cBhvr>
                                      <p:to>
                                        <p:strVal val="visible"/>
                                      </p:to>
                                    </p:set>
                                    <p:animEffect transition="in" filter="dissolve">
                                      <p:cBhvr>
                                        <p:cTn id="30" dur="500"/>
                                        <p:tgtEl>
                                          <p:spTgt spid="6">
                                            <p:txEl>
                                              <p:pRg st="3" end="3"/>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animEffect transition="in" filter="dissolve">
                                      <p:cBhvr>
                                        <p:cTn id="33"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GCB vs the gods</a:t>
            </a:r>
          </a:p>
        </p:txBody>
      </p:sp>
      <p:sp>
        <p:nvSpPr>
          <p:cNvPr id="3" name="Content Placeholder 2"/>
          <p:cNvSpPr>
            <a:spLocks noGrp="1"/>
          </p:cNvSpPr>
          <p:nvPr>
            <p:ph idx="1"/>
          </p:nvPr>
        </p:nvSpPr>
        <p:spPr>
          <a:xfrm>
            <a:off x="762000" y="1600200"/>
            <a:ext cx="10820400" cy="5029200"/>
          </a:xfrm>
        </p:spPr>
        <p:txBody>
          <a:bodyPr>
            <a:normAutofit/>
          </a:bodyPr>
          <a:lstStyle/>
          <a:p>
            <a:pPr marL="0" indent="0">
              <a:buNone/>
            </a:pPr>
            <a:r>
              <a:rPr lang="en-US" sz="4000" dirty="0"/>
              <a:t>Response:</a:t>
            </a:r>
          </a:p>
          <a:p>
            <a:r>
              <a:rPr lang="en-US" sz="4000" dirty="0"/>
              <a:t>Th scientific explanation rules out the role of the gods (e.g., Zeus) hurling lightning bolts. </a:t>
            </a:r>
          </a:p>
          <a:p>
            <a:r>
              <a:rPr lang="en-US" sz="4000" dirty="0"/>
              <a:t>But it does nothing to explain away God as GCB. </a:t>
            </a:r>
          </a:p>
          <a:p>
            <a:pPr lvl="1"/>
            <a:r>
              <a:rPr lang="en-US" sz="3600" dirty="0"/>
              <a:t>God is the ground of all being (including lightning). </a:t>
            </a:r>
          </a:p>
          <a:p>
            <a:pPr lvl="1"/>
            <a:r>
              <a:rPr lang="en-US" sz="3600" dirty="0"/>
              <a:t>God is the ground of science itself! </a:t>
            </a:r>
            <a:endParaRPr lang="en-US" sz="2800" dirty="0"/>
          </a:p>
          <a:p>
            <a:pPr marL="0" indent="0">
              <a:buNone/>
            </a:pPr>
            <a:endParaRPr lang="en-US" sz="2800" dirty="0">
              <a:solidFill>
                <a:schemeClr val="tx1"/>
              </a:solidFill>
            </a:endParaRPr>
          </a:p>
        </p:txBody>
      </p:sp>
    </p:spTree>
    <p:extLst>
      <p:ext uri="{BB962C8B-B14F-4D97-AF65-F5344CB8AC3E}">
        <p14:creationId xmlns:p14="http://schemas.microsoft.com/office/powerpoint/2010/main" val="113413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GCB vs the gods</a:t>
            </a:r>
          </a:p>
        </p:txBody>
      </p:sp>
      <p:sp>
        <p:nvSpPr>
          <p:cNvPr id="3" name="Content Placeholder 2"/>
          <p:cNvSpPr>
            <a:spLocks noGrp="1"/>
          </p:cNvSpPr>
          <p:nvPr>
            <p:ph idx="1"/>
          </p:nvPr>
        </p:nvSpPr>
        <p:spPr>
          <a:xfrm>
            <a:off x="914400" y="1600200"/>
            <a:ext cx="9601200" cy="5029200"/>
          </a:xfrm>
        </p:spPr>
        <p:txBody>
          <a:bodyPr>
            <a:normAutofit/>
          </a:bodyPr>
          <a:lstStyle/>
          <a:p>
            <a:r>
              <a:rPr lang="en-US" sz="4000" dirty="0"/>
              <a:t>Through science, we can have good reason to believe there are no gods.</a:t>
            </a:r>
          </a:p>
          <a:p>
            <a:endParaRPr lang="en-US" sz="2000" dirty="0"/>
          </a:p>
          <a:p>
            <a:r>
              <a:rPr lang="en-US" sz="4000" dirty="0"/>
              <a:t>However, science can never put God out of a job.</a:t>
            </a:r>
          </a:p>
          <a:p>
            <a:pPr marL="0" indent="0">
              <a:buNone/>
            </a:pPr>
            <a:endParaRPr lang="en-US" sz="2800" dirty="0">
              <a:solidFill>
                <a:schemeClr val="tx1"/>
              </a:solidFill>
            </a:endParaRPr>
          </a:p>
        </p:txBody>
      </p:sp>
    </p:spTree>
    <p:extLst>
      <p:ext uri="{BB962C8B-B14F-4D97-AF65-F5344CB8AC3E}">
        <p14:creationId xmlns:p14="http://schemas.microsoft.com/office/powerpoint/2010/main" val="3947743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Perfect Being Apologetics</a:t>
            </a:r>
          </a:p>
        </p:txBody>
      </p:sp>
      <p:sp>
        <p:nvSpPr>
          <p:cNvPr id="3" name="Content Placeholder 2"/>
          <p:cNvSpPr>
            <a:spLocks noGrp="1"/>
          </p:cNvSpPr>
          <p:nvPr>
            <p:ph idx="1"/>
          </p:nvPr>
        </p:nvSpPr>
        <p:spPr/>
        <p:txBody>
          <a:bodyPr>
            <a:normAutofit/>
          </a:bodyPr>
          <a:lstStyle/>
          <a:p>
            <a:pPr marL="0" lvl="0" indent="0">
              <a:buNone/>
            </a:pPr>
            <a:r>
              <a:rPr lang="en-US" sz="4000" dirty="0"/>
              <a:t>Understanding God as the GCB provides a framework for evaluating religious conceptions of God. </a:t>
            </a:r>
          </a:p>
          <a:p>
            <a:r>
              <a:rPr lang="en-US" sz="4000" dirty="0"/>
              <a:t>If a view of “God” does not amount to the GCB, then that “God” is not worthy of worship. </a:t>
            </a:r>
          </a:p>
          <a:p>
            <a:pPr marL="0" indent="0">
              <a:buNone/>
            </a:pPr>
            <a:endParaRPr lang="en-US" sz="3200" dirty="0"/>
          </a:p>
          <a:p>
            <a:pPr marL="0" indent="0">
              <a:buNone/>
            </a:pPr>
            <a:endParaRPr lang="en-US" sz="2800" dirty="0">
              <a:solidFill>
                <a:schemeClr val="tx1"/>
              </a:solidFill>
            </a:endParaRPr>
          </a:p>
        </p:txBody>
      </p:sp>
    </p:spTree>
    <p:extLst>
      <p:ext uri="{BB962C8B-B14F-4D97-AF65-F5344CB8AC3E}">
        <p14:creationId xmlns:p14="http://schemas.microsoft.com/office/powerpoint/2010/main" val="2008128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Custom 1">
      <a:dk1>
        <a:sysClr val="windowText" lastClr="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TC101790490[[fn=Decatur]]</Template>
  <TotalTime>13050</TotalTime>
  <Words>1246</Words>
  <Application>Microsoft Macintosh PowerPoint</Application>
  <PresentationFormat>Widescreen</PresentationFormat>
  <Paragraphs>138</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Bodoni MT Condensed</vt:lpstr>
      <vt:lpstr>Calibri</vt:lpstr>
      <vt:lpstr>Courier New</vt:lpstr>
      <vt:lpstr>Franklin Gothic Book</vt:lpstr>
      <vt:lpstr>Wingdings</vt:lpstr>
      <vt:lpstr>Decatur</vt:lpstr>
      <vt:lpstr>Our God is so Big!  The apologetic value of the greatness of God</vt:lpstr>
      <vt:lpstr>Anselm’s Ontological Argument</vt:lpstr>
      <vt:lpstr>The Greatest Conceivable Being</vt:lpstr>
      <vt:lpstr>The Greatest Conceivable Being</vt:lpstr>
      <vt:lpstr>GCB vs the gods</vt:lpstr>
      <vt:lpstr>GCB vs the gods</vt:lpstr>
      <vt:lpstr>GCB vs the gods</vt:lpstr>
      <vt:lpstr>GCB vs the gods</vt:lpstr>
      <vt:lpstr>Perfect Being Apologetics</vt:lpstr>
      <vt:lpstr>Perfect Being Apologetics</vt:lpstr>
      <vt:lpstr>Perfect Being Apologetics</vt:lpstr>
      <vt:lpstr>Perfect Being Apologetics</vt:lpstr>
      <vt:lpstr>Perfect Being Apologetics</vt:lpstr>
      <vt:lpstr>Perfect Being Apologetics</vt:lpstr>
    </vt:vector>
  </TitlesOfParts>
  <Company>SWBTS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Presocratics</dc:title>
  <dc:creator>tdickinson</dc:creator>
  <cp:lastModifiedBy>Travis Dickinson</cp:lastModifiedBy>
  <cp:revision>109</cp:revision>
  <dcterms:created xsi:type="dcterms:W3CDTF">2011-09-27T01:07:54Z</dcterms:created>
  <dcterms:modified xsi:type="dcterms:W3CDTF">2023-07-26T20:22:58Z</dcterms:modified>
</cp:coreProperties>
</file>