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notesMasterIdLst>
    <p:notesMasterId r:id="rId29"/>
  </p:notesMasterIdLst>
  <p:sldIdLst>
    <p:sldId id="256" r:id="rId2"/>
    <p:sldId id="258" r:id="rId3"/>
    <p:sldId id="257" r:id="rId4"/>
    <p:sldId id="259" r:id="rId5"/>
    <p:sldId id="260" r:id="rId6"/>
    <p:sldId id="261" r:id="rId7"/>
    <p:sldId id="262" r:id="rId8"/>
    <p:sldId id="263" r:id="rId9"/>
    <p:sldId id="285" r:id="rId10"/>
    <p:sldId id="267" r:id="rId11"/>
    <p:sldId id="268" r:id="rId12"/>
    <p:sldId id="269" r:id="rId13"/>
    <p:sldId id="284" r:id="rId14"/>
    <p:sldId id="270" r:id="rId15"/>
    <p:sldId id="271" r:id="rId16"/>
    <p:sldId id="272" r:id="rId17"/>
    <p:sldId id="273" r:id="rId18"/>
    <p:sldId id="279" r:id="rId19"/>
    <p:sldId id="280" r:id="rId20"/>
    <p:sldId id="281" r:id="rId21"/>
    <p:sldId id="283" r:id="rId22"/>
    <p:sldId id="276" r:id="rId23"/>
    <p:sldId id="277" r:id="rId24"/>
    <p:sldId id="278" r:id="rId25"/>
    <p:sldId id="282" r:id="rId26"/>
    <p:sldId id="286"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0272"/>
  </p:normalViewPr>
  <p:slideViewPr>
    <p:cSldViewPr snapToGrid="0">
      <p:cViewPr varScale="1">
        <p:scale>
          <a:sx n="104" d="100"/>
          <a:sy n="104" d="100"/>
        </p:scale>
        <p:origin x="232"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7DFDB-2F26-4D46-BF63-233FF226E627}" type="datetimeFigureOut">
              <a:rPr lang="en-US" smtClean="0"/>
              <a:t>2/25/23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1749FE-ED53-724B-A291-36B2983FD05C}" type="slidenum">
              <a:rPr lang="en-US" smtClean="0"/>
              <a:t>‹#›</a:t>
            </a:fld>
            <a:endParaRPr lang="en-US"/>
          </a:p>
        </p:txBody>
      </p:sp>
    </p:spTree>
    <p:extLst>
      <p:ext uri="{BB962C8B-B14F-4D97-AF65-F5344CB8AC3E}">
        <p14:creationId xmlns:p14="http://schemas.microsoft.com/office/powerpoint/2010/main" val="256016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1749FE-ED53-724B-A291-36B2983FD05C}" type="slidenum">
              <a:rPr lang="en-US" smtClean="0"/>
              <a:t>7</a:t>
            </a:fld>
            <a:endParaRPr lang="en-US"/>
          </a:p>
        </p:txBody>
      </p:sp>
    </p:spTree>
    <p:extLst>
      <p:ext uri="{BB962C8B-B14F-4D97-AF65-F5344CB8AC3E}">
        <p14:creationId xmlns:p14="http://schemas.microsoft.com/office/powerpoint/2010/main" val="2024813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tied, the gospel is preferrable. </a:t>
            </a:r>
          </a:p>
          <a:p>
            <a:r>
              <a:rPr lang="en-US" dirty="0"/>
              <a:t>Add this line of evidence along with the rest of the case…single thesis explains moral facts, logic, universe, fine tuning, design of universe, beauty, consciousness, love, etc. </a:t>
            </a:r>
          </a:p>
          <a:p>
            <a:endParaRPr lang="en-US" dirty="0"/>
          </a:p>
          <a:p>
            <a:r>
              <a:rPr lang="en-US" dirty="0"/>
              <a:t>AND it really satisfies. </a:t>
            </a:r>
          </a:p>
        </p:txBody>
      </p:sp>
      <p:sp>
        <p:nvSpPr>
          <p:cNvPr id="4" name="Slide Number Placeholder 3"/>
          <p:cNvSpPr>
            <a:spLocks noGrp="1"/>
          </p:cNvSpPr>
          <p:nvPr>
            <p:ph type="sldNum" sz="quarter" idx="5"/>
          </p:nvPr>
        </p:nvSpPr>
        <p:spPr/>
        <p:txBody>
          <a:bodyPr/>
          <a:lstStyle/>
          <a:p>
            <a:fld id="{561749FE-ED53-724B-A291-36B2983FD05C}" type="slidenum">
              <a:rPr lang="en-US" smtClean="0"/>
              <a:t>22</a:t>
            </a:fld>
            <a:endParaRPr lang="en-US"/>
          </a:p>
        </p:txBody>
      </p:sp>
    </p:spTree>
    <p:extLst>
      <p:ext uri="{BB962C8B-B14F-4D97-AF65-F5344CB8AC3E}">
        <p14:creationId xmlns:p14="http://schemas.microsoft.com/office/powerpoint/2010/main" val="828299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are saved by grace through faith, and this is not from yourselves; it is God’s gift—</a:t>
            </a:r>
            <a:r>
              <a:rPr lang="en-US" sz="1200" b="1" baseline="30000" dirty="0"/>
              <a:t> </a:t>
            </a:r>
            <a:r>
              <a:rPr lang="en-US" sz="1200" dirty="0"/>
              <a:t>not from works, so that no one can boast. (Eph. 2:8-9)</a:t>
            </a:r>
            <a:endParaRPr lang="en-US" sz="1600" dirty="0"/>
          </a:p>
          <a:p>
            <a:endParaRPr lang="en-US" dirty="0"/>
          </a:p>
        </p:txBody>
      </p:sp>
      <p:sp>
        <p:nvSpPr>
          <p:cNvPr id="4" name="Slide Number Placeholder 3"/>
          <p:cNvSpPr>
            <a:spLocks noGrp="1"/>
          </p:cNvSpPr>
          <p:nvPr>
            <p:ph type="sldNum" sz="quarter" idx="5"/>
          </p:nvPr>
        </p:nvSpPr>
        <p:spPr/>
        <p:txBody>
          <a:bodyPr/>
          <a:lstStyle/>
          <a:p>
            <a:fld id="{561749FE-ED53-724B-A291-36B2983FD05C}" type="slidenum">
              <a:rPr lang="en-US" smtClean="0"/>
              <a:t>24</a:t>
            </a:fld>
            <a:endParaRPr lang="en-US"/>
          </a:p>
        </p:txBody>
      </p:sp>
    </p:spTree>
    <p:extLst>
      <p:ext uri="{BB962C8B-B14F-4D97-AF65-F5344CB8AC3E}">
        <p14:creationId xmlns:p14="http://schemas.microsoft.com/office/powerpoint/2010/main" val="2904077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1749FE-ED53-724B-A291-36B2983FD05C}" type="slidenum">
              <a:rPr lang="en-US" smtClean="0"/>
              <a:t>25</a:t>
            </a:fld>
            <a:endParaRPr lang="en-US"/>
          </a:p>
        </p:txBody>
      </p:sp>
    </p:spTree>
    <p:extLst>
      <p:ext uri="{BB962C8B-B14F-4D97-AF65-F5344CB8AC3E}">
        <p14:creationId xmlns:p14="http://schemas.microsoft.com/office/powerpoint/2010/main" val="898273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Mental health issues??…but the point is that the success and wealth did not compensate for mental health struggles. </a:t>
            </a:r>
          </a:p>
          <a:p>
            <a:endParaRPr lang="en-US" dirty="0"/>
          </a:p>
        </p:txBody>
      </p:sp>
      <p:sp>
        <p:nvSpPr>
          <p:cNvPr id="4" name="Slide Number Placeholder 3"/>
          <p:cNvSpPr>
            <a:spLocks noGrp="1"/>
          </p:cNvSpPr>
          <p:nvPr>
            <p:ph type="sldNum" sz="quarter" idx="5"/>
          </p:nvPr>
        </p:nvSpPr>
        <p:spPr/>
        <p:txBody>
          <a:bodyPr/>
          <a:lstStyle/>
          <a:p>
            <a:fld id="{561749FE-ED53-724B-A291-36B2983FD05C}" type="slidenum">
              <a:rPr lang="en-US" smtClean="0"/>
              <a:t>26</a:t>
            </a:fld>
            <a:endParaRPr lang="en-US"/>
          </a:p>
        </p:txBody>
      </p:sp>
    </p:spTree>
    <p:extLst>
      <p:ext uri="{BB962C8B-B14F-4D97-AF65-F5344CB8AC3E}">
        <p14:creationId xmlns:p14="http://schemas.microsoft.com/office/powerpoint/2010/main" val="182732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Mental health issues??…but the point is that the success and wealth did not compensate for mental health struggles. </a:t>
            </a:r>
          </a:p>
          <a:p>
            <a:endParaRPr lang="en-US" dirty="0"/>
          </a:p>
        </p:txBody>
      </p:sp>
      <p:sp>
        <p:nvSpPr>
          <p:cNvPr id="4" name="Slide Number Placeholder 3"/>
          <p:cNvSpPr>
            <a:spLocks noGrp="1"/>
          </p:cNvSpPr>
          <p:nvPr>
            <p:ph type="sldNum" sz="quarter" idx="5"/>
          </p:nvPr>
        </p:nvSpPr>
        <p:spPr/>
        <p:txBody>
          <a:bodyPr/>
          <a:lstStyle/>
          <a:p>
            <a:fld id="{561749FE-ED53-724B-A291-36B2983FD05C}" type="slidenum">
              <a:rPr lang="en-US" smtClean="0"/>
              <a:t>27</a:t>
            </a:fld>
            <a:endParaRPr lang="en-US"/>
          </a:p>
        </p:txBody>
      </p:sp>
    </p:spTree>
    <p:extLst>
      <p:ext uri="{BB962C8B-B14F-4D97-AF65-F5344CB8AC3E}">
        <p14:creationId xmlns:p14="http://schemas.microsoft.com/office/powerpoint/2010/main" val="355126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Mental health issues??…but the point is that the success and wealth did not compensate for mental health struggles. </a:t>
            </a:r>
          </a:p>
          <a:p>
            <a:endParaRPr lang="en-US" dirty="0"/>
          </a:p>
        </p:txBody>
      </p:sp>
      <p:sp>
        <p:nvSpPr>
          <p:cNvPr id="4" name="Slide Number Placeholder 3"/>
          <p:cNvSpPr>
            <a:spLocks noGrp="1"/>
          </p:cNvSpPr>
          <p:nvPr>
            <p:ph type="sldNum" sz="quarter" idx="5"/>
          </p:nvPr>
        </p:nvSpPr>
        <p:spPr/>
        <p:txBody>
          <a:bodyPr/>
          <a:lstStyle/>
          <a:p>
            <a:fld id="{561749FE-ED53-724B-A291-36B2983FD05C}" type="slidenum">
              <a:rPr lang="en-US" smtClean="0"/>
              <a:t>8</a:t>
            </a:fld>
            <a:endParaRPr lang="en-US"/>
          </a:p>
        </p:txBody>
      </p:sp>
    </p:spTree>
    <p:extLst>
      <p:ext uri="{BB962C8B-B14F-4D97-AF65-F5344CB8AC3E}">
        <p14:creationId xmlns:p14="http://schemas.microsoft.com/office/powerpoint/2010/main" val="311415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Mental health issues??…but the point is that the success and wealth did not compensate for mental health struggles. </a:t>
            </a:r>
          </a:p>
          <a:p>
            <a:endParaRPr lang="en-US" dirty="0"/>
          </a:p>
        </p:txBody>
      </p:sp>
      <p:sp>
        <p:nvSpPr>
          <p:cNvPr id="4" name="Slide Number Placeholder 3"/>
          <p:cNvSpPr>
            <a:spLocks noGrp="1"/>
          </p:cNvSpPr>
          <p:nvPr>
            <p:ph type="sldNum" sz="quarter" idx="5"/>
          </p:nvPr>
        </p:nvSpPr>
        <p:spPr/>
        <p:txBody>
          <a:bodyPr/>
          <a:lstStyle/>
          <a:p>
            <a:fld id="{561749FE-ED53-724B-A291-36B2983FD05C}" type="slidenum">
              <a:rPr lang="en-US" smtClean="0"/>
              <a:t>9</a:t>
            </a:fld>
            <a:endParaRPr lang="en-US"/>
          </a:p>
        </p:txBody>
      </p:sp>
    </p:spTree>
    <p:extLst>
      <p:ext uri="{BB962C8B-B14F-4D97-AF65-F5344CB8AC3E}">
        <p14:creationId xmlns:p14="http://schemas.microsoft.com/office/powerpoint/2010/main" val="96540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20"/>
                </a:solidFill>
                <a:effectLst/>
                <a:latin typeface="Times"/>
                <a:ea typeface="Calibri" panose="020F0502020204030204" pitchFamily="34" charset="0"/>
                <a:cs typeface="Times New Roman" panose="02020603050405020304" pitchFamily="18" charset="0"/>
              </a:rPr>
              <a:t>St. Augustine (354-430)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20"/>
                </a:solidFill>
                <a:effectLst/>
                <a:latin typeface="Times"/>
                <a:ea typeface="Calibri" panose="020F0502020204030204" pitchFamily="34" charset="0"/>
                <a:cs typeface="Times New Roman" panose="02020603050405020304" pitchFamily="18" charset="0"/>
              </a:rPr>
              <a:t>Augustine’s restless heart. He had fame and fortune but he especially liked…girls.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222222"/>
              </a:buClr>
              <a:buSzPts val="1200"/>
              <a:buFont typeface="American Typewriter" panose="02090604020004020304" pitchFamily="18" charset="77"/>
              <a:buChar char="-"/>
            </a:pPr>
            <a:r>
              <a:rPr lang="en-US" sz="1800" dirty="0">
                <a:effectLst/>
                <a:latin typeface="American Typewriter" panose="02090604020004020304" pitchFamily="18" charset="77"/>
                <a:ea typeface="Calibri" panose="020F0502020204030204" pitchFamily="34" charset="0"/>
                <a:cs typeface="Calibri" panose="020F0502020204030204" pitchFamily="34" charset="0"/>
              </a:rPr>
              <a:t>Reading philosophy actually gave him a taste for something better. He describes it as a yearning “with unbelievable ardor for the immortality of wisdom.” He longed for truth not finding in fame, fortune or women. </a:t>
            </a:r>
            <a:endParaRPr lang="en-US" sz="1800" dirty="0">
              <a:effectLst/>
              <a:latin typeface="Calibri" panose="020F0502020204030204" pitchFamily="34" charset="0"/>
              <a:ea typeface="Calibri" panose="020F0502020204030204" pitchFamily="34" charset="0"/>
              <a:cs typeface="Open Sans" panose="020B0606030504020204" pitchFamily="34" charset="0"/>
            </a:endParaRPr>
          </a:p>
          <a:p>
            <a:pPr marL="342900" marR="0" lvl="0" indent="-342900">
              <a:spcBef>
                <a:spcPts val="0"/>
              </a:spcBef>
              <a:spcAft>
                <a:spcPts val="0"/>
              </a:spcAft>
              <a:buClr>
                <a:srgbClr val="222222"/>
              </a:buClr>
              <a:buSzPts val="1200"/>
              <a:buFont typeface="American Typewriter" panose="02090604020004020304" pitchFamily="18" charset="77"/>
              <a:buChar char="-"/>
            </a:pPr>
            <a:r>
              <a:rPr lang="en-US" sz="1800" dirty="0">
                <a:effectLst/>
                <a:latin typeface="American Typewriter" panose="02090604020004020304" pitchFamily="18" charset="77"/>
                <a:ea typeface="Calibri" panose="020F0502020204030204" pitchFamily="34" charset="0"/>
                <a:cs typeface="Calibri" panose="020F0502020204030204" pitchFamily="34" charset="0"/>
              </a:rPr>
              <a:t>He sought for this in academics and religion, but still did not find it. </a:t>
            </a:r>
            <a:endParaRPr lang="en-US" sz="1800" dirty="0">
              <a:effectLst/>
              <a:latin typeface="Calibri" panose="020F0502020204030204" pitchFamily="34" charset="0"/>
              <a:ea typeface="Calibri" panose="020F0502020204030204" pitchFamily="34" charset="0"/>
              <a:cs typeface="Open Sans" panose="020B0606030504020204" pitchFamily="34" charset="0"/>
            </a:endParaRPr>
          </a:p>
          <a:p>
            <a:r>
              <a:rPr lang="en-US" sz="1800" dirty="0">
                <a:effectLst/>
                <a:latin typeface="American Typewriter" panose="02090604020004020304" pitchFamily="18" charset="77"/>
                <a:ea typeface="Calibri" panose="020F0502020204030204" pitchFamily="34" charset="0"/>
                <a:cs typeface="Calibri" panose="020F0502020204030204" pitchFamily="34" charset="0"/>
              </a:rPr>
              <a:t>It was only after he embraced the gospel that he said </a:t>
            </a:r>
            <a:endParaRPr lang="en-US" dirty="0"/>
          </a:p>
        </p:txBody>
      </p:sp>
      <p:sp>
        <p:nvSpPr>
          <p:cNvPr id="4" name="Slide Number Placeholder 3"/>
          <p:cNvSpPr>
            <a:spLocks noGrp="1"/>
          </p:cNvSpPr>
          <p:nvPr>
            <p:ph type="sldNum" sz="quarter" idx="5"/>
          </p:nvPr>
        </p:nvSpPr>
        <p:spPr/>
        <p:txBody>
          <a:bodyPr/>
          <a:lstStyle/>
          <a:p>
            <a:fld id="{561749FE-ED53-724B-A291-36B2983FD05C}" type="slidenum">
              <a:rPr lang="en-US" smtClean="0"/>
              <a:t>11</a:t>
            </a:fld>
            <a:endParaRPr lang="en-US"/>
          </a:p>
        </p:txBody>
      </p:sp>
    </p:spTree>
    <p:extLst>
      <p:ext uri="{BB962C8B-B14F-4D97-AF65-F5344CB8AC3E}">
        <p14:creationId xmlns:p14="http://schemas.microsoft.com/office/powerpoint/2010/main" val="30559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merican Typewriter" panose="02090604020004020304" pitchFamily="18" charset="77"/>
                <a:ea typeface="Calibri" panose="020F0502020204030204" pitchFamily="34" charset="0"/>
                <a:cs typeface="Calibri" panose="020F0502020204030204" pitchFamily="34" charset="0"/>
              </a:rPr>
              <a:t>17</a:t>
            </a:r>
            <a:r>
              <a:rPr lang="en-US" sz="1800" baseline="30000" dirty="0">
                <a:effectLst/>
                <a:latin typeface="American Typewriter" panose="02090604020004020304" pitchFamily="18" charset="77"/>
                <a:ea typeface="Calibri" panose="020F0502020204030204" pitchFamily="34" charset="0"/>
                <a:cs typeface="Calibri" panose="020F0502020204030204" pitchFamily="34" charset="0"/>
              </a:rPr>
              <a:t>th</a:t>
            </a:r>
            <a:r>
              <a:rPr lang="en-US" sz="1800" dirty="0">
                <a:effectLst/>
                <a:latin typeface="American Typewriter" panose="02090604020004020304" pitchFamily="18" charset="77"/>
                <a:ea typeface="Calibri" panose="020F0502020204030204" pitchFamily="34" charset="0"/>
                <a:cs typeface="Calibri" panose="020F0502020204030204" pitchFamily="34" charset="0"/>
              </a:rPr>
              <a:t> century, Blaise Pascal was quite successful in math and science. He was an intellectual Christian but had never surrendered fully to Jesus.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222222"/>
              </a:buClr>
              <a:buSzPts val="1200"/>
              <a:buFont typeface="American Typewriter" panose="02090604020004020304" pitchFamily="18" charset="77"/>
              <a:buChar char="-"/>
            </a:pPr>
            <a:r>
              <a:rPr lang="en-US" sz="1800" dirty="0">
                <a:effectLst/>
                <a:latin typeface="American Typewriter" panose="02090604020004020304" pitchFamily="18" charset="77"/>
                <a:ea typeface="Calibri" panose="020F0502020204030204" pitchFamily="34" charset="0"/>
                <a:cs typeface="Calibri" panose="020F0502020204030204" pitchFamily="34" charset="0"/>
              </a:rPr>
              <a:t>He gives up his pursuits in math and science and focuses solely on apologetics and theology.  </a:t>
            </a:r>
            <a:endParaRPr lang="en-US" sz="1800" dirty="0">
              <a:effectLst/>
              <a:latin typeface="Calibri" panose="020F0502020204030204" pitchFamily="34" charset="0"/>
              <a:ea typeface="Calibri" panose="020F0502020204030204" pitchFamily="34" charset="0"/>
              <a:cs typeface="Open Sans" panose="020B0606030504020204" pitchFamily="34" charset="0"/>
            </a:endParaRPr>
          </a:p>
          <a:p>
            <a:pPr marL="342900" marR="0" lvl="0" indent="-342900">
              <a:spcBef>
                <a:spcPts val="0"/>
              </a:spcBef>
              <a:spcAft>
                <a:spcPts val="0"/>
              </a:spcAft>
              <a:buClr>
                <a:srgbClr val="222222"/>
              </a:buClr>
              <a:buSzPts val="1200"/>
              <a:buFont typeface="American Typewriter" panose="02090604020004020304" pitchFamily="18" charset="77"/>
              <a:buChar char="-"/>
            </a:pPr>
            <a:r>
              <a:rPr lang="en-US" sz="1800" dirty="0">
                <a:effectLst/>
                <a:latin typeface="American Typewriter" panose="02090604020004020304" pitchFamily="18" charset="77"/>
                <a:ea typeface="Calibri" panose="020F0502020204030204" pitchFamily="34" charset="0"/>
                <a:cs typeface="Calibri" panose="020F0502020204030204" pitchFamily="34" charset="0"/>
              </a:rPr>
              <a:t>Unfortunately he dies at the age of 39 and his major work in apologetics, the </a:t>
            </a:r>
            <a:r>
              <a:rPr lang="en-US" sz="1800" dirty="0" err="1">
                <a:effectLst/>
                <a:latin typeface="American Typewriter" panose="02090604020004020304" pitchFamily="18" charset="77"/>
                <a:ea typeface="Calibri" panose="020F0502020204030204" pitchFamily="34" charset="0"/>
                <a:cs typeface="Calibri" panose="020F0502020204030204" pitchFamily="34" charset="0"/>
              </a:rPr>
              <a:t>Pensees</a:t>
            </a:r>
            <a:r>
              <a:rPr lang="en-US" sz="1800" dirty="0">
                <a:effectLst/>
                <a:latin typeface="American Typewriter" panose="02090604020004020304" pitchFamily="18" charset="77"/>
                <a:ea typeface="Calibri" panose="020F0502020204030204" pitchFamily="34" charset="0"/>
                <a:cs typeface="Calibri" panose="020F0502020204030204" pitchFamily="34" charset="0"/>
              </a:rPr>
              <a:t>, is unfinished. People quote from it all the time but they are quoting from his notes. </a:t>
            </a:r>
            <a:endParaRPr lang="en-US" sz="1800" dirty="0">
              <a:effectLst/>
              <a:latin typeface="Calibri" panose="020F0502020204030204" pitchFamily="34" charset="0"/>
              <a:ea typeface="Calibri" panose="020F050202020403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“All men seek happiness. This is without exception. Whatever different means they employ, they all tend to this end. The cause of some going to war, and of others avoiding it, is the same desire in both, attended with different views. The will never takes the least step but to this object. This is the motive of every action of every man, even of those who hang themselves. </a:t>
            </a:r>
            <a:r>
              <a:rPr lang="en-US" dirty="0">
                <a:effectLst/>
              </a:rPr>
              <a:t> </a:t>
            </a:r>
            <a:r>
              <a:rPr lang="en-US" sz="1800" dirty="0">
                <a:effectLst/>
                <a:latin typeface="Times New Roman" panose="02020603050405020304" pitchFamily="18" charset="0"/>
                <a:ea typeface="Times New Roman" panose="02020603050405020304" pitchFamily="18" charset="0"/>
              </a:rPr>
              <a:t> Please provide complete bibliographic information for this quote.”</a:t>
            </a:r>
          </a:p>
          <a:p>
            <a:endParaRPr lang="en-US" dirty="0"/>
          </a:p>
          <a:p>
            <a:endParaRPr lang="en-US" dirty="0"/>
          </a:p>
        </p:txBody>
      </p:sp>
      <p:sp>
        <p:nvSpPr>
          <p:cNvPr id="4" name="Slide Number Placeholder 3"/>
          <p:cNvSpPr>
            <a:spLocks noGrp="1"/>
          </p:cNvSpPr>
          <p:nvPr>
            <p:ph type="sldNum" sz="quarter" idx="5"/>
          </p:nvPr>
        </p:nvSpPr>
        <p:spPr/>
        <p:txBody>
          <a:bodyPr/>
          <a:lstStyle/>
          <a:p>
            <a:fld id="{561749FE-ED53-724B-A291-36B2983FD05C}" type="slidenum">
              <a:rPr lang="en-US" smtClean="0"/>
              <a:t>12</a:t>
            </a:fld>
            <a:endParaRPr lang="en-US"/>
          </a:p>
        </p:txBody>
      </p:sp>
    </p:spTree>
    <p:extLst>
      <p:ext uri="{BB962C8B-B14F-4D97-AF65-F5344CB8AC3E}">
        <p14:creationId xmlns:p14="http://schemas.microsoft.com/office/powerpoint/2010/main" val="1252529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spcBef>
                <a:spcPts val="0"/>
              </a:spcBef>
              <a:spcAft>
                <a:spcPts val="0"/>
              </a:spcAft>
            </a:pPr>
            <a:r>
              <a:rPr lang="en-US" sz="1800" dirty="0">
                <a:effectLst/>
                <a:latin typeface="American Typewriter" panose="02090604020004020304" pitchFamily="18" charset="77"/>
                <a:ea typeface="Calibri" panose="020F0502020204030204" pitchFamily="34" charset="0"/>
                <a:cs typeface="Calibri" panose="020F0502020204030204" pitchFamily="34" charset="0"/>
              </a:rPr>
              <a:t>1898-1963</a:t>
            </a:r>
          </a:p>
          <a:p>
            <a:pPr marL="228600" marR="0">
              <a:spcBef>
                <a:spcPts val="0"/>
              </a:spcBef>
              <a:spcAft>
                <a:spcPts val="0"/>
              </a:spcAft>
            </a:pPr>
            <a:r>
              <a:rPr lang="en-US" sz="1800" dirty="0">
                <a:effectLst/>
                <a:latin typeface="American Typewriter" panose="02090604020004020304" pitchFamily="18" charset="77"/>
                <a:ea typeface="Calibri" panose="020F0502020204030204" pitchFamily="34" charset="0"/>
                <a:cs typeface="Calibri" panose="020F0502020204030204" pitchFamily="34" charset="0"/>
              </a:rPr>
              <a:t>- Oxford don, a Literature specialist with an interest in pagan mythology.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800" dirty="0">
                <a:effectLst/>
                <a:latin typeface="American Typewriter" panose="02090604020004020304" pitchFamily="18" charset="77"/>
                <a:ea typeface="Calibri" panose="020F0502020204030204" pitchFamily="34" charset="0"/>
                <a:cs typeface="Calibri" panose="020F0502020204030204" pitchFamily="34" charset="0"/>
              </a:rPr>
              <a:t>- He loved the myths because of meaning and significance they provided but they were false. His atheism said the world was simply molecules in motion.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1749FE-ED53-724B-A291-36B2983FD05C}" type="slidenum">
              <a:rPr lang="en-US" smtClean="0"/>
              <a:t>15</a:t>
            </a:fld>
            <a:endParaRPr lang="en-US"/>
          </a:p>
        </p:txBody>
      </p:sp>
    </p:spTree>
    <p:extLst>
      <p:ext uri="{BB962C8B-B14F-4D97-AF65-F5344CB8AC3E}">
        <p14:creationId xmlns:p14="http://schemas.microsoft.com/office/powerpoint/2010/main" val="245386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merican Typewriter" panose="02090604020004020304" pitchFamily="18" charset="77"/>
                <a:ea typeface="Calibri" panose="020F0502020204030204" pitchFamily="34" charset="0"/>
                <a:cs typeface="Calibri" panose="020F0502020204030204" pitchFamily="34" charset="0"/>
              </a:rPr>
              <a:t>What he found in himself was an unshakeable desire for something he couldn’t find in this world…he called this desire “Joy”…we’ll call this the desire for the infinite.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222222"/>
              </a:buClr>
              <a:buSzPts val="1200"/>
              <a:buFont typeface="American Typewriter" panose="02090604020004020304" pitchFamily="18" charset="77"/>
              <a:buChar char="-"/>
            </a:pPr>
            <a:r>
              <a:rPr lang="en-US" sz="1800" dirty="0">
                <a:effectLst/>
                <a:latin typeface="American Typewriter" panose="02090604020004020304" pitchFamily="18" charset="77"/>
                <a:ea typeface="Calibri" panose="020F0502020204030204" pitchFamily="34" charset="0"/>
                <a:cs typeface="Calibri" panose="020F0502020204030204" pitchFamily="34" charset="0"/>
              </a:rPr>
              <a:t>Success didn’t satisfy.</a:t>
            </a:r>
            <a:endParaRPr lang="en-US" sz="1800" dirty="0">
              <a:effectLst/>
              <a:latin typeface="Calibri" panose="020F0502020204030204" pitchFamily="34" charset="0"/>
              <a:ea typeface="Calibri" panose="020F0502020204030204" pitchFamily="34" charset="0"/>
              <a:cs typeface="Open Sans" panose="020B0606030504020204" pitchFamily="34" charset="0"/>
            </a:endParaRPr>
          </a:p>
          <a:p>
            <a:pPr marL="342900" marR="0" lvl="0" indent="-342900">
              <a:spcBef>
                <a:spcPts val="0"/>
              </a:spcBef>
              <a:spcAft>
                <a:spcPts val="0"/>
              </a:spcAft>
              <a:buClr>
                <a:srgbClr val="222222"/>
              </a:buClr>
              <a:buSzPts val="1200"/>
              <a:buFont typeface="American Typewriter" panose="02090604020004020304" pitchFamily="18" charset="77"/>
              <a:buChar char="-"/>
            </a:pPr>
            <a:r>
              <a:rPr lang="en-US" sz="1800" dirty="0">
                <a:effectLst/>
                <a:latin typeface="American Typewriter" panose="02090604020004020304" pitchFamily="18" charset="77"/>
                <a:ea typeface="Calibri" panose="020F0502020204030204" pitchFamily="34" charset="0"/>
                <a:cs typeface="Calibri" panose="020F0502020204030204" pitchFamily="34" charset="0"/>
              </a:rPr>
              <a:t>Money and the pleasures of this world didn’t satisfy.</a:t>
            </a:r>
            <a:endParaRPr lang="en-US" sz="1800" dirty="0">
              <a:effectLst/>
              <a:latin typeface="Calibri" panose="020F0502020204030204" pitchFamily="34" charset="0"/>
              <a:ea typeface="Calibri" panose="020F0502020204030204" pitchFamily="34" charset="0"/>
              <a:cs typeface="Open Sans" panose="020B0606030504020204" pitchFamily="34" charset="0"/>
            </a:endParaRPr>
          </a:p>
          <a:p>
            <a:pPr marL="342900" marR="0" lvl="0" indent="-342900">
              <a:spcBef>
                <a:spcPts val="0"/>
              </a:spcBef>
              <a:spcAft>
                <a:spcPts val="0"/>
              </a:spcAft>
              <a:buClr>
                <a:srgbClr val="222222"/>
              </a:buClr>
              <a:buSzPts val="1200"/>
              <a:buFont typeface="American Typewriter" panose="02090604020004020304" pitchFamily="18" charset="77"/>
              <a:buChar char="-"/>
            </a:pPr>
            <a:r>
              <a:rPr lang="en-US" sz="1800" dirty="0">
                <a:effectLst/>
                <a:latin typeface="American Typewriter" panose="02090604020004020304" pitchFamily="18" charset="77"/>
                <a:ea typeface="Calibri" panose="020F0502020204030204" pitchFamily="34" charset="0"/>
                <a:cs typeface="Calibri" panose="020F0502020204030204" pitchFamily="34" charset="0"/>
              </a:rPr>
              <a:t>Scientific knowledge about the world didn’t satisfy. </a:t>
            </a:r>
            <a:endParaRPr lang="en-US" sz="1800" dirty="0">
              <a:effectLst/>
              <a:latin typeface="Calibri" panose="020F0502020204030204" pitchFamily="34" charset="0"/>
              <a:ea typeface="Calibri" panose="020F0502020204030204" pitchFamily="34" charset="0"/>
              <a:cs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561749FE-ED53-724B-A291-36B2983FD05C}" type="slidenum">
              <a:rPr lang="en-US" smtClean="0"/>
              <a:t>16</a:t>
            </a:fld>
            <a:endParaRPr lang="en-US"/>
          </a:p>
        </p:txBody>
      </p:sp>
    </p:spTree>
    <p:extLst>
      <p:ext uri="{BB962C8B-B14F-4D97-AF65-F5344CB8AC3E}">
        <p14:creationId xmlns:p14="http://schemas.microsoft.com/office/powerpoint/2010/main" val="1526881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merican Typewriter" panose="02090604020004020304" pitchFamily="18" charset="77"/>
                <a:ea typeface="Calibri" panose="020F0502020204030204" pitchFamily="34" charset="0"/>
                <a:cs typeface="Calibri" panose="020F0502020204030204" pitchFamily="34" charset="0"/>
              </a:rPr>
              <a:t>We can numb the feeling with things but nothing finite fills it. Peter Kreeft has said: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1749FE-ED53-724B-A291-36B2983FD05C}" type="slidenum">
              <a:rPr lang="en-US" smtClean="0"/>
              <a:t>17</a:t>
            </a:fld>
            <a:endParaRPr lang="en-US"/>
          </a:p>
        </p:txBody>
      </p:sp>
    </p:spTree>
    <p:extLst>
      <p:ext uri="{BB962C8B-B14F-4D97-AF65-F5344CB8AC3E}">
        <p14:creationId xmlns:p14="http://schemas.microsoft.com/office/powerpoint/2010/main" val="1961110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all ears for possible contenders for the infinite object?</a:t>
            </a:r>
          </a:p>
          <a:p>
            <a:endParaRPr lang="en-US" dirty="0"/>
          </a:p>
          <a:p>
            <a:r>
              <a:rPr lang="en-US" dirty="0"/>
              <a:t>What do you think?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single most intriguing argument in the history of human thought.”</a:t>
            </a:r>
            <a:r>
              <a:rPr lang="en-US" dirty="0">
                <a:effectLst/>
              </a:rPr>
              <a:t> </a:t>
            </a:r>
          </a:p>
          <a:p>
            <a:endParaRPr lang="en-US" dirty="0">
              <a:effectLst/>
            </a:endParaRPr>
          </a:p>
          <a:p>
            <a:r>
              <a:rPr lang="en-US" dirty="0">
                <a:effectLst/>
              </a:rPr>
              <a:t>Many people don’t like the generalization in premise 1</a:t>
            </a:r>
            <a:endParaRPr lang="en-US" dirty="0"/>
          </a:p>
        </p:txBody>
      </p:sp>
      <p:sp>
        <p:nvSpPr>
          <p:cNvPr id="4" name="Slide Number Placeholder 3"/>
          <p:cNvSpPr>
            <a:spLocks noGrp="1"/>
          </p:cNvSpPr>
          <p:nvPr>
            <p:ph type="sldNum" sz="quarter" idx="5"/>
          </p:nvPr>
        </p:nvSpPr>
        <p:spPr/>
        <p:txBody>
          <a:bodyPr/>
          <a:lstStyle/>
          <a:p>
            <a:fld id="{561749FE-ED53-724B-A291-36B2983FD05C}" type="slidenum">
              <a:rPr lang="en-US" smtClean="0"/>
              <a:t>21</a:t>
            </a:fld>
            <a:endParaRPr lang="en-US"/>
          </a:p>
        </p:txBody>
      </p:sp>
    </p:spTree>
    <p:extLst>
      <p:ext uri="{BB962C8B-B14F-4D97-AF65-F5344CB8AC3E}">
        <p14:creationId xmlns:p14="http://schemas.microsoft.com/office/powerpoint/2010/main" val="25372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2/24/23</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9392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2/24/23</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9171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2/24/23</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7667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2/24/23</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4726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2/24/23</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8540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2/24/23</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01639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2/24/23</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4472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2/24/23</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8007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2/24/23</a:t>
            </a:fld>
            <a:endParaRPr lang="en-US" dirty="0"/>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39121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2/24/23</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01757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2/24/23</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5021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2/24/23</a:t>
            </a:fld>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242098643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9" r:id="rId6"/>
    <p:sldLayoutId id="2147483754" r:id="rId7"/>
    <p:sldLayoutId id="2147483755" r:id="rId8"/>
    <p:sldLayoutId id="2147483756" r:id="rId9"/>
    <p:sldLayoutId id="2147483758" r:id="rId10"/>
    <p:sldLayoutId id="214748375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88439479-27C7-4769-0583-FDE730CC7960}"/>
              </a:ext>
            </a:extLst>
          </p:cNvPr>
          <p:cNvSpPr>
            <a:spLocks noGrp="1"/>
          </p:cNvSpPr>
          <p:nvPr>
            <p:ph type="ctrTitle"/>
          </p:nvPr>
        </p:nvSpPr>
        <p:spPr>
          <a:xfrm>
            <a:off x="633736" y="507238"/>
            <a:ext cx="3624471" cy="3845891"/>
          </a:xfrm>
        </p:spPr>
        <p:txBody>
          <a:bodyPr>
            <a:normAutofit/>
          </a:bodyPr>
          <a:lstStyle/>
          <a:p>
            <a:pPr algn="l"/>
            <a:r>
              <a:rPr lang="en-US" sz="4800" dirty="0"/>
              <a:t>The God-shaped hole</a:t>
            </a:r>
            <a:br>
              <a:rPr lang="en-US" sz="4700" dirty="0"/>
            </a:br>
            <a:endParaRPr lang="en-US" sz="4700" dirty="0"/>
          </a:p>
        </p:txBody>
      </p:sp>
      <p:sp>
        <p:nvSpPr>
          <p:cNvPr id="3" name="Subtitle 2">
            <a:extLst>
              <a:ext uri="{FF2B5EF4-FFF2-40B4-BE49-F238E27FC236}">
                <a16:creationId xmlns:a16="http://schemas.microsoft.com/office/drawing/2014/main" id="{F9656A34-8302-4FA1-D3DC-D159F1F4F6F4}"/>
              </a:ext>
            </a:extLst>
          </p:cNvPr>
          <p:cNvSpPr>
            <a:spLocks noGrp="1"/>
          </p:cNvSpPr>
          <p:nvPr>
            <p:ph type="subTitle" idx="1"/>
          </p:nvPr>
        </p:nvSpPr>
        <p:spPr>
          <a:xfrm>
            <a:off x="633735" y="4127158"/>
            <a:ext cx="4366893" cy="2099170"/>
          </a:xfrm>
        </p:spPr>
        <p:txBody>
          <a:bodyPr>
            <a:normAutofit/>
          </a:bodyPr>
          <a:lstStyle/>
          <a:p>
            <a:pPr algn="l"/>
            <a:r>
              <a:rPr lang="en-US" sz="2800" dirty="0"/>
              <a:t>How the gospel satisfies our </a:t>
            </a:r>
            <a:r>
              <a:rPr lang="en-US" sz="2800"/>
              <a:t>deepest longings </a:t>
            </a:r>
            <a:endParaRPr lang="en-US" sz="2800" dirty="0"/>
          </a:p>
        </p:txBody>
      </p:sp>
      <p:pic>
        <p:nvPicPr>
          <p:cNvPr id="4" name="Picture 3" descr="A blue abstract watercolor pattern on a white background">
            <a:extLst>
              <a:ext uri="{FF2B5EF4-FFF2-40B4-BE49-F238E27FC236}">
                <a16:creationId xmlns:a16="http://schemas.microsoft.com/office/drawing/2014/main" id="{C1D30A82-2D48-1ACD-DEF4-31BC71BE1DD3}"/>
              </a:ext>
            </a:extLst>
          </p:cNvPr>
          <p:cNvPicPr>
            <a:picLocks noChangeAspect="1"/>
          </p:cNvPicPr>
          <p:nvPr/>
        </p:nvPicPr>
        <p:blipFill rotWithShape="1">
          <a:blip r:embed="rId2"/>
          <a:srcRect l="10492" r="19398" b="2"/>
          <a:stretch/>
        </p:blipFill>
        <p:spPr>
          <a:xfrm>
            <a:off x="5839199" y="1067050"/>
            <a:ext cx="4795184" cy="4565284"/>
          </a:xfrm>
          <a:prstGeom prst="rect">
            <a:avLst/>
          </a:prstGeom>
        </p:spPr>
      </p:pic>
      <p:grpSp>
        <p:nvGrpSpPr>
          <p:cNvPr id="56" name="Group 55">
            <a:extLst>
              <a:ext uri="{FF2B5EF4-FFF2-40B4-BE49-F238E27FC236}">
                <a16:creationId xmlns:a16="http://schemas.microsoft.com/office/drawing/2014/main" id="{19C50935-4DD3-46C8-B0BE-74860460EF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481489"/>
            <a:ext cx="932200" cy="932200"/>
            <a:chOff x="10791258" y="619275"/>
            <a:chExt cx="932200" cy="932200"/>
          </a:xfrm>
        </p:grpSpPr>
        <p:sp>
          <p:nvSpPr>
            <p:cNvPr id="57" name="Graphic 212">
              <a:extLst>
                <a:ext uri="{FF2B5EF4-FFF2-40B4-BE49-F238E27FC236}">
                  <a16:creationId xmlns:a16="http://schemas.microsoft.com/office/drawing/2014/main" id="{7FC918AD-C067-46DF-8F98-83352CB94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8" name="Graphic 212">
              <a:extLst>
                <a:ext uri="{FF2B5EF4-FFF2-40B4-BE49-F238E27FC236}">
                  <a16:creationId xmlns:a16="http://schemas.microsoft.com/office/drawing/2014/main" id="{3C1473DD-4042-44F9-A962-71F52BAE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grpSp>
        <p:nvGrpSpPr>
          <p:cNvPr id="60" name="Group 59">
            <a:extLst>
              <a:ext uri="{FF2B5EF4-FFF2-40B4-BE49-F238E27FC236}">
                <a16:creationId xmlns:a16="http://schemas.microsoft.com/office/drawing/2014/main" id="{EC86BE98-673F-469D-B15E-8B6305CE3A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2945" y="1898890"/>
            <a:ext cx="1598829" cy="531293"/>
            <a:chOff x="6491531" y="1420258"/>
            <a:chExt cx="1598829" cy="531293"/>
          </a:xfrm>
          <a:solidFill>
            <a:schemeClr val="tx1"/>
          </a:solidFill>
        </p:grpSpPr>
        <p:grpSp>
          <p:nvGrpSpPr>
            <p:cNvPr id="61" name="Graphic 190">
              <a:extLst>
                <a:ext uri="{FF2B5EF4-FFF2-40B4-BE49-F238E27FC236}">
                  <a16:creationId xmlns:a16="http://schemas.microsoft.com/office/drawing/2014/main" id="{D60FC4AA-5A68-4DF2-BD89-67DB1098696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65" name="Freeform: Shape 64">
                <a:extLst>
                  <a:ext uri="{FF2B5EF4-FFF2-40B4-BE49-F238E27FC236}">
                    <a16:creationId xmlns:a16="http://schemas.microsoft.com/office/drawing/2014/main" id="{ACC71B55-3529-463E-B5AB-1011B95EF0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7C124C6-B221-427F-ACA6-DFAC5A160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62" name="Graphic 190">
              <a:extLst>
                <a:ext uri="{FF2B5EF4-FFF2-40B4-BE49-F238E27FC236}">
                  <a16:creationId xmlns:a16="http://schemas.microsoft.com/office/drawing/2014/main" id="{93B7F476-C9DD-4DD5-94E6-FD75C54126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63" name="Freeform: Shape 62">
                <a:extLst>
                  <a:ext uri="{FF2B5EF4-FFF2-40B4-BE49-F238E27FC236}">
                    <a16:creationId xmlns:a16="http://schemas.microsoft.com/office/drawing/2014/main" id="{CF04B155-0292-44AA-B2FB-2CD2612FA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6E3AECF-0782-4578-957B-CDD69EDF6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grpSp>
        <p:nvGrpSpPr>
          <p:cNvPr id="68" name="Group 67">
            <a:extLst>
              <a:ext uri="{FF2B5EF4-FFF2-40B4-BE49-F238E27FC236}">
                <a16:creationId xmlns:a16="http://schemas.microsoft.com/office/drawing/2014/main" id="{F70AAE9F-D40D-4A06-A542-AB26D8AB98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6676" y="4575280"/>
            <a:ext cx="1781105" cy="1781136"/>
            <a:chOff x="10154385" y="4452524"/>
            <a:chExt cx="1443404" cy="1443428"/>
          </a:xfrm>
          <a:solidFill>
            <a:schemeClr val="tx1"/>
          </a:solidFill>
        </p:grpSpPr>
        <p:grpSp>
          <p:nvGrpSpPr>
            <p:cNvPr id="69" name="Graphic 4">
              <a:extLst>
                <a:ext uri="{FF2B5EF4-FFF2-40B4-BE49-F238E27FC236}">
                  <a16:creationId xmlns:a16="http://schemas.microsoft.com/office/drawing/2014/main" id="{E2BD3D1E-8A78-4CA8-A862-614FD75BD9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40" name="Freeform: Shape 239">
                <a:extLst>
                  <a:ext uri="{FF2B5EF4-FFF2-40B4-BE49-F238E27FC236}">
                    <a16:creationId xmlns:a16="http://schemas.microsoft.com/office/drawing/2014/main" id="{27EF3C4D-D9EE-433E-A50B-6D1B1A4E1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FC4F4B86-B0F5-45AB-974A-ED0CF8038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ABCCAB6-2C8F-45DC-A8D3-12AE864BC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B77B7A98-FF5E-4AE2-AA18-F9CD647D2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1BEEA99B-FA00-47DF-A8C6-42E565ACBA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9A3073AA-0C95-49D3-ABEB-360AC0DA7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ADDC6101-D1BA-45AD-975E-6D22FBBC8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F7FF84E-A790-449D-A30F-A2B32897B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BFAC3AB9-2115-4ABC-8F2B-669140D4B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12209916-8238-47D3-8470-C3B6748DE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342C4170-32C9-45C4-9A3E-3B9DFBDAB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252EA0E9-92FF-4BC7-B847-6782E38D9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CC5C774B-5471-455E-9173-6114DFF3E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F8A27BFB-E943-4C45-BFA2-B1FB44802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E10E74B4-0649-4165-A42B-5188136CB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285DD857-084E-445B-9D21-3DDF484AE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858EAED4-7030-4F02-8735-86B2D41F0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FD206B85-4DBA-4A1C-BE5E-9AC09D3E8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A9828E4E-D18A-4EB3-AA0E-6A694BAA6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242BFF0C-9960-4037-8875-982CC6AB3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FDC46289-4813-4C66-B74D-DA89EB5C7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DD12BBDD-E5E4-4866-BA7D-575AA15AF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CC7933B6-91C1-49F7-A1D2-E4C9264C7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80F77AE0-80D0-441D-8610-15A87072D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369F67A5-04FD-4DC3-B5FE-E293F1D8F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7D2FE5A5-00D9-4B46-B9C0-DF029A213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77863FE7-D2C9-4943-8569-6BF49B87CC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A0020B1F-76BE-46B2-8D5F-A8BD90E97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ABB9081A-5442-44FE-B224-BDBCB08C9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F93E179E-A593-4559-96EE-A0B232C5E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34DF0844-A707-4E91-9663-D229B49F5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C2450B49-EEBA-44E1-A402-CDDFAA21BC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A588BB7B-0B7E-44B5-BFD9-EA98377B0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69A29819-A120-4DE3-9885-6C9ABDEBF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5A47B4D1-A1E7-440C-9756-62F131998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6E37264B-D746-4A84-A8D8-C8BB60C5F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4A6A55C8-81FC-4BC1-8D9D-989098291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25BEED62-890A-4F76-8976-080691285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CEDB6363-D238-497C-9F62-70C3794378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E8AE52A3-EEF4-4363-8348-F0193090B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42E43346-6294-4571-8009-00559220AA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4C9FF21F-0A57-48BD-AFA2-812BDA4AE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92CE44D1-4355-4EA0-85D9-46B2BD634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E05932D9-8C08-487C-BE8D-CE8D90DBE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1956F062-CFDF-41C0-BF81-910A59392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6EE30713-2557-4E2C-B23E-A4335296B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713ADC1F-8ACA-4FC6-923D-A7D07F15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9516A6B3-73B6-4736-BAD3-1BA9B19BB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66C9B3A2-34F8-463A-8F26-2DB41BC48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D2681A1B-C5B4-4180-B839-F42F15609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09B73E73-CAF5-466C-B476-F442DA3F6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47DE2FFA-2AEC-4E3C-9BB5-0B4FA9B13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707A7E41-23E9-4C4C-8C40-86AC4A286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E0EEF3BF-23B8-4558-9496-3FBC0D450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F23B0DE3-79D7-4B51-AA85-1D78E1D125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66A6C48D-B42A-4213-967E-3F0F31F36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460D8262-916E-4A41-9DA7-0416B07C17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BDA74C8E-A290-4214-9CDC-7C81E2D30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06F0FC8C-B053-49A4-85D1-D02E6ACC0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EF6E20D1-B75B-4109-9863-CDF7D7B9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CD825563-95D0-4AF8-B76F-C3D9E5B85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E4808768-DD68-41FD-B6C9-92A21F856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5443C4E4-B94D-4A0F-91E2-EAEEE4333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A7BE49C3-DF3E-40D7-AA79-31FF796D8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296FD384-B102-4DC5-B7F8-C9CFCAFEF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761B0F50-29B0-4715-89EA-3D67D66E9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02EE7645-22B2-4AE6-BE83-268CF9FA9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0FCB045A-2D48-4F00-9BBE-AE4801A71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64C1897B-BBF3-4B8D-9EFD-B58FB97AD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8F33C9FF-51FD-4E01-A7D6-DA07904BC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1038A907-28E4-4AC5-A3DF-03B30DDB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E3BE620C-6DA4-4783-88DF-F2554F8E7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215C33E5-3C0F-413D-955F-910161E8B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D326348F-BB03-4656-B017-00439FE3E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20055F29-A753-4AFE-AF14-DFDE3DE48E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657EA5FB-E669-4025-9D5B-6DF78AE48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CBD49CA9-1E94-44AC-B174-9A9337273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558FC163-7C80-4AC8-87B6-AD07A9631F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FB938ED2-0548-468C-AB68-669B0C157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4B558214-CC40-4472-A55E-779E4D2AD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9FA37504-C92A-4150-9A6B-9B980E25C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F932921F-34B0-4977-B152-333409883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CAA972F9-99BB-44A2-8161-84EC4C4E1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B070033F-E82A-4F69-8BE0-33B88CB6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5B8CB3D3-5CC3-46BA-B938-EFE5283D5C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C4515117-6988-4803-B47E-D964DC19F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0FFD108F-3434-4F6A-B5DF-B216E8102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74122B8-F9B6-4E3A-81B2-48070B698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8CCA48B6-1BF9-443C-B83F-BA73DC92E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BF6BF308-DD11-454B-9506-CB8767656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FD69DFD3-74B3-4FFE-A6B0-2785452F6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235D33-B714-484D-A828-A1C2B9DA2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1B39A86E-3D93-4519-8339-AF2E16F4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A473D478-5749-4AB9-84D3-B6FD2F7E3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CD8CFC12-D4F6-4413-A980-9555DB05F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D22FB6AD-7251-460C-8F68-EC9A30FE1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196CEA23-5605-4C36-BCE1-43F7BC7E6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F1F2BD5B-1A74-4E54-8D22-8B01306D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2CB5096C-92D4-4D92-BE5E-DC9F8CE87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4E952EA9-6EEB-4188-8280-B5941B54B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CAF3A5A9-96B1-4099-A611-034308780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690DDC6-840C-4039-A44E-2C9D11454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00445CEA-D59C-477B-84A8-716383958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1D84F960-F314-41FE-8E0C-9B8DE8B5C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23074B2-0A5D-42D1-914E-A60316556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6ACE5B8D-E475-4895-896B-97717639D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D63AD73B-CAD9-48E0-89E1-1F531A9F72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8F67E191-9D6E-46DA-982D-34D686BF6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A3B9058F-A876-4D14-994D-2999554CF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930DC04D-63F7-4A8B-8BA0-EBB37FBCE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DCAA7B2F-CAA7-487C-B9C3-550DCBD4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A51E6295-56F4-4B47-9703-8B5C83305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FC66FAB9-F717-484C-9F47-ABFBC94A7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DA704F57-9070-4439-B6BB-136279857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66BD4C2A-A544-4628-B9B4-BC803609C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CE9A844C-1080-4183-A980-8E298215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92348B29-40E9-4CE2-A23C-936014473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9BB11EDA-F6E1-45BA-B49F-7ABDD656E9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F441DFD2-327A-4071-9249-BCAEF800D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304F0367-9F6D-4C5F-9818-3CC35C87A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967B7DB-7330-4692-AA81-CAFC5160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57F65263-2AFD-44AD-AD61-23EC3085C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BD4C27B8-A29B-4575-9EC4-A1B7DC079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69107FDD-0652-42DE-97A0-264223E6D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13688F79-032F-4291-869C-3C26B5E9F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661A607F-AD34-4B38-87EF-D0AFBDDF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5694E08C-39BB-4792-B645-37D3E63B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0167048B-FB7B-4B7A-B679-D7974FF5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4926B316-063E-4D72-AC12-F0953B3204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9772A1FC-2C0F-47A6-83D6-9A4A7973D1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4DF32C85-4E56-4356-AE0F-2C8D278F0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80ACC557-85EF-41DC-B9EC-B0C63F452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13640E5B-764E-4718-975F-3E620288A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16A2EF26-7944-4D17-96AE-ABC43243A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5A1A1B38-0AEF-44DE-B6A5-0B60A59FC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B94D0D12-8DCC-41BF-9225-D72CF3DF5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B9E43D6F-7890-4F99-B7CE-C30DBDEA2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82E7692B-A0A5-4B63-9E78-B255FCBAD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D947BA6F-304B-47B9-913C-6EF6D22B1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73AA783A-6086-4C47-8151-6085EADB0F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CCB3DC39-E9B5-49ED-B30E-2FB5651CE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F1AB56F4-B1CC-4680-ACEF-B87EAA7DD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433FE7BD-2D20-45C5-A447-5F0E9337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59D9EB2A-0CB8-463E-8313-3470C29C4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6AE0C53E-D056-4795-A700-7EBC6C9AE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A93FCCD7-1DE2-4D8D-9071-88B245ED5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8A140C86-8820-4678-B15E-7AECBF59A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0BC8E0EB-69E1-484B-AE06-E57C90859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FBC0FD0C-82A7-44BF-A997-0A9CA418A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A7390762-8393-4F33-80E6-21BA75133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81B7B85A-833F-464A-939B-149F84E40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F485BF70-0F08-4E17-AFD1-6C5C7B258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13C387DD-897C-4282-BEED-6E0BE3286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1C79F195-D52B-4E48-A9FF-F07425611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F445D0FA-966F-400A-AC8D-8CAAF02E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376ECD94-6896-441C-AA44-A4F57F021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FC92C350-CAD6-4C2E-A65E-E94F58C372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E71598A5-7F8D-4836-B6FC-F1D158278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BDCB0F85-A6C5-4E65-8F0A-52671EB3D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87FFBD54-2EF4-448F-96C7-157A3C6A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CAEA2FD7-C9B8-45B4-BEFC-977053FBB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FF912821-388F-422F-B692-31B5E6DE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F263D211-562D-46EA-AE01-7B1EDBF71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800610A8-10E1-40B1-ABDE-A9D3EEADD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764A3047-3F92-4E69-A680-416CC114B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7F1FA955-903A-430D-A1DA-7E6E303A1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6BC0288C-46CF-46BB-BF88-CFA8B1D85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2867B317-CCCD-4EC7-8406-314DB7830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3CEEC945-6738-47C2-88E6-DB29BE3EB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70" name="Graphic 4">
              <a:extLst>
                <a:ext uri="{FF2B5EF4-FFF2-40B4-BE49-F238E27FC236}">
                  <a16:creationId xmlns:a16="http://schemas.microsoft.com/office/drawing/2014/main" id="{620CB8D1-CE41-4A5C-8FD5-DACED65531E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71" name="Freeform: Shape 70">
                <a:extLst>
                  <a:ext uri="{FF2B5EF4-FFF2-40B4-BE49-F238E27FC236}">
                    <a16:creationId xmlns:a16="http://schemas.microsoft.com/office/drawing/2014/main" id="{EA5E2DDF-06EC-428F-9085-5AE5B2F33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6579F314-5DE2-47CC-A508-6E15B3B87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969A4AD-8589-4A96-8118-DE73000C4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0A98F31-9A68-46C2-A001-8011DF7C49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9B442335-3E37-40C9-9E08-8D7931CC9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846DFE3-FEC9-4DBF-9290-F60816F8A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BD31C12-2164-410B-9A3A-6C1BEEA5BD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F87D878-021F-4966-9031-5203868AA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1927FB0-8581-4B00-B542-1426415D5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11076EE-3A40-4B54-B1F7-555E6831B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4315A147-8A55-4B74-8F80-58B50585E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C918AFBC-933F-4220-A164-BA4B40B4D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3814E64-DB41-47BE-9E6E-F40AC4A82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DC1BF4C-B973-4D6F-AF0E-EA5838A1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8F9E73A9-D8DE-4FB2-BCA9-D07DD7A2E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B2FF232-F7ED-4A4E-A36D-94E7B24F3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058CFC5-FAB0-40DD-9B58-D7A64EF01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7C79FDB-284E-41FB-A93C-3A6A4F948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06A4151-1369-4294-824A-70C8F929F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B9396E5-7245-48DA-AA32-5AB0842B7E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66EB7EE-D151-4B68-B14C-1C54DF2B1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FF4EDA4A-9471-4A70-9A00-B1A66B5E1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04799963-01EB-401F-8BFD-6CDF641B5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4CB3DF6-6D3D-40C5-B741-F2D83DD79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A7B3897-3CBB-49E3-90EC-96E63DD9A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E37DB1E2-1825-47B1-9E89-634473EF5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2052410-9234-4B80-B825-7F91A5D61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8E7CB48-0744-4DF2-86B6-3335F38E6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CEB74DCF-332B-4BD3-B036-4A133327A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1B69718-3DD4-4F38-81E1-2342692A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5CE2490-5C33-412B-B444-D335E3AE8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328ABF3-0C84-459E-B986-7DCD455B6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7381077-83CF-4050-A5F3-8C33C6E70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20C082F-B414-4A4B-82AB-CE86C925CA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B3086F2-6938-4EB0-9EC8-B829D1E9F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E9F8385-761F-44AF-8AC6-CDBA79A52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9AADCB5-90F3-4C5F-97B2-73CFF780A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ABB6628B-E9D0-4651-8570-CF1E5DB02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4C9E771-C0D9-4027-96D7-651E8B736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80B5730-FEEA-409B-9D23-066B99E31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4A9FBAD-235A-4A0F-8C54-15633CCAF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BF2F6746-8E16-406D-835E-5FCE6D4F0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FADF2DF-4564-4627-AA45-85EFB7082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D4185DD-65EF-442E-935F-90BDEB5E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B30569E-CF14-4DF4-AE71-046DC42001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ADC6272B-8E87-4AF5-A668-16EC7F3C4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95404AC5-86D6-4864-BE91-84B6F66D5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0283DF22-5559-4FAB-A06F-CDB1F9C99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F82E770A-E6CC-441E-A6A9-47A33BF50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2C89056-2DB3-4565-8418-63EE598E0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81C1B01-00CC-4C39-A005-8544974B9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C8F3F3D-5E7B-4168-BA7B-09B22C878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B09AD41-8582-44F1-A4DB-8C4ECC1D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EF98626-AA8E-4ABF-A29A-89C159D70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A910E73-8115-449D-91BC-4BFD85100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2BA84EC5-ADB4-412B-9D7F-785CA2404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EAEE025-D974-498D-B276-E887588BF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0A6777F-C322-4CFA-B4FA-C98FF4CBF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6C45B00F-D649-44DC-9CB3-04C5A6CB8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4D681DB-7395-46C8-A277-8D5478BA8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FF0C982-758E-46DD-88BE-0B1087F20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3AC91889-4175-4937-A495-37094F3EE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9B67AE9-E5D6-4FA2-AFB6-73EB86009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A158CC5-EE56-492A-A095-77324472D8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2547278D-FC88-4AB6-8C3C-EEF9282F3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D0EC49A0-0827-49E5-89C4-F56299A5D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9B2514B8-CBE5-40F8-85F8-8B9D514F5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9206225-1385-42CD-A435-03C6731B5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16C97D0-ECDA-4BE7-B7B0-104FBAC6E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79F18E51-9DC0-4458-85F4-8DB85B23C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8150D47-30EF-4F80-A28C-F206A8E15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9146AF03-B828-49EB-A7CE-81D57EA9B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CD96A2B-A3CD-4992-97C7-7F47A2A39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0A0D10A-D5BB-4580-91C6-15338B079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B73C84D-0C6C-4AF8-9DAB-89DF1E4F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DD66FFFF-5665-44A0-AA5E-7220E985A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477FB038-24D7-43B0-955A-DCC0332B5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A17227F-E9D3-4A51-9DF0-DFD909AB3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5E6B883-1C1C-40DF-A620-22CC48A9A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7EC08BD-662A-486F-BA39-0A9F368A6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31A6E4DA-A497-400B-ADFB-11B80E5E0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CDD443E5-430F-4F57-A4ED-2BCF8E0C7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736045A-DB37-4982-96ED-70BEEEC7C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1805AD9-942F-480F-A92D-B71F17B65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F35A6E50-B827-447C-A1E3-243CB09BB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8A99C9B0-BE26-498B-BF80-39E5CC621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3699857B-7AC7-4686-91B1-0F634DB5A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AD66306-06A7-4198-B997-F9B8B8AF8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173378AC-6515-495C-A818-4A41463E4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9203926-2967-431A-9A3A-80ADDF9A2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C0F60567-9012-4A1A-81DF-87B661B62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0C1BE4E4-B943-411F-A103-BCDC29AF0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8F230BF9-4B8A-4479-B197-83AA90D84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F64D3FA3-2702-4732-A545-29A65184D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9DE7572-DB33-4A77-B082-96E36A619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A2B8418A-24D1-4998-949F-BAEBE54CA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596AFA95-4288-45C6-8385-D30F8C822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061C74E7-2DA4-47FE-A604-4CAE7426A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49948CD9-6639-4D61-84AD-988862196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50D3989-13DF-4E94-9702-7CA27CE5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DBA4DD0C-2E69-4365-8750-37BF2BD8A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8B2F783-8850-437D-AD52-62F4EFE86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C32D6E8-869E-4CBF-9409-124D3FAD3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28C44847-ACE1-4D0D-B2B1-5E433166E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00A772C-C03A-42DC-B0A7-F0DFC7F83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BF55ACF2-1DAF-4BAD-98D9-7B7411406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8457AE1-96AA-479D-B76B-E62113204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1C4F22AD-9264-4746-9908-F88858B7FA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9B25671A-8A56-49F6-802A-1CBA58FF8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A8875C06-A53D-4C2E-AAB0-2FBC5A16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6F5F71D6-3D74-4013-8BD6-7E52F6DE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B41736BF-619F-402B-B70E-089811060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51A1F261-EEC0-4F95-B854-1454E3CF3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F7DE06E0-C362-485D-8F89-44FDBBAFF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54822EF5-4772-42F0-A59B-04AB882D7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712CE3F4-4BC0-495F-9973-C58EC6CD6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11274400-B083-4CEF-804B-9EBF7CCAA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9945F450-B42E-4DA2-9C76-BA1F38AF3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A853A096-C1AB-4E3C-8B35-D682A008A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75F8D171-62A5-4073-97CB-4E5901569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DC99FCCD-BBB6-40F1-B331-659509ED7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60E3381B-598B-490B-8F81-584CB9608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B8A6BEE-872E-41B4-AAF7-121594E0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BF66EF2A-00A9-46F3-9710-6ADBD3D54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A0432490-5DE8-4D81-B39C-B44CE1C47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D48F6BC8-EABA-4287-8FCC-8BC7CD06DF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623E8D30-1C78-41D4-97C9-63646BD99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3167F67-0621-408A-A29A-A4536450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9A19AC3E-362D-4172-97EF-45598CB5F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5B76F033-FB8A-48DB-8951-F527972A6E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E832F524-84B7-44E4-9494-0969759A2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05782180-F16A-4A8B-A276-5E38F741B7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34157406-E447-440D-9BCB-CA3D365A0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36D42F35-9B1B-469C-999F-7CEB42F4C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8A4EEFF2-05CF-4C27-B386-A0E5DCD63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ED3EEF5A-B20A-42C7-A575-5E2655BA8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A46A893E-1A0C-40BF-AB34-831A41DDC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6157AAD3-7E95-41BF-8073-F6F78BA164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24E5F5D2-D8B5-4D70-B617-B5029CA64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E04ECE8A-8657-4D32-AD7E-B1058D0F7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57990A80-1E83-4C43-B61D-4CB71B2CD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82226514-799A-43F7-A5A3-6753D7BE8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092572FA-6D1F-42B1-BEE7-46DC341D2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F7870CB6-417E-416A-8307-E48C0A6A2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F1EFCC94-4633-4464-8D4C-2EF4454D9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37B2F8A5-8637-4CCA-B44D-8844E601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B0EA5452-15FD-43AB-8AC3-3C5C9BB2D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0CFF3735-E718-4E54-A53D-B56B16207B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C6087547-39E2-4056-8173-171D1B1D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B5C5BAD6-F152-46DD-87A7-62F3BDB9D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3B07F977-B52E-43E1-8030-6B46F7E80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3120570F-B852-4D3C-8E2C-965B51443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019A7E82-47E0-4A90-BB03-E662E4F82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623437BB-CD62-411D-B155-CF1B830F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3DC4DD6A-A1ED-41B9-99FB-4D75C409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E6F33FC1-BFE0-4A5D-9675-2DAFE1127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CC7BBB4D-B45F-4D85-ADB0-AE2D0E844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BF25838A-853B-4F5F-A10F-CD54217F0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C471161E-04D5-495C-9104-22CF3ED82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DFDFEF08-9D16-47C5-B413-C7BA090E9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254CA655-0F8E-46A3-AE85-F020BB071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A631A92A-3002-4BD3-B9AF-B0D7EF77E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FCB0D363-B41D-4BB8-8F85-D183BF85B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097B2CE1-2117-42A1-B721-1FD442E68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00878E3-A086-4922-AD6A-2D2A94CA2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73F37BA0-1202-4528-973C-06E260C8B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98FCD65C-13F5-4B2B-B39B-7153A0F64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AED6E0B7-C4E5-47DB-B2F4-A6130DA93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F6A91E1B-7F17-409B-8020-6F9E259D1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
        <p:nvSpPr>
          <p:cNvPr id="12" name="TextBox 11">
            <a:extLst>
              <a:ext uri="{FF2B5EF4-FFF2-40B4-BE49-F238E27FC236}">
                <a16:creationId xmlns:a16="http://schemas.microsoft.com/office/drawing/2014/main" id="{456C1526-5B2F-2C30-219D-6DA44198E568}"/>
              </a:ext>
            </a:extLst>
          </p:cNvPr>
          <p:cNvSpPr txBox="1"/>
          <p:nvPr/>
        </p:nvSpPr>
        <p:spPr>
          <a:xfrm>
            <a:off x="5548184" y="5884984"/>
            <a:ext cx="3528821" cy="830997"/>
          </a:xfrm>
          <a:prstGeom prst="rect">
            <a:avLst/>
          </a:prstGeom>
          <a:noFill/>
        </p:spPr>
        <p:txBody>
          <a:bodyPr wrap="square" rtlCol="0">
            <a:spAutoFit/>
          </a:bodyPr>
          <a:lstStyle/>
          <a:p>
            <a:r>
              <a:rPr lang="en-US" sz="2400" dirty="0"/>
              <a:t>Travis Dickinson</a:t>
            </a:r>
          </a:p>
          <a:p>
            <a:r>
              <a:rPr lang="en-US" sz="2400" dirty="0" err="1"/>
              <a:t>www.travisdickinson.com</a:t>
            </a:r>
            <a:endParaRPr lang="en-US" sz="2400" dirty="0"/>
          </a:p>
        </p:txBody>
      </p:sp>
    </p:spTree>
    <p:extLst>
      <p:ext uri="{BB962C8B-B14F-4D97-AF65-F5344CB8AC3E}">
        <p14:creationId xmlns:p14="http://schemas.microsoft.com/office/powerpoint/2010/main" val="3558671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p:txBody>
          <a:bodyPr/>
          <a:lstStyle/>
          <a:p>
            <a:r>
              <a:rPr lang="en-US" dirty="0"/>
              <a:t>The God-shaped Hole</a:t>
            </a:r>
          </a:p>
        </p:txBody>
      </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p:txBody>
          <a:bodyPr/>
          <a:lstStyle/>
          <a:p>
            <a:pPr marL="0" indent="0">
              <a:buNone/>
            </a:pPr>
            <a:r>
              <a:rPr lang="en-US" sz="4000" i="1" dirty="0"/>
              <a:t>“All complain, princes and subjects, noblemen and commoners, old and young, strong and weak, learned and ignorant, healthy and sick, of all countries, all times, all ages, and all conditions.”</a:t>
            </a:r>
            <a:r>
              <a:rPr lang="en-US" sz="4000" dirty="0"/>
              <a:t> </a:t>
            </a:r>
          </a:p>
          <a:p>
            <a:pPr marL="0" indent="0">
              <a:buNone/>
            </a:pPr>
            <a:r>
              <a:rPr lang="en-US" sz="4000" dirty="0"/>
              <a:t>~Blaise Pascal</a:t>
            </a:r>
          </a:p>
          <a:p>
            <a:pPr marL="0" indent="0">
              <a:buNone/>
            </a:pPr>
            <a:endParaRPr lang="en-US" dirty="0"/>
          </a:p>
        </p:txBody>
      </p:sp>
    </p:spTree>
    <p:extLst>
      <p:ext uri="{BB962C8B-B14F-4D97-AF65-F5344CB8AC3E}">
        <p14:creationId xmlns:p14="http://schemas.microsoft.com/office/powerpoint/2010/main" val="417315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a:xfrm>
            <a:off x="6234865" y="568517"/>
            <a:ext cx="5516411" cy="1087288"/>
          </a:xfrm>
        </p:spPr>
        <p:txBody>
          <a:bodyPr>
            <a:normAutofit/>
          </a:bodyPr>
          <a:lstStyle/>
          <a:p>
            <a:r>
              <a:rPr lang="en-US" sz="5400" b="1" dirty="0"/>
              <a:t>St. Augustine</a:t>
            </a:r>
          </a:p>
        </p:txBody>
      </p:sp>
      <p:pic>
        <p:nvPicPr>
          <p:cNvPr id="1026" name="Picture 2" descr="St. Augustine of Hippo Biography - Life of Christian Philosopher">
            <a:extLst>
              <a:ext uri="{FF2B5EF4-FFF2-40B4-BE49-F238E27FC236}">
                <a16:creationId xmlns:a16="http://schemas.microsoft.com/office/drawing/2014/main" id="{08857679-F6CA-CFFD-2D18-2385A56CF7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28" r="-4" b="11985"/>
          <a:stretch/>
        </p:blipFill>
        <p:spPr bwMode="auto">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1034" name="Freeform: Shape 103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035" name="Freeform: Shape 103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1037" name="Group 1036">
            <a:extLst>
              <a:ext uri="{FF2B5EF4-FFF2-40B4-BE49-F238E27FC236}">
                <a16:creationId xmlns:a16="http://schemas.microsoft.com/office/drawing/2014/main" id="{C28CAB86-AA69-4EF8-A4E2-4E020497D0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alpha val="20000"/>
            </a:schemeClr>
          </a:solidFill>
        </p:grpSpPr>
        <p:sp>
          <p:nvSpPr>
            <p:cNvPr id="1038" name="Freeform: Shape 1037">
              <a:extLst>
                <a:ext uri="{FF2B5EF4-FFF2-40B4-BE49-F238E27FC236}">
                  <a16:creationId xmlns:a16="http://schemas.microsoft.com/office/drawing/2014/main" id="{29A36BEE-5544-45FB-88F3-9E156F32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039" name="Freeform: Shape 1038">
              <a:extLst>
                <a:ext uri="{FF2B5EF4-FFF2-40B4-BE49-F238E27FC236}">
                  <a16:creationId xmlns:a16="http://schemas.microsoft.com/office/drawing/2014/main" id="{5B49ECF4-1585-4D6B-AB63-D49C92945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1041" name="Graphic 185">
            <a:extLst>
              <a:ext uri="{FF2B5EF4-FFF2-40B4-BE49-F238E27FC236}">
                <a16:creationId xmlns:a16="http://schemas.microsoft.com/office/drawing/2014/main" id="{617CAA5F-37E3-4DF6-9DD0-68A40D216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alpha val="20000"/>
            </a:schemeClr>
          </a:solidFill>
        </p:grpSpPr>
        <p:sp>
          <p:nvSpPr>
            <p:cNvPr id="1042" name="Freeform: Shape 1041">
              <a:extLst>
                <a:ext uri="{FF2B5EF4-FFF2-40B4-BE49-F238E27FC236}">
                  <a16:creationId xmlns:a16="http://schemas.microsoft.com/office/drawing/2014/main" id="{2FCF03A3-80B7-45BC-AA40-A335CC8168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E9D3C77A-275B-4C9E-A407-B09450E564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4" name="Freeform: Shape 1043">
              <a:extLst>
                <a:ext uri="{FF2B5EF4-FFF2-40B4-BE49-F238E27FC236}">
                  <a16:creationId xmlns:a16="http://schemas.microsoft.com/office/drawing/2014/main" id="{DC6C5B5B-80BB-41D8-A377-C653EF1B0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5" name="Freeform: Shape 1044">
              <a:extLst>
                <a:ext uri="{FF2B5EF4-FFF2-40B4-BE49-F238E27FC236}">
                  <a16:creationId xmlns:a16="http://schemas.microsoft.com/office/drawing/2014/main" id="{DCA5D93A-E913-46A0-9684-20B6B4B8C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6" name="Freeform: Shape 1045">
              <a:extLst>
                <a:ext uri="{FF2B5EF4-FFF2-40B4-BE49-F238E27FC236}">
                  <a16:creationId xmlns:a16="http://schemas.microsoft.com/office/drawing/2014/main" id="{FE6EFE8A-51D2-4AF6-A18C-29A9E5EF5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a:xfrm>
            <a:off x="6234868" y="1820369"/>
            <a:ext cx="5217173" cy="4351338"/>
          </a:xfrm>
        </p:spPr>
        <p:txBody>
          <a:bodyPr>
            <a:normAutofit/>
          </a:bodyPr>
          <a:lstStyle/>
          <a:p>
            <a:pPr marL="0" indent="0">
              <a:buNone/>
            </a:pPr>
            <a:r>
              <a:rPr lang="en-US" sz="4400" b="1" i="1" dirty="0"/>
              <a:t>“You have made us for Yourself, O Lord, and our heart is restless until it rests in You.”</a:t>
            </a:r>
            <a:endParaRPr lang="en-US" sz="4400" dirty="0"/>
          </a:p>
          <a:p>
            <a:pPr marL="0" indent="0">
              <a:buNone/>
            </a:pPr>
            <a:endParaRPr lang="en-US" dirty="0"/>
          </a:p>
        </p:txBody>
      </p:sp>
      <p:grpSp>
        <p:nvGrpSpPr>
          <p:cNvPr id="1048"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1049" name="Freeform: Shape 1048">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2" name="Freeform: Shape 1051">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3" name="Freeform: Shape 1052">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27275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a:xfrm>
            <a:off x="500875" y="471232"/>
            <a:ext cx="5217173" cy="1541410"/>
          </a:xfrm>
        </p:spPr>
        <p:txBody>
          <a:bodyPr anchor="t">
            <a:normAutofit/>
          </a:bodyPr>
          <a:lstStyle/>
          <a:p>
            <a:pPr marL="0" indent="0">
              <a:buNone/>
            </a:pPr>
            <a:r>
              <a:rPr lang="en-US" sz="5400" b="1" dirty="0"/>
              <a:t>Blaise Pascal </a:t>
            </a:r>
          </a:p>
        </p:txBody>
      </p:sp>
      <p:sp>
        <p:nvSpPr>
          <p:cNvPr id="2057" name="Freeform: Shape 2056">
            <a:extLst>
              <a:ext uri="{FF2B5EF4-FFF2-40B4-BE49-F238E27FC236}">
                <a16:creationId xmlns:a16="http://schemas.microsoft.com/office/drawing/2014/main" id="{058E97B8-3278-4D63-89EC-C4580EF76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33412"/>
            <a:ext cx="1910252" cy="274628"/>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solidFill>
            <a:schemeClr val="tx1"/>
          </a:solidFill>
          <a:ln w="25320" cap="flat">
            <a:noFill/>
            <a:prstDash val="solid"/>
            <a:miter/>
          </a:ln>
        </p:spPr>
        <p:txBody>
          <a:bodyPr rtlCol="0" anchor="ctr"/>
          <a:lstStyle/>
          <a:p>
            <a:endParaRPr lang="en-US" dirty="0"/>
          </a:p>
        </p:txBody>
      </p:sp>
      <p:sp>
        <p:nvSpPr>
          <p:cNvPr id="2059" name="Freeform: Shape 2058">
            <a:extLst>
              <a:ext uri="{FF2B5EF4-FFF2-40B4-BE49-F238E27FC236}">
                <a16:creationId xmlns:a16="http://schemas.microsoft.com/office/drawing/2014/main" id="{B0168936-CE5E-45A4-9FAA-820681A7B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68444"/>
            <a:ext cx="1910252" cy="274628"/>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solidFill>
            <a:schemeClr val="tx1"/>
          </a:solidFill>
          <a:ln w="25320" cap="flat">
            <a:noFill/>
            <a:prstDash val="solid"/>
            <a:miter/>
          </a:ln>
        </p:spPr>
        <p:txBody>
          <a:bodyPr rtlCol="0" anchor="ctr"/>
          <a:lstStyle/>
          <a:p>
            <a:endParaRPr lang="en-US"/>
          </a:p>
        </p:txBody>
      </p:sp>
      <p:grpSp>
        <p:nvGrpSpPr>
          <p:cNvPr id="2061" name="Group 2060">
            <a:extLst>
              <a:ext uri="{FF2B5EF4-FFF2-40B4-BE49-F238E27FC236}">
                <a16:creationId xmlns:a16="http://schemas.microsoft.com/office/drawing/2014/main" id="{EB414A95-9CF6-4787-B6F4-736E75DFBB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1343" y="4864099"/>
            <a:ext cx="2085971" cy="1993901"/>
            <a:chOff x="3121343" y="4864099"/>
            <a:chExt cx="2085971" cy="1993901"/>
          </a:xfrm>
          <a:solidFill>
            <a:schemeClr val="tx1"/>
          </a:solidFill>
        </p:grpSpPr>
        <p:sp>
          <p:nvSpPr>
            <p:cNvPr id="2062" name="Freeform: Shape 2061">
              <a:extLst>
                <a:ext uri="{FF2B5EF4-FFF2-40B4-BE49-F238E27FC236}">
                  <a16:creationId xmlns:a16="http://schemas.microsoft.com/office/drawing/2014/main" id="{3E55EDEC-1A3E-44D4-9F1C-5FAEB4823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063" name="Freeform: Shape 2062">
              <a:extLst>
                <a:ext uri="{FF2B5EF4-FFF2-40B4-BE49-F238E27FC236}">
                  <a16:creationId xmlns:a16="http://schemas.microsoft.com/office/drawing/2014/main" id="{AF352701-4D72-4D42-BED8-F30782F566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064" name="Freeform: Shape 2063">
              <a:extLst>
                <a:ext uri="{FF2B5EF4-FFF2-40B4-BE49-F238E27FC236}">
                  <a16:creationId xmlns:a16="http://schemas.microsoft.com/office/drawing/2014/main" id="{FCE7DD15-248D-407F-9BBA-87DCEF3C9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065" name="Freeform: Shape 2064">
              <a:extLst>
                <a:ext uri="{FF2B5EF4-FFF2-40B4-BE49-F238E27FC236}">
                  <a16:creationId xmlns:a16="http://schemas.microsoft.com/office/drawing/2014/main" id="{1F249086-A196-41DD-BC96-CA27D2C9E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066" name="Freeform: Shape 2065">
              <a:extLst>
                <a:ext uri="{FF2B5EF4-FFF2-40B4-BE49-F238E27FC236}">
                  <a16:creationId xmlns:a16="http://schemas.microsoft.com/office/drawing/2014/main" id="{0BF07749-D7D0-470F-9C12-E8D19EB1D3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2067" name="Freeform: Shape 2066">
              <a:extLst>
                <a:ext uri="{FF2B5EF4-FFF2-40B4-BE49-F238E27FC236}">
                  <a16:creationId xmlns:a16="http://schemas.microsoft.com/office/drawing/2014/main" id="{A05B1B7D-CE78-4677-BE51-133F4425E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068" name="Freeform: Shape 2067">
              <a:extLst>
                <a:ext uri="{FF2B5EF4-FFF2-40B4-BE49-F238E27FC236}">
                  <a16:creationId xmlns:a16="http://schemas.microsoft.com/office/drawing/2014/main" id="{76CEA59F-3271-46D6-9CBC-F7C8DED96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069" name="Freeform: Shape 2068">
              <a:extLst>
                <a:ext uri="{FF2B5EF4-FFF2-40B4-BE49-F238E27FC236}">
                  <a16:creationId xmlns:a16="http://schemas.microsoft.com/office/drawing/2014/main" id="{868256DC-CD27-4A4B-8A1B-E315CADF26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070" name="Freeform: Shape 2069">
              <a:extLst>
                <a:ext uri="{FF2B5EF4-FFF2-40B4-BE49-F238E27FC236}">
                  <a16:creationId xmlns:a16="http://schemas.microsoft.com/office/drawing/2014/main" id="{8B4D0082-FA6D-4E6D-BACC-89F325389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2071" name="Freeform: Shape 2070">
              <a:extLst>
                <a:ext uri="{FF2B5EF4-FFF2-40B4-BE49-F238E27FC236}">
                  <a16:creationId xmlns:a16="http://schemas.microsoft.com/office/drawing/2014/main" id="{D10D35FD-C3A9-4C0A-BC06-140E6D6F6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9525" cap="flat">
              <a:noFill/>
              <a:prstDash val="solid"/>
              <a:miter/>
            </a:ln>
          </p:spPr>
          <p:txBody>
            <a:bodyPr wrap="square" rtlCol="0" anchor="ctr">
              <a:noAutofit/>
            </a:bodyPr>
            <a:lstStyle/>
            <a:p>
              <a:endParaRPr lang="en-US"/>
            </a:p>
          </p:txBody>
        </p:sp>
        <p:sp>
          <p:nvSpPr>
            <p:cNvPr id="2072" name="Freeform: Shape 2071">
              <a:extLst>
                <a:ext uri="{FF2B5EF4-FFF2-40B4-BE49-F238E27FC236}">
                  <a16:creationId xmlns:a16="http://schemas.microsoft.com/office/drawing/2014/main" id="{24A8F3F5-01DB-4D7F-865A-A033D7653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9525" cap="flat">
              <a:noFill/>
              <a:prstDash val="solid"/>
              <a:miter/>
            </a:ln>
          </p:spPr>
          <p:txBody>
            <a:bodyPr wrap="square" rtlCol="0" anchor="ctr">
              <a:noAutofit/>
            </a:bodyPr>
            <a:lstStyle/>
            <a:p>
              <a:endParaRPr lang="en-US"/>
            </a:p>
          </p:txBody>
        </p:sp>
        <p:sp>
          <p:nvSpPr>
            <p:cNvPr id="2073" name="Freeform: Shape 2072">
              <a:extLst>
                <a:ext uri="{FF2B5EF4-FFF2-40B4-BE49-F238E27FC236}">
                  <a16:creationId xmlns:a16="http://schemas.microsoft.com/office/drawing/2014/main" id="{B269D5FA-3DC7-4503-A9AC-DB43F5AA2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9525" cap="flat">
              <a:noFill/>
              <a:prstDash val="solid"/>
              <a:miter/>
            </a:ln>
          </p:spPr>
          <p:txBody>
            <a:bodyPr wrap="square" rtlCol="0" anchor="ctr">
              <a:noAutofit/>
            </a:bodyPr>
            <a:lstStyle/>
            <a:p>
              <a:endParaRPr lang="en-US"/>
            </a:p>
          </p:txBody>
        </p:sp>
        <p:sp>
          <p:nvSpPr>
            <p:cNvPr id="2074" name="Freeform: Shape 2073">
              <a:extLst>
                <a:ext uri="{FF2B5EF4-FFF2-40B4-BE49-F238E27FC236}">
                  <a16:creationId xmlns:a16="http://schemas.microsoft.com/office/drawing/2014/main" id="{FEB6DAF0-32D8-49F4-AE4A-0278A314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2050" name="Picture 2" descr="Portrait Hommage à Blaise Pascal (1623-1662) by | Ludolf DE JONGH | buy art  online | artprice">
            <a:extLst>
              <a:ext uri="{FF2B5EF4-FFF2-40B4-BE49-F238E27FC236}">
                <a16:creationId xmlns:a16="http://schemas.microsoft.com/office/drawing/2014/main" id="{950C3CC4-E17D-953D-5C81-8814FB9793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29542" y="2449189"/>
            <a:ext cx="3217333" cy="31958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a:xfrm>
            <a:off x="5416704" y="914400"/>
            <a:ext cx="6507566" cy="5472367"/>
          </a:xfrm>
        </p:spPr>
        <p:txBody>
          <a:bodyPr>
            <a:normAutofit/>
          </a:bodyPr>
          <a:lstStyle/>
          <a:p>
            <a:pPr marL="0" indent="0">
              <a:buNone/>
            </a:pPr>
            <a:r>
              <a:rPr lang="en-US" sz="3600" i="1" dirty="0"/>
              <a:t>“What is it then that this desire and this inability proclaim to us, but that there was once in man a true happiness of which there now remains to him only; the mark and empty trace, which he in vain tries to fill from all his surroundings, seeking from things absent the help he does not obtain in things present?”</a:t>
            </a:r>
          </a:p>
          <a:p>
            <a:pPr marL="0" indent="0">
              <a:buNone/>
            </a:pPr>
            <a:endParaRPr lang="en-US" sz="2400" dirty="0"/>
          </a:p>
        </p:txBody>
      </p:sp>
    </p:spTree>
    <p:extLst>
      <p:ext uri="{BB962C8B-B14F-4D97-AF65-F5344CB8AC3E}">
        <p14:creationId xmlns:p14="http://schemas.microsoft.com/office/powerpoint/2010/main" val="27461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a:xfrm>
            <a:off x="500875" y="471232"/>
            <a:ext cx="5217173" cy="1541410"/>
          </a:xfrm>
        </p:spPr>
        <p:txBody>
          <a:bodyPr anchor="t">
            <a:normAutofit/>
          </a:bodyPr>
          <a:lstStyle/>
          <a:p>
            <a:pPr marL="0" indent="0">
              <a:buNone/>
            </a:pPr>
            <a:r>
              <a:rPr lang="en-US" sz="5400" b="1" dirty="0"/>
              <a:t>Blaise Pascal </a:t>
            </a:r>
          </a:p>
        </p:txBody>
      </p:sp>
      <p:pic>
        <p:nvPicPr>
          <p:cNvPr id="2050" name="Picture 2" descr="Portrait Hommage à Blaise Pascal (1623-1662) by | Ludolf DE JONGH | buy art  online | artprice">
            <a:extLst>
              <a:ext uri="{FF2B5EF4-FFF2-40B4-BE49-F238E27FC236}">
                <a16:creationId xmlns:a16="http://schemas.microsoft.com/office/drawing/2014/main" id="{950C3CC4-E17D-953D-5C81-8814FB9793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9542" y="2449189"/>
            <a:ext cx="3217333" cy="31958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a:xfrm>
            <a:off x="5416704" y="914400"/>
            <a:ext cx="6507566" cy="5472367"/>
          </a:xfrm>
        </p:spPr>
        <p:txBody>
          <a:bodyPr>
            <a:normAutofit/>
          </a:bodyPr>
          <a:lstStyle/>
          <a:p>
            <a:pPr marL="0" indent="0">
              <a:buNone/>
            </a:pPr>
            <a:r>
              <a:rPr lang="en-US" sz="3600" i="1" dirty="0"/>
              <a:t>But these are all inadequate, because the infinite abyss can only be filled by an infinite and immutable Object, that is to say, only by God Himself.”</a:t>
            </a:r>
          </a:p>
          <a:p>
            <a:pPr marL="0" indent="0">
              <a:buNone/>
            </a:pPr>
            <a:endParaRPr lang="en-US" sz="2400" dirty="0"/>
          </a:p>
        </p:txBody>
      </p:sp>
    </p:spTree>
    <p:extLst>
      <p:ext uri="{BB962C8B-B14F-4D97-AF65-F5344CB8AC3E}">
        <p14:creationId xmlns:p14="http://schemas.microsoft.com/office/powerpoint/2010/main" val="127354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1" name="Freeform: Shape 3080">
            <a:extLst>
              <a:ext uri="{FF2B5EF4-FFF2-40B4-BE49-F238E27FC236}">
                <a16:creationId xmlns:a16="http://schemas.microsoft.com/office/drawing/2014/main" id="{3C1D1FA3-6212-4B97-9B1E-C7F81247C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083" name="Freeform: Shape 3082">
            <a:extLst>
              <a:ext uri="{FF2B5EF4-FFF2-40B4-BE49-F238E27FC236}">
                <a16:creationId xmlns:a16="http://schemas.microsoft.com/office/drawing/2014/main" id="{11C51958-04D4-4687-95A2-95DCDCF47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085" name="Freeform: Shape 3084">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087" name="Freeform: Shape 3086">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a:xfrm>
            <a:off x="1861854" y="633046"/>
            <a:ext cx="4834021" cy="1314996"/>
          </a:xfrm>
        </p:spPr>
        <p:txBody>
          <a:bodyPr anchor="b">
            <a:normAutofit/>
          </a:bodyPr>
          <a:lstStyle/>
          <a:p>
            <a:r>
              <a:rPr lang="en-US" sz="5800" b="1" dirty="0"/>
              <a:t>Not-Pascal</a:t>
            </a:r>
          </a:p>
        </p:txBody>
      </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a:xfrm>
            <a:off x="1861854" y="2125737"/>
            <a:ext cx="4834021" cy="4044463"/>
          </a:xfrm>
        </p:spPr>
        <p:txBody>
          <a:bodyPr>
            <a:normAutofit/>
          </a:bodyPr>
          <a:lstStyle/>
          <a:p>
            <a:pPr marL="0" indent="0">
              <a:buNone/>
            </a:pPr>
            <a:r>
              <a:rPr lang="en-US" sz="3600" dirty="0"/>
              <a:t>“</a:t>
            </a:r>
            <a:r>
              <a:rPr lang="en-US" sz="3600" i="1" dirty="0"/>
              <a:t>There is a God-shaped hole in the heart of each man which cannot be satisfied by any created thing but only by God the Creator, made know through Jesus Christ</a:t>
            </a:r>
            <a:r>
              <a:rPr lang="en-US" sz="3600" dirty="0"/>
              <a:t>.”</a:t>
            </a:r>
          </a:p>
        </p:txBody>
      </p:sp>
      <p:pic>
        <p:nvPicPr>
          <p:cNvPr id="3074" name="Picture 2" descr="Board of Directors - Leadership, Technology, Innovation, Learning | SETDA">
            <a:extLst>
              <a:ext uri="{FF2B5EF4-FFF2-40B4-BE49-F238E27FC236}">
                <a16:creationId xmlns:a16="http://schemas.microsoft.com/office/drawing/2014/main" id="{983BADD6-995B-C956-1F8F-13B77D89DF0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75861" y="1200223"/>
            <a:ext cx="2932426" cy="4072815"/>
          </a:xfrm>
          <a:prstGeom prst="rect">
            <a:avLst/>
          </a:prstGeom>
          <a:noFill/>
          <a:extLst>
            <a:ext uri="{909E8E84-426E-40DD-AFC4-6F175D3DCCD1}">
              <a14:hiddenFill xmlns:a14="http://schemas.microsoft.com/office/drawing/2010/main">
                <a:solidFill>
                  <a:srgbClr val="FFFFFF"/>
                </a:solidFill>
              </a14:hiddenFill>
            </a:ext>
          </a:extLst>
        </p:spPr>
      </p:pic>
      <p:grpSp>
        <p:nvGrpSpPr>
          <p:cNvPr id="3089"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3090" name="Freeform: Shape 3089">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1" name="Freeform: Shape 3090">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2" name="Freeform: Shape 3091">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3" name="Freeform: Shape 3092">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94" name="Freeform: Shape 3093">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78352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7" name="Rectangle 410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a:xfrm>
            <a:off x="5956784" y="396117"/>
            <a:ext cx="5217172" cy="1158857"/>
          </a:xfrm>
        </p:spPr>
        <p:txBody>
          <a:bodyPr anchor="b">
            <a:normAutofit/>
          </a:bodyPr>
          <a:lstStyle/>
          <a:p>
            <a:r>
              <a:rPr lang="en-US" sz="5400" b="1" dirty="0"/>
              <a:t>C.S. Lewis</a:t>
            </a:r>
          </a:p>
        </p:txBody>
      </p:sp>
      <p:grpSp>
        <p:nvGrpSpPr>
          <p:cNvPr id="4128" name="Graphic 38">
            <a:extLst>
              <a:ext uri="{FF2B5EF4-FFF2-40B4-BE49-F238E27FC236}">
                <a16:creationId xmlns:a16="http://schemas.microsoft.com/office/drawing/2014/main" id="{9742E72B-7FDB-4BC3-84CE-9A86756476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583" y="975545"/>
            <a:ext cx="1910252" cy="709660"/>
            <a:chOff x="2267504" y="2540250"/>
            <a:chExt cx="1990951" cy="739640"/>
          </a:xfrm>
          <a:solidFill>
            <a:schemeClr val="tx1"/>
          </a:solidFill>
        </p:grpSpPr>
        <p:sp>
          <p:nvSpPr>
            <p:cNvPr id="4129" name="Freeform: Shape 4105">
              <a:extLst>
                <a:ext uri="{FF2B5EF4-FFF2-40B4-BE49-F238E27FC236}">
                  <a16:creationId xmlns:a16="http://schemas.microsoft.com/office/drawing/2014/main" id="{9E41CB4E-1ACC-413B-9806-FF276C0F0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4130" name="Freeform: Shape 4106">
              <a:extLst>
                <a:ext uri="{FF2B5EF4-FFF2-40B4-BE49-F238E27FC236}">
                  <a16:creationId xmlns:a16="http://schemas.microsoft.com/office/drawing/2014/main" id="{29B54E44-06C0-461C-A803-0F535321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4131" name="Oval 4108">
            <a:extLst>
              <a:ext uri="{FF2B5EF4-FFF2-40B4-BE49-F238E27FC236}">
                <a16:creationId xmlns:a16="http://schemas.microsoft.com/office/drawing/2014/main" id="{09645E15-CD1B-4EAA-B2F2-D41E53CA4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32" name="Oval 4110">
            <a:extLst>
              <a:ext uri="{FF2B5EF4-FFF2-40B4-BE49-F238E27FC236}">
                <a16:creationId xmlns:a16="http://schemas.microsoft.com/office/drawing/2014/main" id="{0C571069-A359-469A-98CD-9458DBAA0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4752208"/>
            <a:ext cx="365021" cy="36502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098" name="Picture 2" descr="Who is C.S. Lewis? - C.S. Lewis Foundation">
            <a:extLst>
              <a:ext uri="{FF2B5EF4-FFF2-40B4-BE49-F238E27FC236}">
                <a16:creationId xmlns:a16="http://schemas.microsoft.com/office/drawing/2014/main" id="{26DFA98D-1E16-DC0F-4B8C-FB1506FCE1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7662" y="1475906"/>
            <a:ext cx="2791037" cy="4059691"/>
          </a:xfrm>
          <a:prstGeom prst="rect">
            <a:avLst/>
          </a:prstGeom>
          <a:noFill/>
          <a:extLst>
            <a:ext uri="{909E8E84-426E-40DD-AFC4-6F175D3DCCD1}">
              <a14:hiddenFill xmlns:a14="http://schemas.microsoft.com/office/drawing/2010/main">
                <a:solidFill>
                  <a:srgbClr val="FFFFFF"/>
                </a:solidFill>
              </a14:hiddenFill>
            </a:ext>
          </a:extLst>
        </p:spPr>
      </p:pic>
      <p:grpSp>
        <p:nvGrpSpPr>
          <p:cNvPr id="4133" name="Graphic 4">
            <a:extLst>
              <a:ext uri="{FF2B5EF4-FFF2-40B4-BE49-F238E27FC236}">
                <a16:creationId xmlns:a16="http://schemas.microsoft.com/office/drawing/2014/main" id="{A61BDD87-32CE-4DE2-AAE1-62C2F47938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4903343"/>
            <a:ext cx="975169" cy="975171"/>
            <a:chOff x="5829300" y="3162300"/>
            <a:chExt cx="532256" cy="532257"/>
          </a:xfrm>
          <a:solidFill>
            <a:schemeClr val="tx1"/>
          </a:solidFill>
        </p:grpSpPr>
        <p:sp>
          <p:nvSpPr>
            <p:cNvPr id="4114" name="Freeform: Shape 4113">
              <a:extLst>
                <a:ext uri="{FF2B5EF4-FFF2-40B4-BE49-F238E27FC236}">
                  <a16:creationId xmlns:a16="http://schemas.microsoft.com/office/drawing/2014/main" id="{EF0F3645-6645-44FD-A4C7-06D41C099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4134" name="Freeform: Shape 4114">
              <a:extLst>
                <a:ext uri="{FF2B5EF4-FFF2-40B4-BE49-F238E27FC236}">
                  <a16:creationId xmlns:a16="http://schemas.microsoft.com/office/drawing/2014/main" id="{65458736-D4A2-40D4-9420-C40AEB2AB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4135" name="Freeform: Shape 4115">
              <a:extLst>
                <a:ext uri="{FF2B5EF4-FFF2-40B4-BE49-F238E27FC236}">
                  <a16:creationId xmlns:a16="http://schemas.microsoft.com/office/drawing/2014/main" id="{768FA6A4-209B-443A-9CF2-FFDC90EC3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4136" name="Freeform: Shape 4116">
              <a:extLst>
                <a:ext uri="{FF2B5EF4-FFF2-40B4-BE49-F238E27FC236}">
                  <a16:creationId xmlns:a16="http://schemas.microsoft.com/office/drawing/2014/main" id="{EEB0A6C9-E0F4-403E-8FB7-5FF4F1F64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4137" name="Freeform: Shape 4117">
              <a:extLst>
                <a:ext uri="{FF2B5EF4-FFF2-40B4-BE49-F238E27FC236}">
                  <a16:creationId xmlns:a16="http://schemas.microsoft.com/office/drawing/2014/main" id="{6DA5950E-75DA-4E34-99EB-898254870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4138" name="Freeform: Shape 4118">
              <a:extLst>
                <a:ext uri="{FF2B5EF4-FFF2-40B4-BE49-F238E27FC236}">
                  <a16:creationId xmlns:a16="http://schemas.microsoft.com/office/drawing/2014/main" id="{6F609E6F-709D-42D6-8E54-91E37E2B1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139" name="Freeform: Shape 4119">
              <a:extLst>
                <a:ext uri="{FF2B5EF4-FFF2-40B4-BE49-F238E27FC236}">
                  <a16:creationId xmlns:a16="http://schemas.microsoft.com/office/drawing/2014/main" id="{0C4707FB-9E68-4EBA-A4E0-4516F1506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4121" name="Freeform: Shape 4120">
              <a:extLst>
                <a:ext uri="{FF2B5EF4-FFF2-40B4-BE49-F238E27FC236}">
                  <a16:creationId xmlns:a16="http://schemas.microsoft.com/office/drawing/2014/main" id="{A799771A-5CA8-4CCE-B4F5-FE8C20379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122" name="Freeform: Shape 4121">
              <a:extLst>
                <a:ext uri="{FF2B5EF4-FFF2-40B4-BE49-F238E27FC236}">
                  <a16:creationId xmlns:a16="http://schemas.microsoft.com/office/drawing/2014/main" id="{461D636C-9A38-466B-BD92-39795F493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123" name="Freeform: Shape 4122">
              <a:extLst>
                <a:ext uri="{FF2B5EF4-FFF2-40B4-BE49-F238E27FC236}">
                  <a16:creationId xmlns:a16="http://schemas.microsoft.com/office/drawing/2014/main" id="{399F3BD6-49A2-4D64-A3C0-8EFCEF9D9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124" name="Freeform: Shape 4123">
              <a:extLst>
                <a:ext uri="{FF2B5EF4-FFF2-40B4-BE49-F238E27FC236}">
                  <a16:creationId xmlns:a16="http://schemas.microsoft.com/office/drawing/2014/main" id="{4ABC753B-C028-4FCD-9D53-2BDBB2644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125" name="Freeform: Shape 4124">
              <a:extLst>
                <a:ext uri="{FF2B5EF4-FFF2-40B4-BE49-F238E27FC236}">
                  <a16:creationId xmlns:a16="http://schemas.microsoft.com/office/drawing/2014/main" id="{DA8F316F-3B46-4F37-AB8C-E69368303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126" name="Freeform: Shape 4125">
              <a:extLst>
                <a:ext uri="{FF2B5EF4-FFF2-40B4-BE49-F238E27FC236}">
                  <a16:creationId xmlns:a16="http://schemas.microsoft.com/office/drawing/2014/main" id="{2636F8A8-BD35-4E0B-901B-1589A0534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a:xfrm>
            <a:off x="5956783" y="1747592"/>
            <a:ext cx="5596785" cy="4554354"/>
          </a:xfrm>
        </p:spPr>
        <p:txBody>
          <a:bodyPr>
            <a:normAutofit/>
          </a:bodyPr>
          <a:lstStyle/>
          <a:p>
            <a:pPr marL="0" indent="0">
              <a:buNone/>
            </a:pPr>
            <a:r>
              <a:rPr lang="en-US" sz="3200" dirty="0"/>
              <a:t>“</a:t>
            </a:r>
            <a:r>
              <a:rPr lang="en-US" sz="3200" i="1" dirty="0"/>
              <a:t>Nearly all that I loved I believed to be imaginary; nearly all that I believed to be real I thought grim and meaningless; I care[d] for nothing but the gods and heroes, the garden of the Hesperides, Launcelot and the Grail but believe[d] in nothing but atoms and evolution and military service</a:t>
            </a:r>
            <a:r>
              <a:rPr lang="en-US" sz="3200" dirty="0"/>
              <a:t>.”</a:t>
            </a:r>
          </a:p>
          <a:p>
            <a:pPr marL="0" indent="0">
              <a:buNone/>
            </a:pPr>
            <a:endParaRPr lang="en-US" dirty="0"/>
          </a:p>
        </p:txBody>
      </p:sp>
    </p:spTree>
    <p:extLst>
      <p:ext uri="{BB962C8B-B14F-4D97-AF65-F5344CB8AC3E}">
        <p14:creationId xmlns:p14="http://schemas.microsoft.com/office/powerpoint/2010/main" val="217937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p:txBody>
          <a:bodyPr/>
          <a:lstStyle/>
          <a:p>
            <a:r>
              <a:rPr lang="en-US" dirty="0"/>
              <a:t>The God-shaped Hole</a:t>
            </a:r>
          </a:p>
        </p:txBody>
      </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p:txBody>
          <a:bodyPr>
            <a:normAutofit/>
          </a:bodyPr>
          <a:lstStyle/>
          <a:p>
            <a:pPr marL="0" indent="0">
              <a:buNone/>
            </a:pPr>
            <a:r>
              <a:rPr lang="en-US" sz="4000" dirty="0"/>
              <a:t>Lewis found in himself….</a:t>
            </a:r>
          </a:p>
          <a:p>
            <a:pPr marL="0" indent="0">
              <a:buNone/>
            </a:pPr>
            <a:endParaRPr lang="en-US" sz="4000" dirty="0"/>
          </a:p>
          <a:p>
            <a:pPr marL="0" indent="0">
              <a:buNone/>
            </a:pPr>
            <a:r>
              <a:rPr lang="en-US" sz="9600" b="1" dirty="0"/>
              <a:t>				Joy</a:t>
            </a:r>
            <a:r>
              <a:rPr lang="en-US" sz="4000" dirty="0"/>
              <a:t> </a:t>
            </a:r>
          </a:p>
          <a:p>
            <a:pPr lvl="1"/>
            <a:endParaRPr lang="en-US" sz="3600" dirty="0"/>
          </a:p>
          <a:p>
            <a:pPr lvl="1"/>
            <a:r>
              <a:rPr lang="en-US" sz="4400" dirty="0"/>
              <a:t>Desire for the infinite. </a:t>
            </a:r>
          </a:p>
        </p:txBody>
      </p:sp>
      <p:sp>
        <p:nvSpPr>
          <p:cNvPr id="4" name="TextBox 3">
            <a:extLst>
              <a:ext uri="{FF2B5EF4-FFF2-40B4-BE49-F238E27FC236}">
                <a16:creationId xmlns:a16="http://schemas.microsoft.com/office/drawing/2014/main" id="{56CAEED2-7F8C-BB42-63FD-19D020C3A708}"/>
              </a:ext>
            </a:extLst>
          </p:cNvPr>
          <p:cNvSpPr txBox="1"/>
          <p:nvPr/>
        </p:nvSpPr>
        <p:spPr>
          <a:xfrm>
            <a:off x="6929568" y="3179393"/>
            <a:ext cx="1571367" cy="1569660"/>
          </a:xfrm>
          <a:prstGeom prst="rect">
            <a:avLst/>
          </a:prstGeom>
          <a:noFill/>
        </p:spPr>
        <p:txBody>
          <a:bodyPr wrap="square" rtlCol="0">
            <a:spAutoFit/>
          </a:bodyPr>
          <a:lstStyle/>
          <a:p>
            <a:r>
              <a:rPr lang="en-US" sz="9600" b="1" dirty="0"/>
              <a:t>??</a:t>
            </a:r>
            <a:endParaRPr lang="en-US" b="1" dirty="0"/>
          </a:p>
        </p:txBody>
      </p:sp>
      <p:sp>
        <p:nvSpPr>
          <p:cNvPr id="5" name="TextBox 4">
            <a:extLst>
              <a:ext uri="{FF2B5EF4-FFF2-40B4-BE49-F238E27FC236}">
                <a16:creationId xmlns:a16="http://schemas.microsoft.com/office/drawing/2014/main" id="{97B3A3C7-673A-19CC-137B-D729F6C0322F}"/>
              </a:ext>
            </a:extLst>
          </p:cNvPr>
          <p:cNvSpPr txBox="1"/>
          <p:nvPr/>
        </p:nvSpPr>
        <p:spPr>
          <a:xfrm>
            <a:off x="4101417" y="2916196"/>
            <a:ext cx="827903" cy="1569660"/>
          </a:xfrm>
          <a:prstGeom prst="rect">
            <a:avLst/>
          </a:prstGeom>
          <a:noFill/>
        </p:spPr>
        <p:txBody>
          <a:bodyPr wrap="square" rtlCol="0">
            <a:spAutoFit/>
          </a:bodyPr>
          <a:lstStyle/>
          <a:p>
            <a:r>
              <a:rPr lang="en-US" sz="9600" dirty="0"/>
              <a:t>“</a:t>
            </a:r>
            <a:endParaRPr lang="en-US" dirty="0"/>
          </a:p>
        </p:txBody>
      </p:sp>
      <p:sp>
        <p:nvSpPr>
          <p:cNvPr id="6" name="TextBox 5">
            <a:extLst>
              <a:ext uri="{FF2B5EF4-FFF2-40B4-BE49-F238E27FC236}">
                <a16:creationId xmlns:a16="http://schemas.microsoft.com/office/drawing/2014/main" id="{9415D152-C201-EE92-B081-7E97CD15C9B1}"/>
              </a:ext>
            </a:extLst>
          </p:cNvPr>
          <p:cNvSpPr txBox="1"/>
          <p:nvPr/>
        </p:nvSpPr>
        <p:spPr>
          <a:xfrm>
            <a:off x="6452288" y="2916196"/>
            <a:ext cx="979274" cy="1569660"/>
          </a:xfrm>
          <a:prstGeom prst="rect">
            <a:avLst/>
          </a:prstGeom>
          <a:noFill/>
        </p:spPr>
        <p:txBody>
          <a:bodyPr wrap="square" rtlCol="0">
            <a:spAutoFit/>
          </a:bodyPr>
          <a:lstStyle/>
          <a:p>
            <a:r>
              <a:rPr lang="en-US" sz="9600" dirty="0"/>
              <a:t>”</a:t>
            </a:r>
          </a:p>
        </p:txBody>
      </p:sp>
    </p:spTree>
    <p:extLst>
      <p:ext uri="{BB962C8B-B14F-4D97-AF65-F5344CB8AC3E}">
        <p14:creationId xmlns:p14="http://schemas.microsoft.com/office/powerpoint/2010/main" val="160594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2" presetClass="entr" presetSubtype="4" fill="hold" grpId="1"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1"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1"/>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p:txBody>
          <a:bodyPr/>
          <a:lstStyle/>
          <a:p>
            <a:r>
              <a:rPr lang="en-US" dirty="0"/>
              <a:t>The God-shaped Hole</a:t>
            </a:r>
          </a:p>
        </p:txBody>
      </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p:txBody>
          <a:bodyPr>
            <a:noAutofit/>
          </a:bodyPr>
          <a:lstStyle/>
          <a:p>
            <a:pPr marL="0" indent="0">
              <a:buNone/>
            </a:pPr>
            <a:r>
              <a:rPr lang="en-US" sz="3200" i="1" dirty="0"/>
              <a:t>One may say, “Although I am not perfectly happy now, I believe I would be if only I had ten million dollars, a Lear jet, and a new mistress every day.” The reply to this is, of course, “Try it. You won’t like it.” It’s been tried and has never satisfied. In fact, billions of people have performed and are even now performing trillions of such experiments, desperately seeking the ever-elusive satisfaction they crave. For even if they won the whole world, it would not be enough to fill one human heart. </a:t>
            </a:r>
          </a:p>
          <a:p>
            <a:pPr marL="0" indent="0">
              <a:buNone/>
            </a:pPr>
            <a:r>
              <a:rPr lang="en-US" sz="3200" dirty="0"/>
              <a:t>~Peter Kreeft</a:t>
            </a:r>
          </a:p>
        </p:txBody>
      </p:sp>
    </p:spTree>
    <p:extLst>
      <p:ext uri="{BB962C8B-B14F-4D97-AF65-F5344CB8AC3E}">
        <p14:creationId xmlns:p14="http://schemas.microsoft.com/office/powerpoint/2010/main" val="172529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a:xfrm>
            <a:off x="5956784" y="396117"/>
            <a:ext cx="5217172" cy="1158857"/>
          </a:xfrm>
        </p:spPr>
        <p:txBody>
          <a:bodyPr anchor="b">
            <a:normAutofit/>
          </a:bodyPr>
          <a:lstStyle/>
          <a:p>
            <a:r>
              <a:rPr lang="en-US" sz="5400" b="1" dirty="0"/>
              <a:t>C.S. Lewis</a:t>
            </a:r>
          </a:p>
        </p:txBody>
      </p:sp>
      <p:pic>
        <p:nvPicPr>
          <p:cNvPr id="4098" name="Picture 2" descr="Who is C.S. Lewis? - C.S. Lewis Foundation">
            <a:extLst>
              <a:ext uri="{FF2B5EF4-FFF2-40B4-BE49-F238E27FC236}">
                <a16:creationId xmlns:a16="http://schemas.microsoft.com/office/drawing/2014/main" id="{26DFA98D-1E16-DC0F-4B8C-FB1506FCE1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7662" y="1475906"/>
            <a:ext cx="2791037" cy="40596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a:xfrm>
            <a:off x="5412259" y="1747592"/>
            <a:ext cx="6227806" cy="4351338"/>
          </a:xfrm>
        </p:spPr>
        <p:txBody>
          <a:bodyPr>
            <a:normAutofit/>
          </a:bodyPr>
          <a:lstStyle/>
          <a:p>
            <a:r>
              <a:rPr lang="en-US" sz="3200" dirty="0"/>
              <a:t>For every desire, there exists an object that satisfies that desire.</a:t>
            </a:r>
          </a:p>
          <a:p>
            <a:pPr marL="0" indent="0">
              <a:buNone/>
            </a:pPr>
            <a:endParaRPr lang="en-US" sz="2000" dirty="0"/>
          </a:p>
          <a:p>
            <a:pPr marL="0" indent="0">
              <a:buNone/>
            </a:pPr>
            <a:r>
              <a:rPr lang="en-US" sz="3200" dirty="0"/>
              <a:t>“</a:t>
            </a:r>
            <a:r>
              <a:rPr lang="en-US" sz="3200" i="1" dirty="0"/>
              <a:t>A baby feels hunger; well, there is such a thing as food. A duckling wants to swim; well, there is such a thing as water. Men feel sexual desire; well, there is such a thing as sex</a:t>
            </a:r>
            <a:r>
              <a:rPr lang="en-US" sz="3200"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5512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a:xfrm>
            <a:off x="5956784" y="396117"/>
            <a:ext cx="5217172" cy="1158857"/>
          </a:xfrm>
        </p:spPr>
        <p:txBody>
          <a:bodyPr anchor="b">
            <a:normAutofit/>
          </a:bodyPr>
          <a:lstStyle/>
          <a:p>
            <a:r>
              <a:rPr lang="en-US" sz="5400" b="1" dirty="0"/>
              <a:t>C.S. Lewis</a:t>
            </a:r>
          </a:p>
        </p:txBody>
      </p:sp>
      <p:pic>
        <p:nvPicPr>
          <p:cNvPr id="4098" name="Picture 2" descr="Who is C.S. Lewis? - C.S. Lewis Foundation">
            <a:extLst>
              <a:ext uri="{FF2B5EF4-FFF2-40B4-BE49-F238E27FC236}">
                <a16:creationId xmlns:a16="http://schemas.microsoft.com/office/drawing/2014/main" id="{26DFA98D-1E16-DC0F-4B8C-FB1506FCE1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7662" y="1475906"/>
            <a:ext cx="2791037" cy="40596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a:xfrm>
            <a:off x="5956783" y="1747592"/>
            <a:ext cx="5217173" cy="4351338"/>
          </a:xfrm>
        </p:spPr>
        <p:txBody>
          <a:bodyPr>
            <a:normAutofit/>
          </a:bodyPr>
          <a:lstStyle/>
          <a:p>
            <a:pPr marL="0" indent="0">
              <a:buNone/>
            </a:pPr>
            <a:r>
              <a:rPr lang="en-US" sz="3600" dirty="0"/>
              <a:t>“</a:t>
            </a:r>
            <a:r>
              <a:rPr lang="en-US" sz="3600" i="1" dirty="0"/>
              <a:t>If I find in myself a desire which no experience in this world can satisfy, the most probable explanation is that I was made for another world</a:t>
            </a:r>
            <a:r>
              <a:rPr lang="en-US" sz="3600" dirty="0"/>
              <a:t>.”</a:t>
            </a:r>
          </a:p>
          <a:p>
            <a:pPr marL="0" indent="0">
              <a:buNone/>
            </a:pPr>
            <a:endParaRPr lang="en-US" dirty="0"/>
          </a:p>
        </p:txBody>
      </p:sp>
    </p:spTree>
    <p:extLst>
      <p:ext uri="{BB962C8B-B14F-4D97-AF65-F5344CB8AC3E}">
        <p14:creationId xmlns:p14="http://schemas.microsoft.com/office/powerpoint/2010/main" val="37388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3996-7184-79BC-D99F-D243220FF4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0BDED3-EFF8-2F06-A759-AF6B5F0B7006}"/>
              </a:ext>
            </a:extLst>
          </p:cNvPr>
          <p:cNvSpPr>
            <a:spLocks noGrp="1"/>
          </p:cNvSpPr>
          <p:nvPr>
            <p:ph idx="1"/>
          </p:nvPr>
        </p:nvSpPr>
        <p:spPr>
          <a:xfrm>
            <a:off x="4683210" y="5077683"/>
            <a:ext cx="5101281" cy="1234260"/>
          </a:xfrm>
        </p:spPr>
        <p:txBody>
          <a:bodyPr>
            <a:normAutofit/>
          </a:bodyPr>
          <a:lstStyle/>
          <a:p>
            <a:pPr marL="0" indent="0">
              <a:buNone/>
            </a:pPr>
            <a:r>
              <a:rPr lang="en-US" sz="5400" dirty="0"/>
              <a:t>Robin Williams</a:t>
            </a:r>
          </a:p>
        </p:txBody>
      </p:sp>
      <p:pic>
        <p:nvPicPr>
          <p:cNvPr id="1028" name="Picture 4" descr="Robin Williams: Full of talent, full of heart | CNN">
            <a:extLst>
              <a:ext uri="{FF2B5EF4-FFF2-40B4-BE49-F238E27FC236}">
                <a16:creationId xmlns:a16="http://schemas.microsoft.com/office/drawing/2014/main" id="{954C723B-80B3-7377-8AF7-FE5C2D70E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77881" cy="471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920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a:xfrm>
            <a:off x="1285103" y="396117"/>
            <a:ext cx="9888853" cy="1158857"/>
          </a:xfrm>
        </p:spPr>
        <p:txBody>
          <a:bodyPr anchor="b">
            <a:normAutofit/>
          </a:bodyPr>
          <a:lstStyle/>
          <a:p>
            <a:r>
              <a:rPr lang="en-US" sz="5400" b="1" dirty="0"/>
              <a:t>Argument from Desire</a:t>
            </a:r>
          </a:p>
        </p:txBody>
      </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a:xfrm>
            <a:off x="1285103" y="1747592"/>
            <a:ext cx="10453816" cy="4351338"/>
          </a:xfrm>
        </p:spPr>
        <p:txBody>
          <a:bodyPr>
            <a:normAutofit/>
          </a:bodyPr>
          <a:lstStyle/>
          <a:p>
            <a:pPr marL="514350" lvl="0" indent="-514350">
              <a:buFont typeface="+mj-lt"/>
              <a:buAutoNum type="arabicPeriod"/>
            </a:pPr>
            <a:r>
              <a:rPr lang="en-US" sz="3600" dirty="0"/>
              <a:t>For every desire, there’s something that satisfies the desire. </a:t>
            </a:r>
          </a:p>
          <a:p>
            <a:pPr marL="514350" lvl="0" indent="-514350">
              <a:buFont typeface="+mj-lt"/>
              <a:buAutoNum type="arabicPeriod"/>
            </a:pPr>
            <a:r>
              <a:rPr lang="en-US" sz="3600" dirty="0"/>
              <a:t>We all have an ultimate desire that no finite thing can satisfy.</a:t>
            </a:r>
          </a:p>
          <a:p>
            <a:pPr marL="514350" lvl="0" indent="-514350">
              <a:buFont typeface="+mj-lt"/>
              <a:buAutoNum type="arabicPeriod"/>
            </a:pPr>
            <a:r>
              <a:rPr lang="en-US" sz="3600" dirty="0"/>
              <a:t>Therefore, there is an ultimate and infinite thing that satisfies this desire. </a:t>
            </a:r>
          </a:p>
          <a:p>
            <a:pPr marL="0" indent="0">
              <a:buNone/>
            </a:pPr>
            <a:endParaRPr lang="en-US" dirty="0"/>
          </a:p>
        </p:txBody>
      </p:sp>
    </p:spTree>
    <p:extLst>
      <p:ext uri="{BB962C8B-B14F-4D97-AF65-F5344CB8AC3E}">
        <p14:creationId xmlns:p14="http://schemas.microsoft.com/office/powerpoint/2010/main" val="424255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a:xfrm>
            <a:off x="1285103" y="396117"/>
            <a:ext cx="9888853" cy="1158857"/>
          </a:xfrm>
        </p:spPr>
        <p:txBody>
          <a:bodyPr anchor="b">
            <a:normAutofit/>
          </a:bodyPr>
          <a:lstStyle/>
          <a:p>
            <a:r>
              <a:rPr lang="en-US" sz="5400" b="1" dirty="0"/>
              <a:t>Argument from Desire</a:t>
            </a:r>
          </a:p>
        </p:txBody>
      </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a:xfrm>
            <a:off x="1285103" y="1747592"/>
            <a:ext cx="10453816" cy="4351338"/>
          </a:xfrm>
        </p:spPr>
        <p:txBody>
          <a:bodyPr>
            <a:normAutofit/>
          </a:bodyPr>
          <a:lstStyle/>
          <a:p>
            <a:pPr marL="514350" lvl="0" indent="-514350">
              <a:buFont typeface="+mj-lt"/>
              <a:buAutoNum type="arabicPeriod"/>
            </a:pPr>
            <a:r>
              <a:rPr lang="en-US" sz="3600" dirty="0"/>
              <a:t>For every desire, there’s something that satisfies the desire. </a:t>
            </a:r>
          </a:p>
          <a:p>
            <a:pPr marL="514350" lvl="0" indent="-514350">
              <a:buFont typeface="+mj-lt"/>
              <a:buAutoNum type="arabicPeriod"/>
            </a:pPr>
            <a:r>
              <a:rPr lang="en-US" sz="3600" dirty="0"/>
              <a:t>We all have an ultimate desire that no finite thing can satisfy.</a:t>
            </a:r>
          </a:p>
          <a:p>
            <a:pPr marL="514350" lvl="0" indent="-514350">
              <a:buFont typeface="+mj-lt"/>
              <a:buAutoNum type="arabicPeriod"/>
            </a:pPr>
            <a:r>
              <a:rPr lang="en-US" sz="3600" dirty="0"/>
              <a:t>Therefore, </a:t>
            </a:r>
            <a:r>
              <a:rPr lang="en-US" sz="3600" b="1" i="1" dirty="0">
                <a:solidFill>
                  <a:schemeClr val="accent5"/>
                </a:solidFill>
              </a:rPr>
              <a:t>there is reason to believe </a:t>
            </a:r>
            <a:r>
              <a:rPr lang="en-US" sz="3600" dirty="0"/>
              <a:t>there’s</a:t>
            </a:r>
            <a:r>
              <a:rPr lang="en-US" sz="3600" i="1" dirty="0"/>
              <a:t> </a:t>
            </a:r>
            <a:r>
              <a:rPr lang="en-US" sz="3600" dirty="0"/>
              <a:t>an ultimate and infinite thing that satisfies this desire. </a:t>
            </a:r>
          </a:p>
          <a:p>
            <a:pPr marL="0" indent="0">
              <a:buNone/>
            </a:pPr>
            <a:endParaRPr lang="en-US" dirty="0"/>
          </a:p>
        </p:txBody>
      </p:sp>
    </p:spTree>
    <p:extLst>
      <p:ext uri="{BB962C8B-B14F-4D97-AF65-F5344CB8AC3E}">
        <p14:creationId xmlns:p14="http://schemas.microsoft.com/office/powerpoint/2010/main" val="1488203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p:txBody>
          <a:bodyPr/>
          <a:lstStyle/>
          <a:p>
            <a:r>
              <a:rPr lang="en-US" b="1" dirty="0"/>
              <a:t>The Best Explanation?</a:t>
            </a:r>
          </a:p>
        </p:txBody>
      </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p:txBody>
          <a:bodyPr>
            <a:normAutofit lnSpcReduction="10000"/>
          </a:bodyPr>
          <a:lstStyle/>
          <a:p>
            <a:pPr marL="0" indent="0">
              <a:buNone/>
            </a:pPr>
            <a:r>
              <a:rPr lang="en-US" sz="3600" b="1" dirty="0"/>
              <a:t>Curious fact : </a:t>
            </a:r>
          </a:p>
          <a:p>
            <a:pPr marL="0" indent="0">
              <a:buNone/>
            </a:pPr>
            <a:endParaRPr lang="en-US" sz="1200" dirty="0"/>
          </a:p>
          <a:p>
            <a:pPr marL="0" indent="0">
              <a:buNone/>
            </a:pPr>
            <a:r>
              <a:rPr lang="en-US" sz="3600" dirty="0"/>
              <a:t>	</a:t>
            </a:r>
            <a:r>
              <a:rPr lang="en-US" sz="4800" dirty="0"/>
              <a:t>We all have a desire </a:t>
            </a:r>
          </a:p>
          <a:p>
            <a:pPr marL="0" indent="0">
              <a:buNone/>
            </a:pPr>
            <a:r>
              <a:rPr lang="en-US" sz="4800" dirty="0"/>
              <a:t>			for something infinite. </a:t>
            </a:r>
            <a:endParaRPr lang="en-US" sz="4400" dirty="0"/>
          </a:p>
          <a:p>
            <a:pPr marL="0" indent="0">
              <a:buNone/>
            </a:pPr>
            <a:endParaRPr lang="en-US" sz="1200" dirty="0"/>
          </a:p>
          <a:p>
            <a:pPr>
              <a:buFont typeface="Wingdings" pitchFamily="2" charset="2"/>
              <a:buChar char="v"/>
            </a:pPr>
            <a:r>
              <a:rPr lang="en-US" sz="3600" dirty="0"/>
              <a:t>What best explains this curious fact?</a:t>
            </a:r>
          </a:p>
          <a:p>
            <a:pPr lvl="1"/>
            <a:r>
              <a:rPr lang="en-US" sz="3200" dirty="0"/>
              <a:t>Evolution?</a:t>
            </a:r>
          </a:p>
          <a:p>
            <a:pPr lvl="1"/>
            <a:r>
              <a:rPr lang="en-US" sz="3200" dirty="0"/>
              <a:t>God created us to desire him and become whole?</a:t>
            </a:r>
          </a:p>
        </p:txBody>
      </p:sp>
    </p:spTree>
    <p:extLst>
      <p:ext uri="{BB962C8B-B14F-4D97-AF65-F5344CB8AC3E}">
        <p14:creationId xmlns:p14="http://schemas.microsoft.com/office/powerpoint/2010/main" val="72019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3C1D1FA3-6212-4B97-9B1E-C7F81247C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3" name="Freeform: Shape 12">
            <a:extLst>
              <a:ext uri="{FF2B5EF4-FFF2-40B4-BE49-F238E27FC236}">
                <a16:creationId xmlns:a16="http://schemas.microsoft.com/office/drawing/2014/main" id="{11C51958-04D4-4687-95A2-95DCDCF47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5" name="Freeform: Shape 14">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a:xfrm>
            <a:off x="2378104" y="405370"/>
            <a:ext cx="4834021" cy="1314996"/>
          </a:xfrm>
        </p:spPr>
        <p:txBody>
          <a:bodyPr anchor="b">
            <a:normAutofit/>
          </a:bodyPr>
          <a:lstStyle/>
          <a:p>
            <a:r>
              <a:rPr lang="en-US" b="1" dirty="0"/>
              <a:t>C.S. Lewis</a:t>
            </a:r>
          </a:p>
        </p:txBody>
      </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a:xfrm>
            <a:off x="1233299" y="1882322"/>
            <a:ext cx="6566028" cy="4439607"/>
          </a:xfrm>
        </p:spPr>
        <p:txBody>
          <a:bodyPr>
            <a:noAutofit/>
          </a:bodyPr>
          <a:lstStyle/>
          <a:p>
            <a:pPr marL="0" indent="0">
              <a:buNone/>
            </a:pPr>
            <a:r>
              <a:rPr lang="en-US" sz="3200" i="1" dirty="0"/>
              <a:t>Our Lord finds our desires not too strong, but too weak. We are half-hearted creatures, fooling about with drink and sex and ambition when infinite joy is offered us, like an ignorant child who wants to go on making mud pies in a slum because he cannot imagine what is meant by the offer of a holiday at the sea. We are far too easily pleased. </a:t>
            </a:r>
          </a:p>
        </p:txBody>
      </p:sp>
      <p:pic>
        <p:nvPicPr>
          <p:cNvPr id="4" name="Picture 2" descr="Who is C.S. Lewis? - C.S. Lewis Foundation">
            <a:extLst>
              <a:ext uri="{FF2B5EF4-FFF2-40B4-BE49-F238E27FC236}">
                <a16:creationId xmlns:a16="http://schemas.microsoft.com/office/drawing/2014/main" id="{6E010302-7B44-F24F-9233-21C12C75ED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08227" y="1200223"/>
            <a:ext cx="2800060" cy="407281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20" name="Freeform: Shape 19">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05365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p:txBody>
          <a:bodyPr/>
          <a:lstStyle/>
          <a:p>
            <a:r>
              <a:rPr lang="en-US" dirty="0"/>
              <a:t>Walking Off a Broken Leg</a:t>
            </a:r>
          </a:p>
        </p:txBody>
      </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a:xfrm>
            <a:off x="838201" y="1825625"/>
            <a:ext cx="9356123" cy="4351338"/>
          </a:xfrm>
        </p:spPr>
        <p:txBody>
          <a:bodyPr>
            <a:normAutofit/>
          </a:bodyPr>
          <a:lstStyle/>
          <a:p>
            <a:pPr marL="0" indent="0">
              <a:buNone/>
            </a:pPr>
            <a:r>
              <a:rPr lang="en-US" sz="3600" dirty="0"/>
              <a:t>The Christian gospel is the perfect fit for our human predicament.</a:t>
            </a:r>
          </a:p>
          <a:p>
            <a:pPr marL="457200" lvl="1" indent="0">
              <a:buNone/>
            </a:pPr>
            <a:endParaRPr lang="en-US" sz="1400" dirty="0"/>
          </a:p>
          <a:p>
            <a:pPr marL="0" indent="0">
              <a:buNone/>
            </a:pPr>
            <a:r>
              <a:rPr lang="en-US" sz="3600" dirty="0"/>
              <a:t>Unlike all other religions, the Christian gospel says “STOP!”</a:t>
            </a:r>
          </a:p>
          <a:p>
            <a:pPr lvl="1"/>
            <a:r>
              <a:rPr lang="en-US" sz="3200" dirty="0"/>
              <a:t>You don’t have to </a:t>
            </a:r>
            <a:r>
              <a:rPr lang="en-US" sz="3200" i="1" u="sng" dirty="0"/>
              <a:t>do</a:t>
            </a:r>
            <a:r>
              <a:rPr lang="en-US" sz="3200" dirty="0"/>
              <a:t> anything to be whole. </a:t>
            </a:r>
          </a:p>
          <a:p>
            <a:pPr lvl="1"/>
            <a:r>
              <a:rPr lang="en-US" sz="2800" dirty="0"/>
              <a:t>You are saved by grace through faith…it is God’s gift—</a:t>
            </a:r>
            <a:r>
              <a:rPr lang="en-US" sz="2800" b="1" baseline="30000" dirty="0"/>
              <a:t> </a:t>
            </a:r>
            <a:r>
              <a:rPr lang="en-US" sz="2800" dirty="0"/>
              <a:t>not from works (Eph. 2:8-9)</a:t>
            </a:r>
            <a:endParaRPr lang="en-US" sz="3600" dirty="0"/>
          </a:p>
        </p:txBody>
      </p:sp>
      <p:pic>
        <p:nvPicPr>
          <p:cNvPr id="12290" name="Picture 2" descr="Sad unhappy boy with broken leg walking with crutches cartoon character vector illustration">
            <a:extLst>
              <a:ext uri="{FF2B5EF4-FFF2-40B4-BE49-F238E27FC236}">
                <a16:creationId xmlns:a16="http://schemas.microsoft.com/office/drawing/2014/main" id="{21055C65-FB07-B932-D338-316C11C0DE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6638" y="4732638"/>
            <a:ext cx="2125362" cy="21253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763D11-C732-C58F-1C56-8E6A8ECB7F70}"/>
              </a:ext>
            </a:extLst>
          </p:cNvPr>
          <p:cNvSpPr txBox="1"/>
          <p:nvPr/>
        </p:nvSpPr>
        <p:spPr>
          <a:xfrm>
            <a:off x="11237441" y="5930256"/>
            <a:ext cx="954559" cy="38164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9214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a:xfrm>
            <a:off x="500875" y="471232"/>
            <a:ext cx="5217173" cy="1541410"/>
          </a:xfrm>
        </p:spPr>
        <p:txBody>
          <a:bodyPr anchor="t">
            <a:normAutofit/>
          </a:bodyPr>
          <a:lstStyle/>
          <a:p>
            <a:r>
              <a:rPr lang="en-US" b="1" dirty="0"/>
              <a:t>J.R.R. Tolkien</a:t>
            </a:r>
          </a:p>
        </p:txBody>
      </p:sp>
      <p:sp>
        <p:nvSpPr>
          <p:cNvPr id="9225" name="Freeform: Shape 9224">
            <a:extLst>
              <a:ext uri="{FF2B5EF4-FFF2-40B4-BE49-F238E27FC236}">
                <a16:creationId xmlns:a16="http://schemas.microsoft.com/office/drawing/2014/main" id="{058E97B8-3278-4D63-89EC-C4580EF76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33412"/>
            <a:ext cx="1910252" cy="274628"/>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solidFill>
            <a:schemeClr val="tx1"/>
          </a:solidFill>
          <a:ln w="25320" cap="flat">
            <a:noFill/>
            <a:prstDash val="solid"/>
            <a:miter/>
          </a:ln>
        </p:spPr>
        <p:txBody>
          <a:bodyPr rtlCol="0" anchor="ctr"/>
          <a:lstStyle/>
          <a:p>
            <a:endParaRPr lang="en-US" dirty="0"/>
          </a:p>
        </p:txBody>
      </p:sp>
      <p:sp>
        <p:nvSpPr>
          <p:cNvPr id="9227" name="Freeform: Shape 9226">
            <a:extLst>
              <a:ext uri="{FF2B5EF4-FFF2-40B4-BE49-F238E27FC236}">
                <a16:creationId xmlns:a16="http://schemas.microsoft.com/office/drawing/2014/main" id="{B0168936-CE5E-45A4-9FAA-820681A7B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68444"/>
            <a:ext cx="1910252" cy="274628"/>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solidFill>
            <a:schemeClr val="tx1"/>
          </a:solidFill>
          <a:ln w="25320" cap="flat">
            <a:noFill/>
            <a:prstDash val="solid"/>
            <a:miter/>
          </a:ln>
        </p:spPr>
        <p:txBody>
          <a:bodyPr rtlCol="0" anchor="ctr"/>
          <a:lstStyle/>
          <a:p>
            <a:endParaRPr lang="en-US"/>
          </a:p>
        </p:txBody>
      </p:sp>
      <p:grpSp>
        <p:nvGrpSpPr>
          <p:cNvPr id="9229" name="Group 9228">
            <a:extLst>
              <a:ext uri="{FF2B5EF4-FFF2-40B4-BE49-F238E27FC236}">
                <a16:creationId xmlns:a16="http://schemas.microsoft.com/office/drawing/2014/main" id="{EB414A95-9CF6-4787-B6F4-736E75DFBB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1343" y="4864099"/>
            <a:ext cx="2085971" cy="1993901"/>
            <a:chOff x="3121343" y="4864099"/>
            <a:chExt cx="2085971" cy="1993901"/>
          </a:xfrm>
          <a:solidFill>
            <a:schemeClr val="tx1"/>
          </a:solidFill>
        </p:grpSpPr>
        <p:sp>
          <p:nvSpPr>
            <p:cNvPr id="9230" name="Freeform: Shape 9229">
              <a:extLst>
                <a:ext uri="{FF2B5EF4-FFF2-40B4-BE49-F238E27FC236}">
                  <a16:creationId xmlns:a16="http://schemas.microsoft.com/office/drawing/2014/main" id="{3E55EDEC-1A3E-44D4-9F1C-5FAEB4823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9231" name="Freeform: Shape 9230">
              <a:extLst>
                <a:ext uri="{FF2B5EF4-FFF2-40B4-BE49-F238E27FC236}">
                  <a16:creationId xmlns:a16="http://schemas.microsoft.com/office/drawing/2014/main" id="{AF352701-4D72-4D42-BED8-F30782F566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9232" name="Freeform: Shape 9231">
              <a:extLst>
                <a:ext uri="{FF2B5EF4-FFF2-40B4-BE49-F238E27FC236}">
                  <a16:creationId xmlns:a16="http://schemas.microsoft.com/office/drawing/2014/main" id="{FCE7DD15-248D-407F-9BBA-87DCEF3C9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9233" name="Freeform: Shape 9232">
              <a:extLst>
                <a:ext uri="{FF2B5EF4-FFF2-40B4-BE49-F238E27FC236}">
                  <a16:creationId xmlns:a16="http://schemas.microsoft.com/office/drawing/2014/main" id="{1F249086-A196-41DD-BC96-CA27D2C9E5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9234" name="Freeform: Shape 9233">
              <a:extLst>
                <a:ext uri="{FF2B5EF4-FFF2-40B4-BE49-F238E27FC236}">
                  <a16:creationId xmlns:a16="http://schemas.microsoft.com/office/drawing/2014/main" id="{0BF07749-D7D0-470F-9C12-E8D19EB1D3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dirty="0"/>
            </a:p>
          </p:txBody>
        </p:sp>
        <p:sp>
          <p:nvSpPr>
            <p:cNvPr id="9235" name="Freeform: Shape 9234">
              <a:extLst>
                <a:ext uri="{FF2B5EF4-FFF2-40B4-BE49-F238E27FC236}">
                  <a16:creationId xmlns:a16="http://schemas.microsoft.com/office/drawing/2014/main" id="{A05B1B7D-CE78-4677-BE51-133F4425E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9236" name="Freeform: Shape 9235">
              <a:extLst>
                <a:ext uri="{FF2B5EF4-FFF2-40B4-BE49-F238E27FC236}">
                  <a16:creationId xmlns:a16="http://schemas.microsoft.com/office/drawing/2014/main" id="{76CEA59F-3271-46D6-9CBC-F7C8DED96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9237" name="Freeform: Shape 9236">
              <a:extLst>
                <a:ext uri="{FF2B5EF4-FFF2-40B4-BE49-F238E27FC236}">
                  <a16:creationId xmlns:a16="http://schemas.microsoft.com/office/drawing/2014/main" id="{868256DC-CD27-4A4B-8A1B-E315CADF26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9238" name="Freeform: Shape 9237">
              <a:extLst>
                <a:ext uri="{FF2B5EF4-FFF2-40B4-BE49-F238E27FC236}">
                  <a16:creationId xmlns:a16="http://schemas.microsoft.com/office/drawing/2014/main" id="{8B4D0082-FA6D-4E6D-BACC-89F325389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dirty="0"/>
            </a:p>
          </p:txBody>
        </p:sp>
        <p:sp>
          <p:nvSpPr>
            <p:cNvPr id="9239" name="Freeform: Shape 9238">
              <a:extLst>
                <a:ext uri="{FF2B5EF4-FFF2-40B4-BE49-F238E27FC236}">
                  <a16:creationId xmlns:a16="http://schemas.microsoft.com/office/drawing/2014/main" id="{D10D35FD-C3A9-4C0A-BC06-140E6D6F68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9525" cap="flat">
              <a:noFill/>
              <a:prstDash val="solid"/>
              <a:miter/>
            </a:ln>
          </p:spPr>
          <p:txBody>
            <a:bodyPr wrap="square" rtlCol="0" anchor="ctr">
              <a:noAutofit/>
            </a:bodyPr>
            <a:lstStyle/>
            <a:p>
              <a:endParaRPr lang="en-US"/>
            </a:p>
          </p:txBody>
        </p:sp>
        <p:sp>
          <p:nvSpPr>
            <p:cNvPr id="9240" name="Freeform: Shape 9239">
              <a:extLst>
                <a:ext uri="{FF2B5EF4-FFF2-40B4-BE49-F238E27FC236}">
                  <a16:creationId xmlns:a16="http://schemas.microsoft.com/office/drawing/2014/main" id="{24A8F3F5-01DB-4D7F-865A-A033D7653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9525" cap="flat">
              <a:noFill/>
              <a:prstDash val="solid"/>
              <a:miter/>
            </a:ln>
          </p:spPr>
          <p:txBody>
            <a:bodyPr wrap="square" rtlCol="0" anchor="ctr">
              <a:noAutofit/>
            </a:bodyPr>
            <a:lstStyle/>
            <a:p>
              <a:endParaRPr lang="en-US"/>
            </a:p>
          </p:txBody>
        </p:sp>
        <p:sp>
          <p:nvSpPr>
            <p:cNvPr id="9241" name="Freeform: Shape 9240">
              <a:extLst>
                <a:ext uri="{FF2B5EF4-FFF2-40B4-BE49-F238E27FC236}">
                  <a16:creationId xmlns:a16="http://schemas.microsoft.com/office/drawing/2014/main" id="{B269D5FA-3DC7-4503-A9AC-DB43F5AA2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9525" cap="flat">
              <a:noFill/>
              <a:prstDash val="solid"/>
              <a:miter/>
            </a:ln>
          </p:spPr>
          <p:txBody>
            <a:bodyPr wrap="square" rtlCol="0" anchor="ctr">
              <a:noAutofit/>
            </a:bodyPr>
            <a:lstStyle/>
            <a:p>
              <a:endParaRPr lang="en-US"/>
            </a:p>
          </p:txBody>
        </p:sp>
        <p:sp>
          <p:nvSpPr>
            <p:cNvPr id="9242" name="Freeform: Shape 9241">
              <a:extLst>
                <a:ext uri="{FF2B5EF4-FFF2-40B4-BE49-F238E27FC236}">
                  <a16:creationId xmlns:a16="http://schemas.microsoft.com/office/drawing/2014/main" id="{FEB6DAF0-32D8-49F4-AE4A-0278A314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pic>
        <p:nvPicPr>
          <p:cNvPr id="9218" name="Picture 2" descr="J. R. R. Tolkien – HarperCollins">
            <a:extLst>
              <a:ext uri="{FF2B5EF4-FFF2-40B4-BE49-F238E27FC236}">
                <a16:creationId xmlns:a16="http://schemas.microsoft.com/office/drawing/2014/main" id="{34DC3A4B-75B8-2F3A-6A09-CC4047F7ACB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75804" y="1700381"/>
            <a:ext cx="2672515" cy="348210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a:xfrm>
            <a:off x="5244136" y="471232"/>
            <a:ext cx="6704848" cy="5915535"/>
          </a:xfrm>
        </p:spPr>
        <p:txBody>
          <a:bodyPr>
            <a:noAutofit/>
          </a:bodyPr>
          <a:lstStyle/>
          <a:p>
            <a:pPr marL="0" indent="0">
              <a:buNone/>
            </a:pPr>
            <a:r>
              <a:rPr lang="en-US" sz="3600" i="1" dirty="0"/>
              <a:t>This story begins and ends in joy. It has pre-eminently the ‘inner consistency of reality’. There is no tale ever told that men would rather find was true, and none which so many </a:t>
            </a:r>
            <a:r>
              <a:rPr lang="en-US" sz="3600" i="1" dirty="0" err="1"/>
              <a:t>sceptical</a:t>
            </a:r>
            <a:r>
              <a:rPr lang="en-US" sz="3600" i="1" dirty="0"/>
              <a:t> men have accepted as true on its own merits. For the Art of it has the supremely convincing tone of Primary Art, that is, of Creation. To reject it leads either to sadness or to wrath.</a:t>
            </a:r>
          </a:p>
        </p:txBody>
      </p:sp>
    </p:spTree>
    <p:extLst>
      <p:ext uri="{BB962C8B-B14F-4D97-AF65-F5344CB8AC3E}">
        <p14:creationId xmlns:p14="http://schemas.microsoft.com/office/powerpoint/2010/main" val="10129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p:txBody>
          <a:bodyPr/>
          <a:lstStyle/>
          <a:p>
            <a:r>
              <a:rPr lang="en-US" sz="4400" dirty="0" err="1"/>
              <a:t>www.travisdickinson.com</a:t>
            </a:r>
            <a:endParaRPr lang="en-US" dirty="0"/>
          </a:p>
        </p:txBody>
      </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a:xfrm>
            <a:off x="838200" y="1825625"/>
            <a:ext cx="7366686" cy="4351338"/>
          </a:xfrm>
        </p:spPr>
        <p:txBody>
          <a:bodyPr>
            <a:normAutofit/>
          </a:bodyPr>
          <a:lstStyle/>
          <a:p>
            <a:pPr marL="0" indent="0">
              <a:buNone/>
            </a:pPr>
            <a:endParaRPr lang="en-US" dirty="0"/>
          </a:p>
          <a:p>
            <a:pPr marL="0" indent="0">
              <a:buNone/>
            </a:pPr>
            <a:r>
              <a:rPr lang="en-US" sz="4800" dirty="0"/>
              <a:t>New book!!</a:t>
            </a:r>
          </a:p>
        </p:txBody>
      </p:sp>
      <p:pic>
        <p:nvPicPr>
          <p:cNvPr id="13316" name="Picture 4" descr=" ">
            <a:extLst>
              <a:ext uri="{FF2B5EF4-FFF2-40B4-BE49-F238E27FC236}">
                <a16:creationId xmlns:a16="http://schemas.microsoft.com/office/drawing/2014/main" id="{D8D3ED61-1C66-AD06-A962-97C24084B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599" y="852616"/>
            <a:ext cx="4957222" cy="600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029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p:txBody>
          <a:bodyPr/>
          <a:lstStyle/>
          <a:p>
            <a:r>
              <a:rPr lang="en-US" sz="4400" dirty="0" err="1"/>
              <a:t>www.travisdickinson.com</a:t>
            </a:r>
            <a:endParaRPr lang="en-US" dirty="0"/>
          </a:p>
        </p:txBody>
      </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p:txBody>
          <a:bodyPr>
            <a:normAutofit/>
          </a:bodyPr>
          <a:lstStyle/>
          <a:p>
            <a:pPr marL="0" indent="0">
              <a:buNone/>
            </a:pPr>
            <a:endParaRPr lang="en-US" dirty="0"/>
          </a:p>
          <a:p>
            <a:pPr marL="0" indent="0">
              <a:buNone/>
            </a:pPr>
            <a:endParaRPr lang="en-US" sz="5400" dirty="0"/>
          </a:p>
          <a:p>
            <a:pPr marL="0" indent="0">
              <a:buNone/>
            </a:pPr>
            <a:r>
              <a:rPr lang="en-US" sz="5400" dirty="0"/>
              <a:t>FREE book!</a:t>
            </a:r>
          </a:p>
        </p:txBody>
      </p:sp>
      <p:pic>
        <p:nvPicPr>
          <p:cNvPr id="13314" name="Picture 2" descr=" ">
            <a:extLst>
              <a:ext uri="{FF2B5EF4-FFF2-40B4-BE49-F238E27FC236}">
                <a16:creationId xmlns:a16="http://schemas.microsoft.com/office/drawing/2014/main" id="{5573B759-8E08-CB6A-FFB6-4FF306996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562" y="1324827"/>
            <a:ext cx="4580238" cy="553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496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6E36-D6D4-098E-8C96-2880CA9478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FD4675-DCBA-3AFD-2CE1-11243857D95F}"/>
              </a:ext>
            </a:extLst>
          </p:cNvPr>
          <p:cNvSpPr>
            <a:spLocks noGrp="1"/>
          </p:cNvSpPr>
          <p:nvPr>
            <p:ph idx="1"/>
          </p:nvPr>
        </p:nvSpPr>
        <p:spPr>
          <a:xfrm>
            <a:off x="6363730" y="2055813"/>
            <a:ext cx="4990070" cy="4121150"/>
          </a:xfrm>
        </p:spPr>
        <p:txBody>
          <a:bodyPr>
            <a:normAutofit/>
          </a:bodyPr>
          <a:lstStyle/>
          <a:p>
            <a:pPr marL="0" indent="0">
              <a:buNone/>
            </a:pPr>
            <a:r>
              <a:rPr lang="en-US" sz="5400" dirty="0"/>
              <a:t>Marilyn Monroe</a:t>
            </a:r>
          </a:p>
        </p:txBody>
      </p:sp>
      <p:pic>
        <p:nvPicPr>
          <p:cNvPr id="2050" name="Picture 2" descr="Monroe is posing for photographers, wearing a white halterneck dress, which hem is blown up by air from a subway grate on which she is standing.">
            <a:extLst>
              <a:ext uri="{FF2B5EF4-FFF2-40B4-BE49-F238E27FC236}">
                <a16:creationId xmlns:a16="http://schemas.microsoft.com/office/drawing/2014/main" id="{7276CBB6-7FDE-31FC-F46C-97B4C035F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51038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93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693AD-4A84-9CC4-AAC5-AB5643D1CFB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3A259A-E82D-E168-25F6-A222EAB18DD0}"/>
              </a:ext>
            </a:extLst>
          </p:cNvPr>
          <p:cNvSpPr>
            <a:spLocks noGrp="1"/>
          </p:cNvSpPr>
          <p:nvPr>
            <p:ph idx="1"/>
          </p:nvPr>
        </p:nvSpPr>
        <p:spPr>
          <a:xfrm>
            <a:off x="2852530" y="5764695"/>
            <a:ext cx="8501270" cy="728180"/>
          </a:xfrm>
        </p:spPr>
        <p:txBody>
          <a:bodyPr>
            <a:normAutofit fontScale="92500" lnSpcReduction="10000"/>
          </a:bodyPr>
          <a:lstStyle/>
          <a:p>
            <a:pPr marL="0" indent="0">
              <a:buNone/>
            </a:pPr>
            <a:r>
              <a:rPr lang="en-US" sz="5400" dirty="0"/>
              <a:t>Kurt Cobain</a:t>
            </a:r>
          </a:p>
        </p:txBody>
      </p:sp>
      <p:pic>
        <p:nvPicPr>
          <p:cNvPr id="3074" name="Picture 2" descr="Generation Exit | The New Yorker">
            <a:extLst>
              <a:ext uri="{FF2B5EF4-FFF2-40B4-BE49-F238E27FC236}">
                <a16:creationId xmlns:a16="http://schemas.microsoft.com/office/drawing/2014/main" id="{2DC17E3F-7538-A211-D777-15D5250C2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6501" y="-1"/>
            <a:ext cx="8415500" cy="563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507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953FE5-5380-9E9E-4816-0EE3152A29C5}"/>
              </a:ext>
            </a:extLst>
          </p:cNvPr>
          <p:cNvSpPr>
            <a:spLocks noGrp="1"/>
          </p:cNvSpPr>
          <p:nvPr>
            <p:ph idx="1"/>
          </p:nvPr>
        </p:nvSpPr>
        <p:spPr>
          <a:xfrm>
            <a:off x="6003235" y="365125"/>
            <a:ext cx="5437062" cy="4351338"/>
          </a:xfrm>
        </p:spPr>
        <p:txBody>
          <a:bodyPr>
            <a:normAutofit/>
          </a:bodyPr>
          <a:lstStyle/>
          <a:p>
            <a:pPr marL="0" indent="0">
              <a:buNone/>
            </a:pPr>
            <a:r>
              <a:rPr lang="en-US" sz="5400" dirty="0"/>
              <a:t>Anthony Bourdain</a:t>
            </a:r>
          </a:p>
        </p:txBody>
      </p:sp>
      <p:pic>
        <p:nvPicPr>
          <p:cNvPr id="4098" name="Picture 2" descr="Anthony Bourdain - IMDb">
            <a:extLst>
              <a:ext uri="{FF2B5EF4-FFF2-40B4-BE49-F238E27FC236}">
                <a16:creationId xmlns:a16="http://schemas.microsoft.com/office/drawing/2014/main" id="{919B058E-6930-466A-8119-BA5F6CFB8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534" y="1609444"/>
            <a:ext cx="7639565" cy="524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9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847-6F69-5EB5-39D1-3E99F56137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B4D9F2-FC68-11FD-CAFB-76F79F5CE64A}"/>
              </a:ext>
            </a:extLst>
          </p:cNvPr>
          <p:cNvSpPr>
            <a:spLocks noGrp="1"/>
          </p:cNvSpPr>
          <p:nvPr>
            <p:ph idx="1"/>
          </p:nvPr>
        </p:nvSpPr>
        <p:spPr/>
        <p:txBody>
          <a:bodyPr>
            <a:normAutofit/>
          </a:bodyPr>
          <a:lstStyle/>
          <a:p>
            <a:pPr marL="0" indent="0">
              <a:buNone/>
            </a:pPr>
            <a:r>
              <a:rPr lang="en-US" sz="5400" dirty="0"/>
              <a:t>Lil’ Chris</a:t>
            </a:r>
          </a:p>
        </p:txBody>
      </p:sp>
      <p:pic>
        <p:nvPicPr>
          <p:cNvPr id="5122" name="Picture 2" descr="Lil Chris dead at age 24: Rock School star who hit the top ten with 2006  hit Checking It Out has died | Metro News">
            <a:extLst>
              <a:ext uri="{FF2B5EF4-FFF2-40B4-BE49-F238E27FC236}">
                <a16:creationId xmlns:a16="http://schemas.microsoft.com/office/drawing/2014/main" id="{64416988-D140-0E5A-5A34-2EC7133B2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044" y="0"/>
            <a:ext cx="45624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3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323FC-6454-093F-42D2-5BA91794F8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82C72B-4FF0-F9FB-E891-F932DAC4C083}"/>
              </a:ext>
            </a:extLst>
          </p:cNvPr>
          <p:cNvSpPr>
            <a:spLocks noGrp="1"/>
          </p:cNvSpPr>
          <p:nvPr>
            <p:ph idx="1"/>
          </p:nvPr>
        </p:nvSpPr>
        <p:spPr>
          <a:xfrm>
            <a:off x="838200" y="4992129"/>
            <a:ext cx="10515600" cy="1184833"/>
          </a:xfrm>
        </p:spPr>
        <p:txBody>
          <a:bodyPr>
            <a:normAutofit/>
          </a:bodyPr>
          <a:lstStyle/>
          <a:p>
            <a:pPr marL="0" indent="0">
              <a:buNone/>
            </a:pPr>
            <a:r>
              <a:rPr lang="en-US" sz="5400" dirty="0"/>
              <a:t>Ernest Hemingway</a:t>
            </a:r>
          </a:p>
        </p:txBody>
      </p:sp>
      <p:pic>
        <p:nvPicPr>
          <p:cNvPr id="6148" name="Picture 4" descr="From the Archives: Novelist Ernest Hemingway Dies of Gun Wounds - Los  Angeles Times">
            <a:extLst>
              <a:ext uri="{FF2B5EF4-FFF2-40B4-BE49-F238E27FC236}">
                <a16:creationId xmlns:a16="http://schemas.microsoft.com/office/drawing/2014/main" id="{7E5200BD-F8E1-7B80-6CD5-CDAB1080D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478376" cy="476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169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p:txBody>
          <a:bodyPr>
            <a:normAutofit/>
          </a:bodyPr>
          <a:lstStyle/>
          <a:p>
            <a:pPr marL="0" indent="0">
              <a:buNone/>
            </a:pPr>
            <a:endParaRPr lang="en-US" dirty="0"/>
          </a:p>
          <a:p>
            <a:pPr marL="0" indent="0">
              <a:buNone/>
            </a:pPr>
            <a:r>
              <a:rPr lang="en-US" sz="5400" dirty="0" err="1"/>
              <a:t>www.travisdickinson.com</a:t>
            </a:r>
            <a:r>
              <a:rPr lang="en-US" sz="5400" dirty="0"/>
              <a:t>/slides</a:t>
            </a:r>
          </a:p>
        </p:txBody>
      </p:sp>
    </p:spTree>
    <p:extLst>
      <p:ext uri="{BB962C8B-B14F-4D97-AF65-F5344CB8AC3E}">
        <p14:creationId xmlns:p14="http://schemas.microsoft.com/office/powerpoint/2010/main" val="34364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CB304-83CB-5A21-D056-A951CFC9F10A}"/>
              </a:ext>
            </a:extLst>
          </p:cNvPr>
          <p:cNvSpPr>
            <a:spLocks noGrp="1"/>
          </p:cNvSpPr>
          <p:nvPr>
            <p:ph type="title"/>
          </p:nvPr>
        </p:nvSpPr>
        <p:spPr/>
        <p:txBody>
          <a:bodyPr/>
          <a:lstStyle/>
          <a:p>
            <a:r>
              <a:rPr lang="en-US" dirty="0"/>
              <a:t>The God-shaped Hole</a:t>
            </a:r>
          </a:p>
        </p:txBody>
      </p:sp>
      <p:sp>
        <p:nvSpPr>
          <p:cNvPr id="3" name="Content Placeholder 2">
            <a:extLst>
              <a:ext uri="{FF2B5EF4-FFF2-40B4-BE49-F238E27FC236}">
                <a16:creationId xmlns:a16="http://schemas.microsoft.com/office/drawing/2014/main" id="{283BFFC3-99C5-61CA-B41A-76536549DEB5}"/>
              </a:ext>
            </a:extLst>
          </p:cNvPr>
          <p:cNvSpPr>
            <a:spLocks noGrp="1"/>
          </p:cNvSpPr>
          <p:nvPr>
            <p:ph idx="1"/>
          </p:nvPr>
        </p:nvSpPr>
        <p:spPr/>
        <p:txBody>
          <a:bodyPr>
            <a:normAutofit/>
          </a:bodyPr>
          <a:lstStyle/>
          <a:p>
            <a:pPr marL="0" indent="0">
              <a:buNone/>
            </a:pPr>
            <a:endParaRPr lang="en-US" dirty="0"/>
          </a:p>
          <a:p>
            <a:pPr marL="0" indent="0">
              <a:buNone/>
            </a:pPr>
            <a:r>
              <a:rPr lang="en-US" dirty="0"/>
              <a:t>Each found tremendous success and each committed suicide!!</a:t>
            </a:r>
          </a:p>
          <a:p>
            <a:pPr marL="0" indent="0">
              <a:buNone/>
            </a:pPr>
            <a:endParaRPr lang="en-US" dirty="0"/>
          </a:p>
          <a:p>
            <a:pPr>
              <a:buFont typeface="Wingdings" pitchFamily="2" charset="2"/>
              <a:buChar char="v"/>
            </a:pPr>
            <a:r>
              <a:rPr lang="en-US" dirty="0"/>
              <a:t>Success, wealth, and the all the pleasures of the world do not satisfy. </a:t>
            </a:r>
          </a:p>
          <a:p>
            <a:pPr marL="0" indent="0">
              <a:buNone/>
            </a:pPr>
            <a:endParaRPr lang="en-US" sz="1600" dirty="0"/>
          </a:p>
          <a:p>
            <a:pPr lvl="1"/>
            <a:r>
              <a:rPr lang="en-US" dirty="0"/>
              <a:t>We’ll always want more and it’s always just out of reach!! </a:t>
            </a:r>
          </a:p>
        </p:txBody>
      </p:sp>
    </p:spTree>
    <p:extLst>
      <p:ext uri="{BB962C8B-B14F-4D97-AF65-F5344CB8AC3E}">
        <p14:creationId xmlns:p14="http://schemas.microsoft.com/office/powerpoint/2010/main" val="326088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1553</Words>
  <Application>Microsoft Macintosh PowerPoint</Application>
  <PresentationFormat>Widescreen</PresentationFormat>
  <Paragraphs>130</Paragraphs>
  <Slides>27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American Typewriter</vt:lpstr>
      <vt:lpstr>Arial</vt:lpstr>
      <vt:lpstr>Calibri</vt:lpstr>
      <vt:lpstr>Source Sans Pro</vt:lpstr>
      <vt:lpstr>Times</vt:lpstr>
      <vt:lpstr>Times New Roman</vt:lpstr>
      <vt:lpstr>Wingdings</vt:lpstr>
      <vt:lpstr>FunkyShapesVTI</vt:lpstr>
      <vt:lpstr>The God-shaped hole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God-shaped Hole</vt:lpstr>
      <vt:lpstr>The God-shaped Hole</vt:lpstr>
      <vt:lpstr>St. Augustine</vt:lpstr>
      <vt:lpstr>Blaise Pascal </vt:lpstr>
      <vt:lpstr>Blaise Pascal </vt:lpstr>
      <vt:lpstr>Not-Pascal</vt:lpstr>
      <vt:lpstr>C.S. Lewis</vt:lpstr>
      <vt:lpstr>The God-shaped Hole</vt:lpstr>
      <vt:lpstr>The God-shaped Hole</vt:lpstr>
      <vt:lpstr>C.S. Lewis</vt:lpstr>
      <vt:lpstr>C.S. Lewis</vt:lpstr>
      <vt:lpstr>Argument from Desire</vt:lpstr>
      <vt:lpstr>Argument from Desire</vt:lpstr>
      <vt:lpstr>The Best Explanation?</vt:lpstr>
      <vt:lpstr>C.S. Lewis</vt:lpstr>
      <vt:lpstr>Walking Off a Broken Leg</vt:lpstr>
      <vt:lpstr>J.R.R. Tolkien</vt:lpstr>
      <vt:lpstr>www.travisdickinson.com</vt:lpstr>
      <vt:lpstr>www.travisdickinson.com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God-shaped hole </dc:title>
  <dc:creator>Travis Dickinson</dc:creator>
  <cp:lastModifiedBy>Travis Dickinson</cp:lastModifiedBy>
  <cp:revision>5</cp:revision>
  <dcterms:created xsi:type="dcterms:W3CDTF">2023-02-20T21:09:36Z</dcterms:created>
  <dcterms:modified xsi:type="dcterms:W3CDTF">2023-02-25T15:44:13Z</dcterms:modified>
</cp:coreProperties>
</file>