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4"/>
  </p:sldMasterIdLst>
  <p:notesMasterIdLst>
    <p:notesMasterId r:id="rId23"/>
  </p:notesMasterIdLst>
  <p:sldIdLst>
    <p:sldId id="256" r:id="rId5"/>
    <p:sldId id="310" r:id="rId6"/>
    <p:sldId id="279" r:id="rId7"/>
    <p:sldId id="349" r:id="rId8"/>
    <p:sldId id="346" r:id="rId9"/>
    <p:sldId id="335" r:id="rId10"/>
    <p:sldId id="366" r:id="rId11"/>
    <p:sldId id="368" r:id="rId12"/>
    <p:sldId id="369" r:id="rId13"/>
    <p:sldId id="370" r:id="rId14"/>
    <p:sldId id="365" r:id="rId15"/>
    <p:sldId id="337" r:id="rId16"/>
    <p:sldId id="356" r:id="rId17"/>
    <p:sldId id="357" r:id="rId18"/>
    <p:sldId id="363" r:id="rId19"/>
    <p:sldId id="364" r:id="rId20"/>
    <p:sldId id="355" r:id="rId21"/>
    <p:sldId id="367" r:id="rId22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141" autoAdjust="0"/>
  </p:normalViewPr>
  <p:slideViewPr>
    <p:cSldViewPr>
      <p:cViewPr varScale="1">
        <p:scale>
          <a:sx n="97" d="100"/>
          <a:sy n="97" d="100"/>
        </p:scale>
        <p:origin x="1160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2EF5539-5B9B-4C7F-9DFC-1FC9F037DA8C}" type="datetimeFigureOut">
              <a:rPr lang="en-US" smtClean="0"/>
              <a:t>9/11/21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7A2C347-991F-4C1E-89B8-9DA7E622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Researchers have found that many millennials and gen z cannot</a:t>
            </a:r>
            <a:r>
              <a:rPr lang="en-US" baseline="0" dirty="0"/>
              <a:t> articulate even closely what Christians believe. 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from the Southern Baptist Convention indicates that they are currently losing 70-88% of their youth after their freshman year in college. 70% of teenagers involved in church youth groups stop attending church within two years of their high school graduation.</a:t>
            </a:r>
          </a:p>
          <a:p>
            <a:endParaRPr lang="en-US" dirty="0"/>
          </a:p>
          <a:p>
            <a:r>
              <a:rPr lang="en-US" dirty="0">
                <a:effectLst/>
              </a:rPr>
              <a:t>Southern Baptist Council on Family Life report to Annual Meeting of the Southern Baptist Convention (2002)</a:t>
            </a:r>
          </a:p>
          <a:p>
            <a:r>
              <a:rPr lang="en-US" b="1" dirty="0">
                <a:effectLst/>
              </a:rPr>
              <a:t>Study Findings</a:t>
            </a:r>
            <a:r>
              <a:rPr lang="en-US" dirty="0">
                <a:effectLst/>
              </a:rPr>
              <a:t>:  88% of the children in evangelical homes leave church at the age of 18</a:t>
            </a:r>
          </a:p>
          <a:p>
            <a:endParaRPr lang="en-US" dirty="0"/>
          </a:p>
          <a:p>
            <a:r>
              <a:rPr lang="en-US" dirty="0" err="1">
                <a:effectLst/>
              </a:rPr>
              <a:t>Barna</a:t>
            </a:r>
            <a:r>
              <a:rPr lang="en-US" dirty="0">
                <a:effectLst/>
              </a:rPr>
              <a:t> Study (2006)</a:t>
            </a:r>
          </a:p>
          <a:p>
            <a:r>
              <a:rPr lang="en-US" b="1" dirty="0">
                <a:effectLst/>
              </a:rPr>
              <a:t>Study Findings</a:t>
            </a:r>
            <a:r>
              <a:rPr lang="en-US" dirty="0">
                <a:effectLst/>
              </a:rPr>
              <a:t>: A majority of twenty-somethings – 61% of today’s young adults – had been churched at one point during their teen years but they are now spiritually disengaged.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47">
              <a:defRPr/>
            </a:pPr>
            <a:r>
              <a:rPr lang="en-US" dirty="0"/>
              <a:t>Matthew 18</a:t>
            </a:r>
          </a:p>
          <a:p>
            <a:pPr defTabSz="939347">
              <a:defRPr/>
            </a:pPr>
            <a:r>
              <a:rPr lang="en-US" dirty="0"/>
              <a:t>James 1:6 But he must ask in faith without any doubting, for the one who doubts is like the surf of the sea, driven and tossed by the wind.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3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9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Hebrews 11:1 </a:t>
            </a:r>
            <a:r>
              <a:rPr lang="en-US" sz="1200" dirty="0"/>
              <a:t>“Now faith is the assurance of things hoped for, the conviction of things not seen.” (NASB)</a:t>
            </a:r>
          </a:p>
          <a:p>
            <a:pPr defTabSz="93934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begins to find plausible the idea that there these passages contradict. </a:t>
            </a:r>
          </a:p>
          <a:p>
            <a:r>
              <a:rPr lang="en-US" dirty="0"/>
              <a:t>He does not believe that they contradict.</a:t>
            </a:r>
          </a:p>
          <a:p>
            <a:r>
              <a:rPr lang="en-US" dirty="0"/>
              <a:t>But he does believe that if they contradict, then his belief that Scripture is without error is defeated.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7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begins to find plausible the idea that there these passages contradict. </a:t>
            </a:r>
          </a:p>
          <a:p>
            <a:r>
              <a:rPr lang="en-US" dirty="0"/>
              <a:t>He does not believe that they contradict.</a:t>
            </a:r>
          </a:p>
          <a:p>
            <a:r>
              <a:rPr lang="en-US" dirty="0"/>
              <a:t>But he does believe that if they contradict, then his belief that Scripture is without error is defeated.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47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43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4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religious leaders are trying to trap Jesus logically. The Pharisees</a:t>
            </a:r>
            <a:r>
              <a:rPr lang="en-US" baseline="0" dirty="0"/>
              <a:t> try. The Sadducees try. And the Pharisees try again. </a:t>
            </a:r>
            <a:r>
              <a:rPr lang="en-US" dirty="0"/>
              <a:t>An expert in the law asks him “Teacher, which command in the law is the greatest?”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Apologetics is primarily intellectual.</a:t>
            </a:r>
            <a:r>
              <a:rPr lang="en-US" baseline="0" dirty="0"/>
              <a:t> Intellectual assent is not saving faith.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3200" dirty="0"/>
              <a:t>The reasons may be in favor of Christianity or may be responding to objections. </a:t>
            </a:r>
          </a:p>
          <a:p>
            <a:pPr marL="274320" lvl="1" indent="0">
              <a:buNone/>
            </a:pPr>
            <a:r>
              <a:rPr lang="en-US" sz="3200" dirty="0"/>
              <a:t>The reasons offered don’t assume Christianity is already true. </a:t>
            </a:r>
          </a:p>
          <a:p>
            <a:pPr marL="274320" lvl="1" indent="0">
              <a:buNone/>
            </a:pPr>
            <a:r>
              <a:rPr lang="en-US" sz="3200" dirty="0"/>
              <a:t>The reasons may be offered to an unbeliever or to a believer (including oneself).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get here? I want to suggest it is</a:t>
            </a:r>
            <a:r>
              <a:rPr lang="en-US" baseline="0" dirty="0"/>
              <a:t> through loving God with all of our minds.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The reasons may be in favor of Christianity or may be responding to objections. The reasons may be offered to an unbeliever or to a believer (including oneself). </a:t>
            </a:r>
          </a:p>
          <a:p>
            <a:pPr marL="274320" lvl="1" indent="0">
              <a:buNone/>
            </a:pPr>
            <a:r>
              <a:rPr lang="en-US" sz="3200" dirty="0"/>
              <a:t>The reasons offered don’t assume Christianity is already true.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get here? I want to suggest it is</a:t>
            </a:r>
            <a:r>
              <a:rPr lang="en-US" baseline="0" dirty="0"/>
              <a:t> through loving God with all of our minds.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1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3200" dirty="0"/>
              <a:t>The reasons may be in favor of Christianity or may be responding to objections. </a:t>
            </a:r>
          </a:p>
          <a:p>
            <a:pPr marL="274320" lvl="1" indent="0">
              <a:buNone/>
            </a:pPr>
            <a:r>
              <a:rPr lang="en-US" sz="3200" dirty="0"/>
              <a:t>The reasons offered don’t assume Christianity is already true. </a:t>
            </a:r>
          </a:p>
          <a:p>
            <a:pPr marL="274320" lvl="1" indent="0">
              <a:buNone/>
            </a:pPr>
            <a:r>
              <a:rPr lang="en-US" sz="3200" dirty="0"/>
              <a:t>The reasons may be offered to an unbeliever or to a believer (including oneself).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get here? I want to suggest it is</a:t>
            </a:r>
            <a:r>
              <a:rPr lang="en-US" baseline="0" dirty="0"/>
              <a:t> through loving God with all of our minds.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3200" dirty="0"/>
              <a:t>The reasons may be in favor of Christianity or may be responding to objections. </a:t>
            </a:r>
          </a:p>
          <a:p>
            <a:pPr marL="274320" lvl="1" indent="0">
              <a:buNone/>
            </a:pPr>
            <a:r>
              <a:rPr lang="en-US" sz="3200" dirty="0"/>
              <a:t>The reasons offered don’t assume Christianity is already true. </a:t>
            </a:r>
          </a:p>
          <a:p>
            <a:pPr marL="274320" lvl="1" indent="0">
              <a:buNone/>
            </a:pPr>
            <a:r>
              <a:rPr lang="en-US" sz="3200" dirty="0"/>
              <a:t>The reasons may be offered to an unbeliever or to a believer (including oneself).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we get here? I want to suggest it is</a:t>
            </a:r>
            <a:r>
              <a:rPr lang="en-US" baseline="0" dirty="0"/>
              <a:t> through loving God with all of our minds.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686B5-FAF9-49C8-94D9-F53E7968A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2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35623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3630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927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394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865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06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738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0024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523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027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7505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9CEF58-62F0-4084-8D0F-A3644D05D501}" type="datetimeFigureOut">
              <a:rPr lang="en-US" smtClean="0"/>
              <a:pPr/>
              <a:t>9/11/21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4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ebp"/><Relationship Id="rId5" Type="http://schemas.openxmlformats.org/officeDocument/2006/relationships/image" Target="../media/image14.jpeg"/><Relationship Id="rId4" Type="http://schemas.openxmlformats.org/officeDocument/2006/relationships/image" Target="../media/image13.web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1600200"/>
            <a:ext cx="7696200" cy="2362200"/>
          </a:xfrm>
        </p:spPr>
        <p:txBody>
          <a:bodyPr>
            <a:normAutofit/>
          </a:bodyPr>
          <a:lstStyle/>
          <a:p>
            <a:r>
              <a:rPr lang="en-US" sz="8800" dirty="0"/>
              <a:t>Everyday Apologetics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6851" y="4572000"/>
            <a:ext cx="8382000" cy="1905000"/>
          </a:xfrm>
        </p:spPr>
        <p:txBody>
          <a:bodyPr>
            <a:normAutofit/>
          </a:bodyPr>
          <a:lstStyle/>
          <a:p>
            <a:r>
              <a:rPr lang="en-US" sz="4200" i="1" dirty="0">
                <a:latin typeface="Bahnschrift" panose="020B0502040204020203" pitchFamily="34" charset="0"/>
                <a:cs typeface="Calibri" panose="020F0502020204030204" pitchFamily="34" charset="0"/>
              </a:rPr>
              <a:t>The </a:t>
            </a:r>
            <a:r>
              <a:rPr lang="en-US" sz="4200" i="1">
                <a:latin typeface="Bahnschrift" panose="020B0502040204020203" pitchFamily="34" charset="0"/>
                <a:cs typeface="Calibri" panose="020F0502020204030204" pitchFamily="34" charset="0"/>
              </a:rPr>
              <a:t>Pursuit of God as </a:t>
            </a:r>
            <a:r>
              <a:rPr lang="en-US" sz="4200" i="1" dirty="0">
                <a:latin typeface="Bahnschrift" panose="020B0502040204020203" pitchFamily="34" charset="0"/>
                <a:cs typeface="Calibri" panose="020F0502020204030204" pitchFamily="34" charset="0"/>
              </a:rPr>
              <a:t>the Basis for Apologetics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57160" cy="1295400"/>
          </a:xfrm>
        </p:spPr>
        <p:txBody>
          <a:bodyPr>
            <a:normAutofit/>
          </a:bodyPr>
          <a:lstStyle/>
          <a:p>
            <a:r>
              <a:rPr lang="en-US" dirty="0"/>
              <a:t>What is Apologetics?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81200"/>
            <a:ext cx="10436352" cy="44196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4000" dirty="0"/>
              <a:t>Apologetics is offering unassuming reasons for the </a:t>
            </a:r>
            <a:r>
              <a:rPr lang="en-US" sz="4000" b="1" dirty="0">
                <a:solidFill>
                  <a:srgbClr val="FF0000"/>
                </a:solidFill>
              </a:rPr>
              <a:t>truth, goodness, and beauty </a:t>
            </a:r>
            <a:r>
              <a:rPr lang="en-US" sz="4000" dirty="0"/>
              <a:t>of Christianity.</a:t>
            </a:r>
          </a:p>
          <a:p>
            <a:pPr marL="274320" lvl="1" indent="0">
              <a:buNone/>
            </a:pPr>
            <a:endParaRPr lang="en-US" sz="4000" dirty="0"/>
          </a:p>
          <a:p>
            <a:pPr marL="274320" lvl="1" indent="0">
              <a:buNone/>
            </a:pPr>
            <a:r>
              <a:rPr lang="en-US" sz="4000" dirty="0"/>
              <a:t>But how does one get to this?</a:t>
            </a:r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1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24256"/>
            <a:ext cx="10058400" cy="1609344"/>
          </a:xfrm>
        </p:spPr>
        <p:txBody>
          <a:bodyPr/>
          <a:lstStyle/>
          <a:p>
            <a:r>
              <a:rPr lang="en-US" dirty="0"/>
              <a:t>Apologetics as devotional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33600"/>
            <a:ext cx="10283952" cy="4175760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Apologetics should start with asking the deep and difficult questions for oneself.</a:t>
            </a:r>
          </a:p>
          <a:p>
            <a:pPr lvl="2"/>
            <a:endParaRPr lang="en-US" sz="1600" dirty="0"/>
          </a:p>
          <a:p>
            <a:pPr lvl="3"/>
            <a:r>
              <a:rPr lang="en-US" sz="3600" dirty="0"/>
              <a:t>It’s basis is pursuing God to know him deeply!!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Apologetics as Devotional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13133"/>
            <a:ext cx="10058400" cy="2895600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pPr marL="128016" lvl="1" indent="0">
              <a:buNone/>
            </a:pPr>
            <a:endParaRPr lang="en-US" sz="2000" dirty="0"/>
          </a:p>
          <a:p>
            <a:pPr marL="128016" lvl="1" indent="0">
              <a:buNone/>
            </a:pPr>
            <a:r>
              <a:rPr lang="en-US" sz="3600" dirty="0"/>
              <a:t>One can have faith and ask questions (and even have doubts)!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4" y="3581399"/>
            <a:ext cx="5178947" cy="3154873"/>
          </a:xfrm>
          <a:prstGeom prst="rect">
            <a:avLst/>
          </a:prstGeom>
        </p:spPr>
      </p:pic>
      <p:pic>
        <p:nvPicPr>
          <p:cNvPr id="7" name="Picture 5" descr="http://meship.com/Blog/wp-content/uploads/2011/05/airplane-cloud-compu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45" y="3200399"/>
            <a:ext cx="4714497" cy="35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026" y="3362056"/>
            <a:ext cx="8572499" cy="969578"/>
          </a:xfrm>
        </p:spPr>
        <p:txBody>
          <a:bodyPr>
            <a:noAutofit/>
          </a:bodyPr>
          <a:lstStyle/>
          <a:p>
            <a:r>
              <a:rPr lang="en-US" sz="3200" dirty="0"/>
              <a:t>Isn’t it wrong to question God? </a:t>
            </a:r>
            <a:r>
              <a:rPr lang="en-US" sz="3400" dirty="0"/>
              <a:t>Aren’t we told to have childlike faith?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47" y="4332158"/>
            <a:ext cx="3576527" cy="237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63" y="4331634"/>
            <a:ext cx="3675637" cy="2450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9" y="0"/>
            <a:ext cx="4884258" cy="3255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0"/>
            <a:ext cx="4883754" cy="32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4438" y="3082739"/>
            <a:ext cx="8268555" cy="969578"/>
          </a:xfrm>
        </p:spPr>
        <p:txBody>
          <a:bodyPr>
            <a:noAutofit/>
          </a:bodyPr>
          <a:lstStyle/>
          <a:p>
            <a:r>
              <a:rPr lang="en-US" sz="3400" dirty="0"/>
              <a:t>Isn’t faith supposed to be a blind leap?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4679737" cy="2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4005098"/>
            <a:ext cx="4299284" cy="2852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32" y="-4179"/>
            <a:ext cx="4080234" cy="2715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005097"/>
            <a:ext cx="4334621" cy="28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ask a hard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US" sz="3200" dirty="0"/>
              <a:t>Belief: Scripture is true and trust worthy.</a:t>
            </a:r>
          </a:p>
          <a:p>
            <a:r>
              <a:rPr lang="en-US" sz="3200" dirty="0"/>
              <a:t>But…</a:t>
            </a:r>
          </a:p>
          <a:p>
            <a:pPr lvl="1"/>
            <a:r>
              <a:rPr lang="en-US" sz="2800" dirty="0"/>
              <a:t>“Mary Magdalene and the other Mary came to look at the grave” (Matt. 28:1).</a:t>
            </a:r>
          </a:p>
          <a:p>
            <a:pPr lvl="1"/>
            <a:r>
              <a:rPr lang="en-US" sz="2800" dirty="0"/>
              <a:t>“Mary Magdalene, and Mary the mother of James, and Salome…came to the tomb when the sun had risen” (Mark 16:1–2).</a:t>
            </a:r>
          </a:p>
          <a:p>
            <a:pPr lvl="1"/>
            <a:r>
              <a:rPr lang="en-US" sz="2800" dirty="0"/>
              <a:t>“Now they were Mary Magdalene and Joanna and Mary the mother of James; also the other women with them” (Luke 24:10).</a:t>
            </a:r>
          </a:p>
          <a:p>
            <a:pPr lvl="1"/>
            <a:r>
              <a:rPr lang="en-US" sz="2800" dirty="0"/>
              <a:t>“Mary Magdalene came early to the tomb” (John 20:1). </a:t>
            </a:r>
          </a:p>
          <a:p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ask a hard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00200"/>
            <a:ext cx="9369552" cy="5029200"/>
          </a:xfrm>
        </p:spPr>
        <p:txBody>
          <a:bodyPr>
            <a:normAutofit/>
          </a:bodyPr>
          <a:lstStyle/>
          <a:p>
            <a:r>
              <a:rPr lang="en-US" sz="3200" dirty="0"/>
              <a:t>These are different…</a:t>
            </a:r>
          </a:p>
          <a:p>
            <a:pPr lvl="1"/>
            <a:r>
              <a:rPr lang="en-US" sz="2800" dirty="0"/>
              <a:t>“Mary Magdalene and the other Mary” (Matthew).</a:t>
            </a:r>
          </a:p>
          <a:p>
            <a:pPr lvl="1"/>
            <a:r>
              <a:rPr lang="en-US" sz="2800" dirty="0"/>
              <a:t>“Mary Magdalene, and Mary the mother of James, and Salome” (Mark).</a:t>
            </a:r>
          </a:p>
          <a:p>
            <a:pPr lvl="1"/>
            <a:r>
              <a:rPr lang="en-US" sz="2800" dirty="0"/>
              <a:t>“Mary Magdalene and Joanna and Mary the mother of James; also the other women” (Luke).</a:t>
            </a:r>
          </a:p>
          <a:p>
            <a:pPr lvl="1"/>
            <a:r>
              <a:rPr lang="en-US" sz="2800" dirty="0"/>
              <a:t>“Mary Magdalene” (John). </a:t>
            </a:r>
          </a:p>
          <a:p>
            <a:pPr lvl="1"/>
            <a:endParaRPr lang="en-US" sz="1600" dirty="0"/>
          </a:p>
          <a:p>
            <a:r>
              <a:rPr lang="en-US" sz="3200" dirty="0"/>
              <a:t>But are they contradictory?</a:t>
            </a:r>
          </a:p>
          <a:p>
            <a:pPr lvl="1"/>
            <a:r>
              <a:rPr lang="en-US" sz="2800" dirty="0"/>
              <a:t>No!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Apologetics as Devotional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8800"/>
            <a:ext cx="10207752" cy="4876800"/>
          </a:xfrm>
        </p:spPr>
        <p:txBody>
          <a:bodyPr>
            <a:normAutofit/>
          </a:bodyPr>
          <a:lstStyle/>
          <a:p>
            <a:r>
              <a:rPr lang="en-US" sz="3600" dirty="0"/>
              <a:t>Are you curious about God? Do You have a few questions?</a:t>
            </a:r>
          </a:p>
          <a:p>
            <a:pPr lvl="1"/>
            <a:r>
              <a:rPr lang="en-US" sz="3200" dirty="0"/>
              <a:t>Christianity can handle your questions!</a:t>
            </a:r>
          </a:p>
          <a:p>
            <a:pPr marL="274320" lvl="1" indent="0">
              <a:buNone/>
            </a:pPr>
            <a:endParaRPr lang="en-US" sz="1400" dirty="0"/>
          </a:p>
          <a:p>
            <a:pPr lvl="2"/>
            <a:r>
              <a:rPr lang="en-US" sz="3400" dirty="0"/>
              <a:t>This is why, when handled properly, questions (and even doubts) can lead to…an even greater faith!!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247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Apologetics as Devotional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8800"/>
            <a:ext cx="1020775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Once we embrace the intellectual pursuit of God… </a:t>
            </a:r>
          </a:p>
          <a:p>
            <a:pPr marL="0" indent="0">
              <a:buNone/>
            </a:pPr>
            <a:endParaRPr lang="en-US" sz="3600" dirty="0"/>
          </a:p>
          <a:p>
            <a:pPr marL="548640" lvl="2" indent="0">
              <a:buNone/>
            </a:pPr>
            <a:r>
              <a:rPr lang="en-US" sz="3200" dirty="0"/>
              <a:t>…we become “ready to give a defense to anyone who asks [us] for a reason for the hope that is in [us].” 1 Peter 3:15</a:t>
            </a:r>
          </a:p>
          <a:p>
            <a:pPr marL="27432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3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www.travisdickinson.com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7936"/>
            <a:ext cx="9144000" cy="41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4444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1"/>
            <a:ext cx="9677400" cy="4221164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4000" dirty="0"/>
              <a:t>Over 60% of Christian youth will leave the church. </a:t>
            </a:r>
          </a:p>
          <a:p>
            <a:pPr marL="699516" lvl="1" indent="-571500"/>
            <a:endParaRPr lang="en-US" sz="4000" dirty="0"/>
          </a:p>
          <a:p>
            <a:pPr marL="699516" lvl="1" indent="-571500"/>
            <a:r>
              <a:rPr lang="en-US" sz="40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0579411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93976"/>
            <a:ext cx="9753600" cy="4535424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600" dirty="0"/>
              <a:t>Matthew 22:37-38</a:t>
            </a:r>
            <a:r>
              <a:rPr lang="en-US" sz="3600" baseline="30000" dirty="0"/>
              <a:t> </a:t>
            </a:r>
          </a:p>
          <a:p>
            <a:pPr marL="128016" lvl="1" indent="0">
              <a:buNone/>
            </a:pPr>
            <a:r>
              <a:rPr lang="en-US" sz="3600" dirty="0"/>
              <a:t>[Jesus] said to him, “Love the Lord your God with all your heart, with all your soul, and with all your mind. This is the greatest and most important command.” </a:t>
            </a:r>
          </a:p>
        </p:txBody>
      </p:sp>
    </p:spTree>
    <p:extLst>
      <p:ext uri="{BB962C8B-B14F-4D97-AF65-F5344CB8AC3E}">
        <p14:creationId xmlns:p14="http://schemas.microsoft.com/office/powerpoint/2010/main" val="37321753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05000"/>
            <a:ext cx="10058400" cy="4343400"/>
          </a:xfrm>
        </p:spPr>
        <p:txBody>
          <a:bodyPr>
            <a:normAutofit fontScale="92500" lnSpcReduction="10000"/>
          </a:bodyPr>
          <a:lstStyle/>
          <a:p>
            <a:pPr marL="128016" lvl="1" indent="0">
              <a:buNone/>
            </a:pPr>
            <a:r>
              <a:rPr lang="en-US" sz="4000" dirty="0"/>
              <a:t>“Love the Lord your God…with all your mind.” </a:t>
            </a:r>
          </a:p>
          <a:p>
            <a:pPr marL="128016" lvl="1" indent="0">
              <a:buNone/>
            </a:pPr>
            <a:endParaRPr lang="en-US" sz="2000" dirty="0"/>
          </a:p>
          <a:p>
            <a:pPr lvl="1"/>
            <a:r>
              <a:rPr lang="en-US" sz="4200" dirty="0"/>
              <a:t>What does this mean?</a:t>
            </a:r>
          </a:p>
          <a:p>
            <a:pPr lvl="3"/>
            <a:r>
              <a:rPr lang="en-US" sz="4000" dirty="0"/>
              <a:t>Asking the deep and difficult questions of the faith for the purpose of knowing and loving God. </a:t>
            </a:r>
          </a:p>
          <a:p>
            <a:pPr lvl="3"/>
            <a:endParaRPr lang="en-US" sz="2200" dirty="0"/>
          </a:p>
          <a:p>
            <a:pPr lvl="1"/>
            <a:r>
              <a:rPr lang="en-US" sz="4200" dirty="0"/>
              <a:t>This should be the basis of </a:t>
            </a:r>
            <a:r>
              <a:rPr lang="en-US" sz="4200" i="1" dirty="0"/>
              <a:t>apologetics</a:t>
            </a:r>
            <a:r>
              <a:rPr lang="en-US" sz="4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307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Apologetics?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8800"/>
            <a:ext cx="10283952" cy="448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Thin views of apologetics:</a:t>
            </a:r>
          </a:p>
          <a:p>
            <a:pPr lvl="2"/>
            <a:r>
              <a:rPr lang="en-US" sz="3600" dirty="0"/>
              <a:t>Apologetics is only a strategy for winning the unbeliever. </a:t>
            </a:r>
          </a:p>
          <a:p>
            <a:pPr lvl="2"/>
            <a:r>
              <a:rPr lang="en-US" sz="3600" dirty="0"/>
              <a:t>Apologetics is only about (esp. academic forms of) evidence.</a:t>
            </a:r>
          </a:p>
          <a:p>
            <a:pPr lvl="2"/>
            <a:r>
              <a:rPr lang="en-US" sz="3600" dirty="0"/>
              <a:t>Apologetics is only for the pastor, professor or large brained parishioner.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57160" cy="1295400"/>
          </a:xfrm>
        </p:spPr>
        <p:txBody>
          <a:bodyPr>
            <a:normAutofit/>
          </a:bodyPr>
          <a:lstStyle/>
          <a:p>
            <a:r>
              <a:rPr lang="en-US" dirty="0"/>
              <a:t>What is Apologetics?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81200"/>
            <a:ext cx="10436352" cy="44196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4000" dirty="0"/>
              <a:t>Apologetics is offering unassuming reasons for the truth, goodness, and beauty of Christianity.</a:t>
            </a:r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8253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57160" cy="1295400"/>
          </a:xfrm>
        </p:spPr>
        <p:txBody>
          <a:bodyPr>
            <a:normAutofit/>
          </a:bodyPr>
          <a:lstStyle/>
          <a:p>
            <a:r>
              <a:rPr lang="en-US" dirty="0"/>
              <a:t>What is Apologetics?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81200"/>
            <a:ext cx="10436352" cy="44196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4000" dirty="0"/>
              <a:t>Apologetics is offering unassuming </a:t>
            </a:r>
            <a:r>
              <a:rPr lang="en-US" sz="4000" b="1" dirty="0">
                <a:solidFill>
                  <a:srgbClr val="FF0000"/>
                </a:solidFill>
              </a:rPr>
              <a:t>reasons</a:t>
            </a:r>
            <a:r>
              <a:rPr lang="en-US" sz="4000" dirty="0"/>
              <a:t> for the truth, goodness, and beauty of Christianity.</a:t>
            </a:r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1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57160" cy="1295400"/>
          </a:xfrm>
        </p:spPr>
        <p:txBody>
          <a:bodyPr>
            <a:normAutofit/>
          </a:bodyPr>
          <a:lstStyle/>
          <a:p>
            <a:r>
              <a:rPr lang="en-US" dirty="0"/>
              <a:t>What is Apologetics?</a:t>
            </a:r>
            <a:endParaRPr lang="en-US" b="1" dirty="0">
              <a:latin typeface="OCR A Extended" panose="020105090201020103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81200"/>
            <a:ext cx="10436352" cy="44196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4000" dirty="0"/>
              <a:t>Apologetics is offering </a:t>
            </a:r>
            <a:r>
              <a:rPr lang="en-US" sz="4000" b="1" dirty="0">
                <a:solidFill>
                  <a:srgbClr val="FF0000"/>
                </a:solidFill>
              </a:rPr>
              <a:t>unassuming</a:t>
            </a:r>
            <a:r>
              <a:rPr lang="en-US" sz="4000" dirty="0"/>
              <a:t> reasons for the truth, goodness, and beauty of Christianity.</a:t>
            </a:r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0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D858F626618D44B0CF1528654ABAD1" ma:contentTypeVersion="12" ma:contentTypeDescription="Create a new document." ma:contentTypeScope="" ma:versionID="af39f0f8ae95d1bd76d5f8dcbe6f0b36">
  <xsd:schema xmlns:xsd="http://www.w3.org/2001/XMLSchema" xmlns:xs="http://www.w3.org/2001/XMLSchema" xmlns:p="http://schemas.microsoft.com/office/2006/metadata/properties" xmlns:ns3="3753fc28-1ec8-41cf-b048-5f3579175fff" xmlns:ns4="8f45d8fc-8962-4b74-82aa-9b3b4070580e" targetNamespace="http://schemas.microsoft.com/office/2006/metadata/properties" ma:root="true" ma:fieldsID="2d560f0ad9aa2f6ee0b68bf6393e4604" ns3:_="" ns4:_="">
    <xsd:import namespace="3753fc28-1ec8-41cf-b048-5f3579175fff"/>
    <xsd:import namespace="8f45d8fc-8962-4b74-82aa-9b3b407058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3fc28-1ec8-41cf-b048-5f3579175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5d8fc-8962-4b74-82aa-9b3b40705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EB9BD-0276-4D8D-A64E-F2BA04FD0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3fc28-1ec8-41cf-b048-5f3579175fff"/>
    <ds:schemaRef ds:uri="8f45d8fc-8962-4b74-82aa-9b3b40705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9C171B-2E39-4337-BFE6-32E6FCD43AD2}">
  <ds:schemaRefs>
    <ds:schemaRef ds:uri="http://schemas.microsoft.com/office/2006/metadata/properties"/>
    <ds:schemaRef ds:uri="3753fc28-1ec8-41cf-b048-5f3579175ff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f45d8fc-8962-4b74-82aa-9b3b407058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5B284F-F673-4FC6-A29C-C775D4C054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11426</TotalTime>
  <Words>1168</Words>
  <Application>Microsoft Macintosh PowerPoint</Application>
  <PresentationFormat>Widescreen</PresentationFormat>
  <Paragraphs>126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Bahnschrift</vt:lpstr>
      <vt:lpstr>Calibri</vt:lpstr>
      <vt:lpstr>OCR A Extended</vt:lpstr>
      <vt:lpstr>Rockwell</vt:lpstr>
      <vt:lpstr>Rockwell Condensed</vt:lpstr>
      <vt:lpstr>Wingdings</vt:lpstr>
      <vt:lpstr>Wood Type</vt:lpstr>
      <vt:lpstr>Everyday Apologetics</vt:lpstr>
      <vt:lpstr>PowerPoint Presentation</vt:lpstr>
      <vt:lpstr>Introduction</vt:lpstr>
      <vt:lpstr>introduction</vt:lpstr>
      <vt:lpstr>Introduction</vt:lpstr>
      <vt:lpstr>What is Apologetics?</vt:lpstr>
      <vt:lpstr>What is Apologetics?</vt:lpstr>
      <vt:lpstr>What is Apologetics?</vt:lpstr>
      <vt:lpstr>What is Apologetics?</vt:lpstr>
      <vt:lpstr>What is Apologetics?</vt:lpstr>
      <vt:lpstr>Apologetics as devotional</vt:lpstr>
      <vt:lpstr>Apologetics as Devotional</vt:lpstr>
      <vt:lpstr>PowerPoint Presentation</vt:lpstr>
      <vt:lpstr>PowerPoint Presentation</vt:lpstr>
      <vt:lpstr>Let’s ask a hard question</vt:lpstr>
      <vt:lpstr>Let’s ask a hard question</vt:lpstr>
      <vt:lpstr>Apologetics as Devotional</vt:lpstr>
      <vt:lpstr>Apologetics as Devotional</vt:lpstr>
    </vt:vector>
  </TitlesOfParts>
  <Company>SWBTS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Presocratics</dc:title>
  <dc:creator>tdickinson</dc:creator>
  <cp:lastModifiedBy>Travis Dickinson</cp:lastModifiedBy>
  <cp:revision>143</cp:revision>
  <cp:lastPrinted>2021-09-11T13:42:21Z</cp:lastPrinted>
  <dcterms:created xsi:type="dcterms:W3CDTF">2011-09-27T01:07:54Z</dcterms:created>
  <dcterms:modified xsi:type="dcterms:W3CDTF">2021-09-11T13:53:32Z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0x01010046D858F626618D44B0CF1528654ABAD1</vt:lpwstr>
  </property>
</Properties>
</file>