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87" r:id="rId4"/>
    <p:sldId id="258" r:id="rId5"/>
    <p:sldId id="259" r:id="rId6"/>
    <p:sldId id="288" r:id="rId7"/>
    <p:sldId id="278" r:id="rId8"/>
    <p:sldId id="280" r:id="rId9"/>
    <p:sldId id="282" r:id="rId10"/>
    <p:sldId id="290" r:id="rId11"/>
    <p:sldId id="303" r:id="rId12"/>
    <p:sldId id="304" r:id="rId13"/>
    <p:sldId id="291" r:id="rId14"/>
    <p:sldId id="286" r:id="rId15"/>
    <p:sldId id="268" r:id="rId16"/>
    <p:sldId id="284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3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3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C27BF-3862-834F-80B4-CB8F6C7AE19B}" type="datetimeFigureOut">
              <a:rPr lang="en-US" smtClean="0"/>
              <a:t>7/5/21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B39F10-FF1E-934A-B381-0EFD00BE9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552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BE5D2-F18C-4FDC-A053-870DE0333F3C}" type="datetimeFigureOut">
              <a:rPr lang="en-US" smtClean="0"/>
              <a:t>7/5/21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A7591-9570-4BCD-8BEB-AC441DA31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250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BE5D2-F18C-4FDC-A053-870DE0333F3C}" type="datetimeFigureOut">
              <a:rPr lang="en-US" smtClean="0"/>
              <a:t>7/5/21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A7591-9570-4BCD-8BEB-AC441DA31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64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BE5D2-F18C-4FDC-A053-870DE0333F3C}" type="datetimeFigureOut">
              <a:rPr lang="en-US" smtClean="0"/>
              <a:t>7/5/21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A7591-9570-4BCD-8BEB-AC441DA31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21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BE5D2-F18C-4FDC-A053-870DE0333F3C}" type="datetimeFigureOut">
              <a:rPr lang="en-US" smtClean="0"/>
              <a:t>7/5/21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A7591-9570-4BCD-8BEB-AC441DA31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231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BE5D2-F18C-4FDC-A053-870DE0333F3C}" type="datetimeFigureOut">
              <a:rPr lang="en-US" smtClean="0"/>
              <a:t>7/5/21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A7591-9570-4BCD-8BEB-AC441DA31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628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BE5D2-F18C-4FDC-A053-870DE0333F3C}" type="datetimeFigureOut">
              <a:rPr lang="en-US" smtClean="0"/>
              <a:t>7/5/21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A7591-9570-4BCD-8BEB-AC441DA31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159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BE5D2-F18C-4FDC-A053-870DE0333F3C}" type="datetimeFigureOut">
              <a:rPr lang="en-US" smtClean="0"/>
              <a:t>7/5/21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A7591-9570-4BCD-8BEB-AC441DA31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793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BE5D2-F18C-4FDC-A053-870DE0333F3C}" type="datetimeFigureOut">
              <a:rPr lang="en-US" smtClean="0"/>
              <a:t>7/5/21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A7591-9570-4BCD-8BEB-AC441DA31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4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BE5D2-F18C-4FDC-A053-870DE0333F3C}" type="datetimeFigureOut">
              <a:rPr lang="en-US" smtClean="0"/>
              <a:t>7/5/21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A7591-9570-4BCD-8BEB-AC441DA31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22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BE5D2-F18C-4FDC-A053-870DE0333F3C}" type="datetimeFigureOut">
              <a:rPr lang="en-US" smtClean="0"/>
              <a:t>7/5/21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A7591-9570-4BCD-8BEB-AC441DA31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1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BE5D2-F18C-4FDC-A053-870DE0333F3C}" type="datetimeFigureOut">
              <a:rPr lang="en-US" smtClean="0"/>
              <a:t>7/5/21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A7591-9570-4BCD-8BEB-AC441DA31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36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BE5D2-F18C-4FDC-A053-870DE0333F3C}" type="datetimeFigureOut">
              <a:rPr lang="en-US" smtClean="0"/>
              <a:t>7/5/21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A7591-9570-4BCD-8BEB-AC441DA31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009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071" y="1249136"/>
            <a:ext cx="8023859" cy="2211195"/>
          </a:xfrm>
        </p:spPr>
        <p:txBody>
          <a:bodyPr>
            <a:noAutofit/>
          </a:bodyPr>
          <a:lstStyle/>
          <a:p>
            <a:r>
              <a:rPr lang="en-US" sz="6000" b="1" dirty="0">
                <a:latin typeface="Bernard MT Condensed" panose="02050806060905020404" pitchFamily="18" charset="0"/>
              </a:rPr>
              <a:t>The Heavens Declare: </a:t>
            </a:r>
            <a:br>
              <a:rPr lang="en-US" sz="6000" b="1" dirty="0">
                <a:latin typeface="Bernard MT Condensed" panose="02050806060905020404" pitchFamily="18" charset="0"/>
              </a:rPr>
            </a:br>
            <a:r>
              <a:rPr lang="en-US" sz="4950" b="1" dirty="0">
                <a:latin typeface="Eras Light ITC" panose="020B0402030504020804" pitchFamily="34" charset="0"/>
              </a:rPr>
              <a:t>The </a:t>
            </a:r>
            <a:r>
              <a:rPr lang="en-US" sz="4950" b="1">
                <a:latin typeface="Eras Light ITC" panose="020B0402030504020804" pitchFamily="34" charset="0"/>
              </a:rPr>
              <a:t>Reason for God</a:t>
            </a:r>
            <a:endParaRPr lang="en-US" sz="4950" dirty="0">
              <a:latin typeface="Eras Light ITC" panose="020B04020305040208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700" dirty="0"/>
              <a:t>Travis Dickinson</a:t>
            </a:r>
          </a:p>
          <a:p>
            <a:r>
              <a:rPr lang="en-US" sz="2700" dirty="0" err="1"/>
              <a:t>www.travisdickinson.com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11378339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14" y="577946"/>
            <a:ext cx="7239000" cy="822960"/>
          </a:xfrm>
        </p:spPr>
        <p:txBody>
          <a:bodyPr>
            <a:normAutofit/>
          </a:bodyPr>
          <a:lstStyle/>
          <a:p>
            <a:r>
              <a:rPr lang="en-US" b="1" dirty="0"/>
              <a:t>3. A moral universe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559169"/>
            <a:ext cx="8116765" cy="4900246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“All human beings are born free and equal in dignity and rights.  They are endowed with reason and conscience and should act towards one another in a spirit of brotherhood.” (The UN Universal Declaration of Human Rights)</a:t>
            </a:r>
          </a:p>
          <a:p>
            <a:r>
              <a:rPr lang="en-US" sz="3200" dirty="0"/>
              <a:t>“We hold these truths to be self-evident, that all men are created equal, that they are endowed by their Creator with certain unalienable rights.” (US Declaration of Independence)</a:t>
            </a:r>
            <a:endParaRPr lang="en-US" sz="32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542" y="542778"/>
            <a:ext cx="7239000" cy="822960"/>
          </a:xfrm>
        </p:spPr>
        <p:txBody>
          <a:bodyPr>
            <a:normAutofit/>
          </a:bodyPr>
          <a:lstStyle/>
          <a:p>
            <a:r>
              <a:rPr lang="en-US" b="1" dirty="0"/>
              <a:t>3. A moral universe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535722"/>
            <a:ext cx="8151935" cy="4970585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“All human beings are born free and equal in dignity and rights.  They are endowed with reason and conscience and should act towards one another in a spirit of brotherhood.” (The UN Universal Declaration of Human Rights)</a:t>
            </a:r>
          </a:p>
          <a:p>
            <a:r>
              <a:rPr lang="en-US" sz="3200" dirty="0"/>
              <a:t>“We hold these truths to be self-evident, that all men are created equal, that they are endowed </a:t>
            </a:r>
            <a:r>
              <a:rPr lang="en-US" sz="3200" dirty="0">
                <a:solidFill>
                  <a:schemeClr val="tx2"/>
                </a:solidFill>
              </a:rPr>
              <a:t>by their Creator with certain unalienable rights</a:t>
            </a:r>
            <a:r>
              <a:rPr lang="en-US" sz="3200" dirty="0"/>
              <a:t>.” (US Declaration of Independence)</a:t>
            </a:r>
            <a:endParaRPr lang="en-US" sz="32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57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542" y="542778"/>
            <a:ext cx="7239000" cy="822960"/>
          </a:xfrm>
        </p:spPr>
        <p:txBody>
          <a:bodyPr>
            <a:normAutofit/>
          </a:bodyPr>
          <a:lstStyle/>
          <a:p>
            <a:r>
              <a:rPr lang="en-US" b="1" dirty="0"/>
              <a:t>3. A moral universe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535722"/>
            <a:ext cx="8151935" cy="4970585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“All human beings are born free and equal in dignity and rights.  They are endowed with reason and conscience and should act towards one another in a spirit of brotherhood.” (The UN Universal Declaration of Human Rights)</a:t>
            </a:r>
          </a:p>
          <a:p>
            <a:r>
              <a:rPr lang="en-US" sz="3200" dirty="0"/>
              <a:t>“We hold these truths to be self-evident, that all men are created equal, that they are endowed </a:t>
            </a:r>
            <a:r>
              <a:rPr lang="en-US" sz="3200" dirty="0">
                <a:solidFill>
                  <a:srgbClr val="FF0000"/>
                </a:solidFill>
              </a:rPr>
              <a:t>by their Creator </a:t>
            </a:r>
            <a:r>
              <a:rPr lang="en-US" sz="3200" dirty="0">
                <a:solidFill>
                  <a:schemeClr val="tx2"/>
                </a:solidFill>
              </a:rPr>
              <a:t>with certain unalienable rights</a:t>
            </a:r>
            <a:r>
              <a:rPr lang="en-US" sz="3200" dirty="0"/>
              <a:t>.” (US Declaration of Independence)</a:t>
            </a:r>
            <a:endParaRPr lang="en-US" sz="32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064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1733"/>
            <a:ext cx="7239000" cy="822960"/>
          </a:xfrm>
        </p:spPr>
        <p:txBody>
          <a:bodyPr>
            <a:normAutofit/>
          </a:bodyPr>
          <a:lstStyle/>
          <a:p>
            <a:r>
              <a:rPr lang="en-US" b="1" dirty="0"/>
              <a:t>3. A moral universe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2954"/>
            <a:ext cx="7543800" cy="480278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It is important to emphasize that we are not saying…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That, without believing in God, one can’t do good actions.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That, without believing in God, one can’t know right and wrong.</a:t>
            </a:r>
          </a:p>
          <a:p>
            <a:r>
              <a:rPr lang="en-US" sz="3200" dirty="0"/>
              <a:t>The point is that, like the UN Declaration, the atheist worldview fails to ground these moral truths.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6093"/>
            <a:ext cx="8011258" cy="50398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Fact: There’s a universe of unimaginable beauty. </a:t>
            </a:r>
          </a:p>
          <a:p>
            <a:pPr marL="0" indent="0">
              <a:buNone/>
            </a:pPr>
            <a:r>
              <a:rPr lang="en-US" sz="3200" dirty="0"/>
              <a:t>	It had to be this way?</a:t>
            </a:r>
          </a:p>
          <a:p>
            <a:pPr marL="0" indent="0">
              <a:buNone/>
            </a:pPr>
            <a:r>
              <a:rPr lang="en-US" sz="3200" dirty="0"/>
              <a:t>	Chance?</a:t>
            </a:r>
          </a:p>
          <a:p>
            <a:pPr marL="0" indent="0">
              <a:buNone/>
            </a:pPr>
            <a:r>
              <a:rPr lang="en-US" sz="3200" dirty="0"/>
              <a:t>	God?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3600" dirty="0"/>
              <a:t>An artistic God who showed off to entice awe is the best explanation of beauty.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0C733F8-ACFA-194E-A3F9-BDBBD4E1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214" y="577946"/>
            <a:ext cx="7239000" cy="822960"/>
          </a:xfrm>
        </p:spPr>
        <p:txBody>
          <a:bodyPr>
            <a:normAutofit/>
          </a:bodyPr>
          <a:lstStyle/>
          <a:p>
            <a:r>
              <a:rPr lang="en-US" b="1" dirty="0"/>
              <a:t>4. A beautiful universe</a:t>
            </a:r>
          </a:p>
        </p:txBody>
      </p:sp>
    </p:spTree>
    <p:extLst>
      <p:ext uri="{BB962C8B-B14F-4D97-AF65-F5344CB8AC3E}">
        <p14:creationId xmlns:p14="http://schemas.microsoft.com/office/powerpoint/2010/main" val="2062483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72442"/>
            <a:ext cx="7886700" cy="3917531"/>
          </a:xfrm>
        </p:spPr>
        <p:txBody>
          <a:bodyPr/>
          <a:lstStyle/>
          <a:p>
            <a:pPr marL="0" indent="0">
              <a:buNone/>
            </a:pPr>
            <a:r>
              <a:rPr lang="en-US" sz="3000" dirty="0"/>
              <a:t>From creation, we can see that there is a unimaginably powerful, intelligent, morally perfect, and creative being. </a:t>
            </a:r>
          </a:p>
          <a:p>
            <a:endParaRPr lang="en-US" sz="3000" dirty="0"/>
          </a:p>
          <a:p>
            <a:pPr lvl="1"/>
            <a:r>
              <a:rPr lang="en-US" sz="3000" dirty="0"/>
              <a:t>This is a being we ought to worship.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7255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6702"/>
            <a:ext cx="8129996" cy="4123271"/>
          </a:xfrm>
        </p:spPr>
        <p:txBody>
          <a:bodyPr/>
          <a:lstStyle/>
          <a:p>
            <a:pPr marL="0" indent="0">
              <a:buNone/>
            </a:pPr>
            <a:r>
              <a:rPr lang="en-US" sz="3000" dirty="0"/>
              <a:t>“… who by their unrighteousness suppress the truth, since what can be known about God is evident…” (v. 18-19)</a:t>
            </a:r>
          </a:p>
          <a:p>
            <a:pPr lvl="1"/>
            <a:r>
              <a:rPr lang="en-US" sz="3000" dirty="0"/>
              <a:t>Apart from Christ, we live in a state of self-deception. </a:t>
            </a:r>
          </a:p>
          <a:p>
            <a:pPr lvl="1"/>
            <a:r>
              <a:rPr lang="en-US" sz="3000" dirty="0"/>
              <a:t>“As a result, people are without excuse.” (v. 20)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The evidence is widely available but easily resistible</a:t>
            </a:r>
            <a:endParaRPr lang="en-US" sz="2200" dirty="0"/>
          </a:p>
          <a:p>
            <a:pPr lvl="1"/>
            <a:endParaRPr lang="en-US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908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59071"/>
            <a:ext cx="7886700" cy="46338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Psalm 19:1-3</a:t>
            </a:r>
          </a:p>
          <a:p>
            <a:pPr marL="0" indent="0">
              <a:buNone/>
            </a:pPr>
            <a:r>
              <a:rPr lang="en-US" sz="3000" baseline="30000" dirty="0"/>
              <a:t>1 </a:t>
            </a:r>
            <a:r>
              <a:rPr lang="en-US" sz="3000" dirty="0"/>
              <a:t>The heavens declare the glory of God,</a:t>
            </a:r>
            <a:br>
              <a:rPr lang="en-US" sz="3000" dirty="0"/>
            </a:br>
            <a:r>
              <a:rPr lang="en-US" sz="3000" dirty="0"/>
              <a:t>and the expanse proclaims the work of his hands.</a:t>
            </a:r>
          </a:p>
          <a:p>
            <a:pPr marL="0" indent="0">
              <a:buNone/>
            </a:pPr>
            <a:r>
              <a:rPr lang="en-US" sz="3000" baseline="30000" dirty="0"/>
              <a:t>2 </a:t>
            </a:r>
            <a:r>
              <a:rPr lang="en-US" sz="3000" dirty="0"/>
              <a:t>Day after day they pour out speech;</a:t>
            </a:r>
            <a:br>
              <a:rPr lang="en-US" sz="3000" dirty="0"/>
            </a:br>
            <a:r>
              <a:rPr lang="en-US" sz="3000" dirty="0"/>
              <a:t>night after night they communicate knowledge.</a:t>
            </a:r>
          </a:p>
          <a:p>
            <a:pPr marL="0" indent="0">
              <a:buNone/>
            </a:pPr>
            <a:r>
              <a:rPr lang="en-US" sz="3000" baseline="30000" dirty="0"/>
              <a:t>3</a:t>
            </a:r>
            <a:r>
              <a:rPr lang="en-US" sz="3000" dirty="0"/>
              <a:t> There is no speech; there are no words;</a:t>
            </a:r>
            <a:br>
              <a:rPr lang="en-US" sz="3000" dirty="0"/>
            </a:br>
            <a:r>
              <a:rPr lang="en-US" sz="3000" dirty="0"/>
              <a:t>their voice is not heard.</a:t>
            </a:r>
          </a:p>
          <a:p>
            <a:pPr marL="0" indent="0">
              <a:buNone/>
            </a:pPr>
            <a:endParaRPr lang="en-US" sz="3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C71F8B5-2A15-5244-A273-63B457270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1944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78527"/>
            <a:ext cx="7886700" cy="4211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Psalm 19:14</a:t>
            </a:r>
          </a:p>
          <a:p>
            <a:pPr marL="0" indent="0">
              <a:buNone/>
            </a:pPr>
            <a:r>
              <a:rPr lang="en-US" sz="3000" baseline="30000" dirty="0"/>
              <a:t>14 </a:t>
            </a:r>
            <a:r>
              <a:rPr lang="en-US" sz="3000" dirty="0"/>
              <a:t>May the words of my mouth</a:t>
            </a:r>
            <a:br>
              <a:rPr lang="en-US" sz="3000" dirty="0"/>
            </a:br>
            <a:r>
              <a:rPr lang="en-US" sz="3000" dirty="0"/>
              <a:t>and the meditation of my heart</a:t>
            </a:r>
            <a:br>
              <a:rPr lang="en-US" sz="3000" dirty="0"/>
            </a:br>
            <a:r>
              <a:rPr lang="en-US" sz="3000" dirty="0"/>
              <a:t>be acceptable to you,</a:t>
            </a:r>
            <a:br>
              <a:rPr lang="en-US" sz="3000" dirty="0"/>
            </a:br>
            <a:r>
              <a:rPr lang="en-US" sz="3000" cap="small" dirty="0"/>
              <a:t>Lord</a:t>
            </a:r>
            <a:r>
              <a:rPr lang="en-US" sz="3000" dirty="0"/>
              <a:t>, my rock and my Redeemer.</a:t>
            </a:r>
          </a:p>
        </p:txBody>
      </p:sp>
    </p:spTree>
    <p:extLst>
      <p:ext uri="{BB962C8B-B14F-4D97-AF65-F5344CB8AC3E}">
        <p14:creationId xmlns:p14="http://schemas.microsoft.com/office/powerpoint/2010/main" val="406283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0" indent="-685800">
              <a:buFont typeface="+mj-lt"/>
              <a:buAutoNum type="arabicPeriod"/>
            </a:pPr>
            <a:r>
              <a:rPr lang="en-US" sz="4400" dirty="0"/>
              <a:t>God can be seen in creation.</a:t>
            </a:r>
          </a:p>
          <a:p>
            <a:pPr marL="685800" indent="-685800">
              <a:buFont typeface="+mj-lt"/>
              <a:buAutoNum type="arabicPeriod"/>
            </a:pPr>
            <a:r>
              <a:rPr lang="en-US" sz="4400" dirty="0"/>
              <a:t>As a result, all humans are without excuse.</a:t>
            </a:r>
          </a:p>
        </p:txBody>
      </p:sp>
    </p:spTree>
    <p:extLst>
      <p:ext uri="{BB962C8B-B14F-4D97-AF65-F5344CB8AC3E}">
        <p14:creationId xmlns:p14="http://schemas.microsoft.com/office/powerpoint/2010/main" val="2901059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872" y="1131094"/>
            <a:ext cx="8046636" cy="51876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Romans 1:18-23</a:t>
            </a:r>
          </a:p>
          <a:p>
            <a:pPr marL="0" indent="0">
              <a:buNone/>
            </a:pPr>
            <a:r>
              <a:rPr lang="en-US" sz="4000" baseline="30000" dirty="0"/>
              <a:t>18 </a:t>
            </a:r>
            <a:r>
              <a:rPr lang="en-US" sz="4000" dirty="0"/>
              <a:t>For God’s wrath is revealed from heaven against all godlessness and unrighteousness of people who by their unrighteousness suppress the truth, </a:t>
            </a:r>
            <a:r>
              <a:rPr lang="en-US" sz="4000" baseline="30000" dirty="0"/>
              <a:t>19 </a:t>
            </a:r>
            <a:r>
              <a:rPr lang="en-US" sz="4000" dirty="0"/>
              <a:t>since what can be known about God is evident among them, because God has shown it to them. </a:t>
            </a:r>
          </a:p>
        </p:txBody>
      </p:sp>
    </p:spTree>
    <p:extLst>
      <p:ext uri="{BB962C8B-B14F-4D97-AF65-F5344CB8AC3E}">
        <p14:creationId xmlns:p14="http://schemas.microsoft.com/office/powerpoint/2010/main" val="1709230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872" y="1131094"/>
            <a:ext cx="8074478" cy="43588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dirty="0"/>
              <a:t>Romans 1:18-23</a:t>
            </a:r>
          </a:p>
          <a:p>
            <a:pPr marL="0" indent="0">
              <a:buNone/>
            </a:pPr>
            <a:r>
              <a:rPr lang="en-US" sz="4000" baseline="30000" dirty="0"/>
              <a:t>20 </a:t>
            </a:r>
            <a:r>
              <a:rPr lang="en-US" sz="4000" dirty="0"/>
              <a:t>For his invisible attributes, that is, his eternal power and divine nature, have been clearly seen since the creation of the world, being understood through what he has made. As a result, people are without excuse. </a:t>
            </a:r>
          </a:p>
        </p:txBody>
      </p:sp>
    </p:spTree>
    <p:extLst>
      <p:ext uri="{BB962C8B-B14F-4D97-AF65-F5344CB8AC3E}">
        <p14:creationId xmlns:p14="http://schemas.microsoft.com/office/powerpoint/2010/main" val="2704786918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1" y="1131094"/>
            <a:ext cx="7999534" cy="53400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300" dirty="0"/>
              <a:t>Romans 1:18-23</a:t>
            </a:r>
            <a:endParaRPr lang="en-US" sz="4300" baseline="30000" dirty="0"/>
          </a:p>
          <a:p>
            <a:pPr marL="0" indent="0">
              <a:buNone/>
            </a:pPr>
            <a:r>
              <a:rPr lang="en-US" sz="4000" baseline="30000" dirty="0"/>
              <a:t>21 </a:t>
            </a:r>
            <a:r>
              <a:rPr lang="en-US" sz="4000" dirty="0"/>
              <a:t>For though they knew God, they did not glorify him as God or show gratitude. Instead, their thinking became worthless, and their senseless hearts were darkened.</a:t>
            </a:r>
            <a:r>
              <a:rPr lang="en-US" sz="4000" baseline="30000" dirty="0"/>
              <a:t> 22 </a:t>
            </a:r>
            <a:r>
              <a:rPr lang="en-US" sz="4000" dirty="0"/>
              <a:t>Claiming to be wise, they became fools </a:t>
            </a:r>
            <a:r>
              <a:rPr lang="en-US" sz="4000" baseline="30000" dirty="0"/>
              <a:t>23</a:t>
            </a:r>
            <a:r>
              <a:rPr lang="en-US" sz="4000" dirty="0"/>
              <a:t> and exchanged the glory of the immortal God for images resembling mortal man, birds, four-footed animals, and reptiles.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89159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A37EE-2AF8-0945-B2CE-1495C56F2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God is clearly seen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486FB-FD77-0149-B8AD-8FF9FCB38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/>
              <a:t>“For his invisible attributes…have been clearly seen since the creation of the world, being understood through what he has made.” (v. 20)</a:t>
            </a:r>
          </a:p>
          <a:p>
            <a:pPr marL="0" indent="0">
              <a:buNone/>
            </a:pPr>
            <a:endParaRPr lang="en-US" sz="1400" b="1" dirty="0"/>
          </a:p>
          <a:p>
            <a:pPr lvl="1"/>
            <a:r>
              <a:rPr lang="en-US" sz="3200" dirty="0"/>
              <a:t>That God is and who God is can be clearly seen in creation. </a:t>
            </a:r>
          </a:p>
          <a:p>
            <a:pPr lvl="1"/>
            <a:r>
              <a:rPr lang="en-US" sz="3200" dirty="0"/>
              <a:t>The evidence is widely available and easily resistible. </a:t>
            </a:r>
          </a:p>
          <a:p>
            <a:pPr lvl="1"/>
            <a:endParaRPr lang="en-US" sz="1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999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8058150" cy="48021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Fact: The universe is filled with temporary things that do not have to exist.</a:t>
            </a:r>
          </a:p>
          <a:p>
            <a:pPr marL="0" indent="0">
              <a:buNone/>
            </a:pPr>
            <a:r>
              <a:rPr lang="en-US" sz="3600" dirty="0"/>
              <a:t>	-</a:t>
            </a:r>
            <a:r>
              <a:rPr lang="en-US" sz="3200" dirty="0"/>
              <a:t>We need an explanation for this:</a:t>
            </a:r>
          </a:p>
          <a:p>
            <a:pPr marL="342900" lvl="1" indent="0">
              <a:buNone/>
            </a:pPr>
            <a:r>
              <a:rPr lang="en-US" sz="3200" dirty="0"/>
              <a:t>		It had to be this way? </a:t>
            </a:r>
          </a:p>
          <a:p>
            <a:pPr marL="342900" lvl="1" indent="0">
              <a:buNone/>
            </a:pPr>
            <a:r>
              <a:rPr lang="en-US" sz="3200" dirty="0"/>
              <a:t>		It came about by chance?</a:t>
            </a:r>
          </a:p>
          <a:p>
            <a:pPr marL="342900" lvl="1" indent="0">
              <a:buNone/>
            </a:pPr>
            <a:r>
              <a:rPr lang="en-US" sz="3200" dirty="0"/>
              <a:t>		God?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-A creator God is the best explanation for the contingency of the universe.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4FD4E73-B486-A24A-A78A-CF89D9A96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b="1" dirty="0"/>
              <a:t>1. A contingent universe</a:t>
            </a:r>
          </a:p>
        </p:txBody>
      </p:sp>
    </p:spTree>
    <p:extLst>
      <p:ext uri="{BB962C8B-B14F-4D97-AF65-F5344CB8AC3E}">
        <p14:creationId xmlns:p14="http://schemas.microsoft.com/office/powerpoint/2010/main" val="719472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90"/>
            <a:ext cx="8247562" cy="48021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Fact: The universe is finely tuned for human existence.</a:t>
            </a:r>
          </a:p>
          <a:p>
            <a:pPr marL="914400" lvl="2" indent="0">
              <a:buNone/>
            </a:pPr>
            <a:r>
              <a:rPr lang="en-US" sz="2800" dirty="0"/>
              <a:t>-We need an explanation for this:</a:t>
            </a:r>
          </a:p>
          <a:p>
            <a:pPr marL="914400" lvl="2" indent="0">
              <a:buNone/>
            </a:pPr>
            <a:r>
              <a:rPr lang="en-US" sz="2800" dirty="0"/>
              <a:t>	It had to be this way?</a:t>
            </a:r>
          </a:p>
          <a:p>
            <a:pPr marL="914400" lvl="2" indent="0">
              <a:buNone/>
            </a:pPr>
            <a:r>
              <a:rPr lang="en-US" sz="2800" dirty="0"/>
              <a:t>	Chance?</a:t>
            </a:r>
          </a:p>
          <a:p>
            <a:pPr marL="914400" lvl="2" indent="0">
              <a:buNone/>
            </a:pPr>
            <a:r>
              <a:rPr lang="en-US" sz="2800" dirty="0"/>
              <a:t>	God?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3200" dirty="0"/>
              <a:t>A intelligent God who designed the universe for human existence is the best explanation of fine tuning.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9B74601-CEB8-AB4D-8E7F-2B0ED11FC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b="1" dirty="0"/>
              <a:t>2. A fine tuned universe</a:t>
            </a:r>
          </a:p>
        </p:txBody>
      </p:sp>
    </p:spTree>
    <p:extLst>
      <p:ext uri="{BB962C8B-B14F-4D97-AF65-F5344CB8AC3E}">
        <p14:creationId xmlns:p14="http://schemas.microsoft.com/office/powerpoint/2010/main" val="804109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90"/>
            <a:ext cx="8335736" cy="48021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dirty="0"/>
              <a:t>Fact: There are objective right/wrongs, moral duties and (e.g., human) rights.</a:t>
            </a:r>
          </a:p>
          <a:p>
            <a:pPr marL="0" indent="0">
              <a:buNone/>
            </a:pPr>
            <a:endParaRPr lang="en-US" sz="1600" dirty="0"/>
          </a:p>
          <a:p>
            <a:pPr marL="914400" lvl="2" indent="0">
              <a:buNone/>
            </a:pPr>
            <a:r>
              <a:rPr lang="en-US" sz="2800" dirty="0"/>
              <a:t>-We need an explanation for this:</a:t>
            </a:r>
          </a:p>
          <a:p>
            <a:pPr marL="914400" lvl="2" indent="0">
              <a:buNone/>
            </a:pPr>
            <a:r>
              <a:rPr lang="en-US" sz="2800" dirty="0"/>
              <a:t>	Morality is an illusion?</a:t>
            </a:r>
          </a:p>
          <a:p>
            <a:pPr marL="914400" lvl="2" indent="0">
              <a:buNone/>
            </a:pPr>
            <a:r>
              <a:rPr lang="en-US" sz="2800" dirty="0"/>
              <a:t>	It had to be this way?</a:t>
            </a:r>
          </a:p>
          <a:p>
            <a:pPr marL="914400" lvl="2" indent="0">
              <a:buNone/>
            </a:pPr>
            <a:r>
              <a:rPr lang="en-US" sz="2800" dirty="0"/>
              <a:t>	Chance?</a:t>
            </a:r>
          </a:p>
          <a:p>
            <a:pPr marL="914400" lvl="2" indent="0">
              <a:buNone/>
            </a:pPr>
            <a:r>
              <a:rPr lang="en-US" sz="2800" dirty="0"/>
              <a:t>	God?</a:t>
            </a:r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r>
              <a:rPr lang="en-US" sz="3200" dirty="0"/>
              <a:t>A morally perfect God who is the standard of right/wrong and who has endowed us with rights and obligations is the best explanation of morality. 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F5A3B11-1328-654C-9889-152369FB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b="1" dirty="0"/>
              <a:t>3. A moral universe </a:t>
            </a:r>
          </a:p>
        </p:txBody>
      </p:sp>
    </p:spTree>
    <p:extLst>
      <p:ext uri="{BB962C8B-B14F-4D97-AF65-F5344CB8AC3E}">
        <p14:creationId xmlns:p14="http://schemas.microsoft.com/office/powerpoint/2010/main" val="841135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1887</TotalTime>
  <Words>981</Words>
  <Application>Microsoft Macintosh PowerPoint</Application>
  <PresentationFormat>On-screen Show (4:3)</PresentationFormat>
  <Paragraphs>76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Bernard MT Condensed</vt:lpstr>
      <vt:lpstr>Calibri</vt:lpstr>
      <vt:lpstr>Calibri Light</vt:lpstr>
      <vt:lpstr>Eras Light ITC</vt:lpstr>
      <vt:lpstr>Wingdings</vt:lpstr>
      <vt:lpstr>Office Theme</vt:lpstr>
      <vt:lpstr>The Heavens Declare:  The Reason for God</vt:lpstr>
      <vt:lpstr>PowerPoint Presentation</vt:lpstr>
      <vt:lpstr>PowerPoint Presentation</vt:lpstr>
      <vt:lpstr>PowerPoint Presentation</vt:lpstr>
      <vt:lpstr>PowerPoint Presentation</vt:lpstr>
      <vt:lpstr>God is clearly seen </vt:lpstr>
      <vt:lpstr>1. A contingent universe</vt:lpstr>
      <vt:lpstr>2. A fine tuned universe</vt:lpstr>
      <vt:lpstr>3. A moral universe </vt:lpstr>
      <vt:lpstr>3. A moral universe</vt:lpstr>
      <vt:lpstr>3. A moral universe</vt:lpstr>
      <vt:lpstr>3. A moral universe</vt:lpstr>
      <vt:lpstr>3. A moral universe</vt:lpstr>
      <vt:lpstr>4. A beautiful universe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Dickinson</dc:creator>
  <cp:lastModifiedBy>Travis Dickinson</cp:lastModifiedBy>
  <cp:revision>31</cp:revision>
  <dcterms:created xsi:type="dcterms:W3CDTF">2020-07-08T14:04:47Z</dcterms:created>
  <dcterms:modified xsi:type="dcterms:W3CDTF">2021-07-06T15:17:30Z</dcterms:modified>
</cp:coreProperties>
</file>