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Lst>
  <p:notesMasterIdLst>
    <p:notesMasterId r:id="rId21"/>
  </p:notesMasterIdLst>
  <p:handoutMasterIdLst>
    <p:handoutMasterId r:id="rId22"/>
  </p:handoutMasterIdLst>
  <p:sldIdLst>
    <p:sldId id="256" r:id="rId2"/>
    <p:sldId id="303" r:id="rId3"/>
    <p:sldId id="295" r:id="rId4"/>
    <p:sldId id="289" r:id="rId5"/>
    <p:sldId id="296" r:id="rId6"/>
    <p:sldId id="304" r:id="rId7"/>
    <p:sldId id="318" r:id="rId8"/>
    <p:sldId id="313" r:id="rId9"/>
    <p:sldId id="316" r:id="rId10"/>
    <p:sldId id="327" r:id="rId11"/>
    <p:sldId id="326" r:id="rId12"/>
    <p:sldId id="319" r:id="rId13"/>
    <p:sldId id="323" r:id="rId14"/>
    <p:sldId id="317" r:id="rId15"/>
    <p:sldId id="320" r:id="rId16"/>
    <p:sldId id="302" r:id="rId17"/>
    <p:sldId id="299" r:id="rId18"/>
    <p:sldId id="328" r:id="rId19"/>
    <p:sldId id="329" r:id="rId2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76" autoAdjust="0"/>
    <p:restoredTop sz="87579" autoAdjust="0"/>
  </p:normalViewPr>
  <p:slideViewPr>
    <p:cSldViewPr snapToGrid="0">
      <p:cViewPr varScale="1">
        <p:scale>
          <a:sx n="81" d="100"/>
          <a:sy n="81" d="100"/>
        </p:scale>
        <p:origin x="184" y="4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6434"/>
          </a:xfrm>
          <a:prstGeom prst="rect">
            <a:avLst/>
          </a:prstGeom>
        </p:spPr>
        <p:txBody>
          <a:bodyPr vert="horz" lIns="93177" tIns="46589" rIns="93177" bIns="46589" rtlCol="0"/>
          <a:lstStyle>
            <a:lvl1pPr algn="r">
              <a:defRPr sz="1200"/>
            </a:lvl1pPr>
          </a:lstStyle>
          <a:p>
            <a:fld id="{C1FB4F06-ED69-42AE-9FCB-00D547FF61C3}" type="datetimeFigureOut">
              <a:rPr lang="en-US" smtClean="0"/>
              <a:t>7/6/21</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4DF9EBB3-9E1B-482E-AC1F-047BE43F5CFA}" type="slidenum">
              <a:rPr lang="en-US" smtClean="0"/>
              <a:t>‹#›</a:t>
            </a:fld>
            <a:endParaRPr lang="en-US"/>
          </a:p>
        </p:txBody>
      </p:sp>
    </p:spTree>
    <p:extLst>
      <p:ext uri="{BB962C8B-B14F-4D97-AF65-F5344CB8AC3E}">
        <p14:creationId xmlns:p14="http://schemas.microsoft.com/office/powerpoint/2010/main" val="38793654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1"/>
            <a:ext cx="3037840" cy="466434"/>
          </a:xfrm>
          <a:prstGeom prst="rect">
            <a:avLst/>
          </a:prstGeom>
        </p:spPr>
        <p:txBody>
          <a:bodyPr vert="horz" lIns="93177" tIns="46589" rIns="93177" bIns="46589" rtlCol="0"/>
          <a:lstStyle>
            <a:lvl1pPr algn="r">
              <a:defRPr sz="1200"/>
            </a:lvl1pPr>
          </a:lstStyle>
          <a:p>
            <a:fld id="{FEE667DD-9502-4750-8A2E-3DB0DC574276}" type="datetimeFigureOut">
              <a:rPr lang="en-US" smtClean="0"/>
              <a:t>7/6/21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9"/>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63E686B5-FAF9-49C8-94D9-F53E7968A171}" type="slidenum">
              <a:rPr lang="en-US" smtClean="0"/>
              <a:t>‹#›</a:t>
            </a:fld>
            <a:endParaRPr lang="en-US"/>
          </a:p>
        </p:txBody>
      </p:sp>
    </p:spTree>
    <p:extLst>
      <p:ext uri="{BB962C8B-B14F-4D97-AF65-F5344CB8AC3E}">
        <p14:creationId xmlns:p14="http://schemas.microsoft.com/office/powerpoint/2010/main" val="842915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3E686B5-FAF9-49C8-94D9-F53E7968A171}" type="slidenum">
              <a:rPr lang="en-US" smtClean="0"/>
              <a:t>1</a:t>
            </a:fld>
            <a:endParaRPr lang="en-US"/>
          </a:p>
        </p:txBody>
      </p:sp>
    </p:spTree>
    <p:extLst>
      <p:ext uri="{BB962C8B-B14F-4D97-AF65-F5344CB8AC3E}">
        <p14:creationId xmlns:p14="http://schemas.microsoft.com/office/powerpoint/2010/main" val="15455991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Think of the ingenuity of placing women there for later</a:t>
            </a:r>
            <a:r>
              <a:rPr lang="en-US" baseline="0" dirty="0"/>
              <a:t> apologetic value. </a:t>
            </a:r>
            <a:endParaRPr lang="en-US" dirty="0"/>
          </a:p>
        </p:txBody>
      </p:sp>
      <p:sp>
        <p:nvSpPr>
          <p:cNvPr id="4" name="Slide Number Placeholder 3"/>
          <p:cNvSpPr>
            <a:spLocks noGrp="1"/>
          </p:cNvSpPr>
          <p:nvPr>
            <p:ph type="sldNum" sz="quarter" idx="10"/>
          </p:nvPr>
        </p:nvSpPr>
        <p:spPr/>
        <p:txBody>
          <a:bodyPr/>
          <a:lstStyle/>
          <a:p>
            <a:fld id="{49FF2522-7146-4BBA-99DD-3B0CCEEB2277}" type="slidenum">
              <a:rPr lang="en-US" smtClean="0"/>
              <a:t>12</a:t>
            </a:fld>
            <a:endParaRPr lang="en-US"/>
          </a:p>
        </p:txBody>
      </p:sp>
    </p:spTree>
    <p:extLst>
      <p:ext uri="{BB962C8B-B14F-4D97-AF65-F5344CB8AC3E}">
        <p14:creationId xmlns:p14="http://schemas.microsoft.com/office/powerpoint/2010/main" val="21277692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FF2522-7146-4BBA-99DD-3B0CCEEB2277}" type="slidenum">
              <a:rPr lang="en-US" smtClean="0"/>
              <a:t>13</a:t>
            </a:fld>
            <a:endParaRPr lang="en-US"/>
          </a:p>
        </p:txBody>
      </p:sp>
    </p:spTree>
    <p:extLst>
      <p:ext uri="{BB962C8B-B14F-4D97-AF65-F5344CB8AC3E}">
        <p14:creationId xmlns:p14="http://schemas.microsoft.com/office/powerpoint/2010/main" val="17765703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E686B5-FAF9-49C8-94D9-F53E7968A171}" type="slidenum">
              <a:rPr lang="en-US" smtClean="0"/>
              <a:t>14</a:t>
            </a:fld>
            <a:endParaRPr lang="en-US"/>
          </a:p>
        </p:txBody>
      </p:sp>
    </p:spTree>
    <p:extLst>
      <p:ext uri="{BB962C8B-B14F-4D97-AF65-F5344CB8AC3E}">
        <p14:creationId xmlns:p14="http://schemas.microsoft.com/office/powerpoint/2010/main" val="21181078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pPr marL="585216" lvl="2" indent="0">
              <a:buNone/>
            </a:pPr>
            <a:r>
              <a:rPr lang="en-US" sz="3800" dirty="0"/>
              <a:t>The details are unlikely inventions:</a:t>
            </a:r>
          </a:p>
          <a:p>
            <a:pPr marL="585216" lvl="2" indent="0">
              <a:buNone/>
            </a:pPr>
            <a:r>
              <a:rPr lang="en-US" sz="3800" dirty="0"/>
              <a:t>	</a:t>
            </a:r>
            <a:r>
              <a:rPr lang="en-US" sz="3500" dirty="0"/>
              <a:t>Joseph of </a:t>
            </a:r>
            <a:r>
              <a:rPr lang="en-US" sz="3500" dirty="0" err="1"/>
              <a:t>Arimathea</a:t>
            </a:r>
            <a:endParaRPr lang="en-US" sz="3500" dirty="0"/>
          </a:p>
          <a:p>
            <a:pPr marL="585216" lvl="2" indent="0">
              <a:buNone/>
            </a:pPr>
            <a:r>
              <a:rPr lang="en-US" sz="3500" dirty="0"/>
              <a:t>	The women witnesses</a:t>
            </a:r>
          </a:p>
          <a:p>
            <a:pPr marL="585216" lvl="2" indent="0">
              <a:buNone/>
            </a:pPr>
            <a:r>
              <a:rPr lang="en-US" sz="3500" dirty="0"/>
              <a:t>	The Jewish cover-up </a:t>
            </a:r>
          </a:p>
          <a:p>
            <a:endParaRPr lang="en-US" dirty="0"/>
          </a:p>
        </p:txBody>
      </p:sp>
      <p:sp>
        <p:nvSpPr>
          <p:cNvPr id="4" name="Slide Number Placeholder 3"/>
          <p:cNvSpPr>
            <a:spLocks noGrp="1"/>
          </p:cNvSpPr>
          <p:nvPr>
            <p:ph type="sldNum" sz="quarter" idx="10"/>
          </p:nvPr>
        </p:nvSpPr>
        <p:spPr/>
        <p:txBody>
          <a:bodyPr/>
          <a:lstStyle/>
          <a:p>
            <a:fld id="{63E686B5-FAF9-49C8-94D9-F53E7968A171}" type="slidenum">
              <a:rPr lang="en-US" smtClean="0"/>
              <a:t>15</a:t>
            </a:fld>
            <a:endParaRPr lang="en-US"/>
          </a:p>
        </p:txBody>
      </p:sp>
    </p:spTree>
    <p:extLst>
      <p:ext uri="{BB962C8B-B14F-4D97-AF65-F5344CB8AC3E}">
        <p14:creationId xmlns:p14="http://schemas.microsoft.com/office/powerpoint/2010/main" val="7945259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E686B5-FAF9-49C8-94D9-F53E7968A171}" type="slidenum">
              <a:rPr lang="en-US" smtClean="0"/>
              <a:t>16</a:t>
            </a:fld>
            <a:endParaRPr lang="en-US"/>
          </a:p>
        </p:txBody>
      </p:sp>
    </p:spTree>
    <p:extLst>
      <p:ext uri="{BB962C8B-B14F-4D97-AF65-F5344CB8AC3E}">
        <p14:creationId xmlns:p14="http://schemas.microsoft.com/office/powerpoint/2010/main" val="38122068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E686B5-FAF9-49C8-94D9-F53E7968A171}" type="slidenum">
              <a:rPr lang="en-US" smtClean="0"/>
              <a:t>17</a:t>
            </a:fld>
            <a:endParaRPr lang="en-US"/>
          </a:p>
        </p:txBody>
      </p:sp>
    </p:spTree>
    <p:extLst>
      <p:ext uri="{BB962C8B-B14F-4D97-AF65-F5344CB8AC3E}">
        <p14:creationId xmlns:p14="http://schemas.microsoft.com/office/powerpoint/2010/main" val="9834698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E686B5-FAF9-49C8-94D9-F53E7968A171}" type="slidenum">
              <a:rPr lang="en-US" smtClean="0"/>
              <a:t>18</a:t>
            </a:fld>
            <a:endParaRPr lang="en-US"/>
          </a:p>
        </p:txBody>
      </p:sp>
    </p:spTree>
    <p:extLst>
      <p:ext uri="{BB962C8B-B14F-4D97-AF65-F5344CB8AC3E}">
        <p14:creationId xmlns:p14="http://schemas.microsoft.com/office/powerpoint/2010/main" val="31437880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E686B5-FAF9-49C8-94D9-F53E7968A171}" type="slidenum">
              <a:rPr lang="en-US" smtClean="0"/>
              <a:t>19</a:t>
            </a:fld>
            <a:endParaRPr lang="en-US"/>
          </a:p>
        </p:txBody>
      </p:sp>
    </p:spTree>
    <p:extLst>
      <p:ext uri="{BB962C8B-B14F-4D97-AF65-F5344CB8AC3E}">
        <p14:creationId xmlns:p14="http://schemas.microsoft.com/office/powerpoint/2010/main" val="2575748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391BD1-C569-434D-AF69-6B41EB7223DF}" type="slidenum">
              <a:rPr lang="en-US" smtClean="0"/>
              <a:t>2</a:t>
            </a:fld>
            <a:endParaRPr lang="en-US"/>
          </a:p>
        </p:txBody>
      </p:sp>
    </p:spTree>
    <p:extLst>
      <p:ext uri="{BB962C8B-B14F-4D97-AF65-F5344CB8AC3E}">
        <p14:creationId xmlns:p14="http://schemas.microsoft.com/office/powerpoint/2010/main" val="835320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pPr marL="699516" lvl="1" indent="-571500"/>
            <a:r>
              <a:rPr lang="en-US" sz="4000" dirty="0"/>
              <a:t>If Christ has not been raised, then Christian faith is worthless.</a:t>
            </a:r>
          </a:p>
          <a:p>
            <a:pPr marL="699516" lvl="1" indent="-571500"/>
            <a:r>
              <a:rPr lang="en-US" sz="4000" dirty="0"/>
              <a:t>The gospel hinges on Christ’s resurrection. </a:t>
            </a:r>
          </a:p>
          <a:p>
            <a:endParaRPr lang="en-US" dirty="0"/>
          </a:p>
        </p:txBody>
      </p:sp>
      <p:sp>
        <p:nvSpPr>
          <p:cNvPr id="4" name="Slide Number Placeholder 3"/>
          <p:cNvSpPr>
            <a:spLocks noGrp="1"/>
          </p:cNvSpPr>
          <p:nvPr>
            <p:ph type="sldNum" sz="quarter" idx="10"/>
          </p:nvPr>
        </p:nvSpPr>
        <p:spPr/>
        <p:txBody>
          <a:bodyPr/>
          <a:lstStyle/>
          <a:p>
            <a:fld id="{63E686B5-FAF9-49C8-94D9-F53E7968A171}" type="slidenum">
              <a:rPr lang="en-US" smtClean="0"/>
              <a:t>3</a:t>
            </a:fld>
            <a:endParaRPr lang="en-US"/>
          </a:p>
        </p:txBody>
      </p:sp>
    </p:spTree>
    <p:extLst>
      <p:ext uri="{BB962C8B-B14F-4D97-AF65-F5344CB8AC3E}">
        <p14:creationId xmlns:p14="http://schemas.microsoft.com/office/powerpoint/2010/main" val="4085446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E686B5-FAF9-49C8-94D9-F53E7968A171}" type="slidenum">
              <a:rPr lang="en-US" smtClean="0"/>
              <a:t>4</a:t>
            </a:fld>
            <a:endParaRPr lang="en-US"/>
          </a:p>
        </p:txBody>
      </p:sp>
    </p:spTree>
    <p:extLst>
      <p:ext uri="{BB962C8B-B14F-4D97-AF65-F5344CB8AC3E}">
        <p14:creationId xmlns:p14="http://schemas.microsoft.com/office/powerpoint/2010/main" val="3654784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E686B5-FAF9-49C8-94D9-F53E7968A171}" type="slidenum">
              <a:rPr lang="en-US" smtClean="0"/>
              <a:t>5</a:t>
            </a:fld>
            <a:endParaRPr lang="en-US"/>
          </a:p>
        </p:txBody>
      </p:sp>
    </p:spTree>
    <p:extLst>
      <p:ext uri="{BB962C8B-B14F-4D97-AF65-F5344CB8AC3E}">
        <p14:creationId xmlns:p14="http://schemas.microsoft.com/office/powerpoint/2010/main" val="7767948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3E686B5-FAF9-49C8-94D9-F53E7968A171}" type="slidenum">
              <a:rPr lang="en-US" smtClean="0"/>
              <a:t>6</a:t>
            </a:fld>
            <a:endParaRPr lang="en-US"/>
          </a:p>
        </p:txBody>
      </p:sp>
    </p:spTree>
    <p:extLst>
      <p:ext uri="{BB962C8B-B14F-4D97-AF65-F5344CB8AC3E}">
        <p14:creationId xmlns:p14="http://schemas.microsoft.com/office/powerpoint/2010/main" val="30099430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FF2522-7146-4BBA-99DD-3B0CCEEB2277}" type="slidenum">
              <a:rPr lang="en-US" smtClean="0"/>
              <a:t>7</a:t>
            </a:fld>
            <a:endParaRPr lang="en-US"/>
          </a:p>
        </p:txBody>
      </p:sp>
    </p:spTree>
    <p:extLst>
      <p:ext uri="{BB962C8B-B14F-4D97-AF65-F5344CB8AC3E}">
        <p14:creationId xmlns:p14="http://schemas.microsoft.com/office/powerpoint/2010/main" val="15219471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On Sunday, Jesus’ tomb was found empty by a group of his women followers.</a:t>
            </a:r>
          </a:p>
          <a:p>
            <a:endParaRPr lang="en-US" dirty="0"/>
          </a:p>
        </p:txBody>
      </p:sp>
      <p:sp>
        <p:nvSpPr>
          <p:cNvPr id="4" name="Slide Number Placeholder 3"/>
          <p:cNvSpPr>
            <a:spLocks noGrp="1"/>
          </p:cNvSpPr>
          <p:nvPr>
            <p:ph type="sldNum" sz="quarter" idx="10"/>
          </p:nvPr>
        </p:nvSpPr>
        <p:spPr/>
        <p:txBody>
          <a:bodyPr/>
          <a:lstStyle/>
          <a:p>
            <a:fld id="{49FF2522-7146-4BBA-99DD-3B0CCEEB2277}" type="slidenum">
              <a:rPr lang="en-US" smtClean="0"/>
              <a:t>10</a:t>
            </a:fld>
            <a:endParaRPr lang="en-US"/>
          </a:p>
        </p:txBody>
      </p:sp>
    </p:spTree>
    <p:extLst>
      <p:ext uri="{BB962C8B-B14F-4D97-AF65-F5344CB8AC3E}">
        <p14:creationId xmlns:p14="http://schemas.microsoft.com/office/powerpoint/2010/main" val="1939781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On Sunday, Jesus’ tomb was found empty by a group of his women followers.</a:t>
            </a:r>
          </a:p>
          <a:p>
            <a:endParaRPr lang="en-US" dirty="0"/>
          </a:p>
        </p:txBody>
      </p:sp>
      <p:sp>
        <p:nvSpPr>
          <p:cNvPr id="4" name="Slide Number Placeholder 3"/>
          <p:cNvSpPr>
            <a:spLocks noGrp="1"/>
          </p:cNvSpPr>
          <p:nvPr>
            <p:ph type="sldNum" sz="quarter" idx="10"/>
          </p:nvPr>
        </p:nvSpPr>
        <p:spPr/>
        <p:txBody>
          <a:bodyPr/>
          <a:lstStyle/>
          <a:p>
            <a:fld id="{49FF2522-7146-4BBA-99DD-3B0CCEEB2277}" type="slidenum">
              <a:rPr lang="en-US" smtClean="0"/>
              <a:t>11</a:t>
            </a:fld>
            <a:endParaRPr lang="en-US"/>
          </a:p>
        </p:txBody>
      </p:sp>
    </p:spTree>
    <p:extLst>
      <p:ext uri="{BB962C8B-B14F-4D97-AF65-F5344CB8AC3E}">
        <p14:creationId xmlns:p14="http://schemas.microsoft.com/office/powerpoint/2010/main" val="26132817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1423876E-DBE6-45D3-8619-8F74219CBE78}" type="datetimeFigureOut">
              <a:rPr lang="en-US" smtClean="0"/>
              <a:t>7/6/21</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BF7A86D6-98EA-44D5-9D14-97351E8FABF4}"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20858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23876E-DBE6-45D3-8619-8F74219CBE78}" type="datetimeFigureOut">
              <a:rPr lang="en-US" smtClean="0"/>
              <a:t>7/6/21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7A86D6-98EA-44D5-9D14-97351E8FABF4}" type="slidenum">
              <a:rPr lang="en-US" smtClean="0"/>
              <a:t>‹#›</a:t>
            </a:fld>
            <a:endParaRPr lang="en-US"/>
          </a:p>
        </p:txBody>
      </p:sp>
    </p:spTree>
    <p:extLst>
      <p:ext uri="{BB962C8B-B14F-4D97-AF65-F5344CB8AC3E}">
        <p14:creationId xmlns:p14="http://schemas.microsoft.com/office/powerpoint/2010/main" val="15956254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23876E-DBE6-45D3-8619-8F74219CBE78}" type="datetimeFigureOut">
              <a:rPr lang="en-US" smtClean="0"/>
              <a:t>7/6/21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7A86D6-98EA-44D5-9D14-97351E8FABF4}" type="slidenum">
              <a:rPr lang="en-US" smtClean="0"/>
              <a:t>‹#›</a:t>
            </a:fld>
            <a:endParaRPr lang="en-US"/>
          </a:p>
        </p:txBody>
      </p:sp>
    </p:spTree>
    <p:extLst>
      <p:ext uri="{BB962C8B-B14F-4D97-AF65-F5344CB8AC3E}">
        <p14:creationId xmlns:p14="http://schemas.microsoft.com/office/powerpoint/2010/main" val="2999365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423876E-DBE6-45D3-8619-8F74219CBE78}" type="datetimeFigureOut">
              <a:rPr lang="en-US" smtClean="0"/>
              <a:t>7/6/21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7A86D6-98EA-44D5-9D14-97351E8FABF4}" type="slidenum">
              <a:rPr lang="en-US" smtClean="0"/>
              <a:t>‹#›</a:t>
            </a:fld>
            <a:endParaRPr lang="en-US"/>
          </a:p>
        </p:txBody>
      </p:sp>
    </p:spTree>
    <p:extLst>
      <p:ext uri="{BB962C8B-B14F-4D97-AF65-F5344CB8AC3E}">
        <p14:creationId xmlns:p14="http://schemas.microsoft.com/office/powerpoint/2010/main" val="3881899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1423876E-DBE6-45D3-8619-8F74219CBE78}" type="datetimeFigureOut">
              <a:rPr lang="en-US" smtClean="0"/>
              <a:t>7/6/21</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BF7A86D6-98EA-44D5-9D14-97351E8FABF4}"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76468943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423876E-DBE6-45D3-8619-8F74219CBE78}" type="datetimeFigureOut">
              <a:rPr lang="en-US" smtClean="0"/>
              <a:t>7/6/21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7A86D6-98EA-44D5-9D14-97351E8FABF4}" type="slidenum">
              <a:rPr lang="en-US" smtClean="0"/>
              <a:t>‹#›</a:t>
            </a:fld>
            <a:endParaRPr lang="en-US"/>
          </a:p>
        </p:txBody>
      </p:sp>
    </p:spTree>
    <p:extLst>
      <p:ext uri="{BB962C8B-B14F-4D97-AF65-F5344CB8AC3E}">
        <p14:creationId xmlns:p14="http://schemas.microsoft.com/office/powerpoint/2010/main" val="3561027750"/>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423876E-DBE6-45D3-8619-8F74219CBE78}" type="datetimeFigureOut">
              <a:rPr lang="en-US" smtClean="0"/>
              <a:t>7/6/21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7A86D6-98EA-44D5-9D14-97351E8FABF4}" type="slidenum">
              <a:rPr lang="en-US" smtClean="0"/>
              <a:t>‹#›</a:t>
            </a:fld>
            <a:endParaRPr lang="en-US"/>
          </a:p>
        </p:txBody>
      </p:sp>
    </p:spTree>
    <p:extLst>
      <p:ext uri="{BB962C8B-B14F-4D97-AF65-F5344CB8AC3E}">
        <p14:creationId xmlns:p14="http://schemas.microsoft.com/office/powerpoint/2010/main" val="359847289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423876E-DBE6-45D3-8619-8F74219CBE78}" type="datetimeFigureOut">
              <a:rPr lang="en-US" smtClean="0"/>
              <a:t>7/6/21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7A86D6-98EA-44D5-9D14-97351E8FABF4}" type="slidenum">
              <a:rPr lang="en-US" smtClean="0"/>
              <a:t>‹#›</a:t>
            </a:fld>
            <a:endParaRPr lang="en-US"/>
          </a:p>
        </p:txBody>
      </p:sp>
    </p:spTree>
    <p:extLst>
      <p:ext uri="{BB962C8B-B14F-4D97-AF65-F5344CB8AC3E}">
        <p14:creationId xmlns:p14="http://schemas.microsoft.com/office/powerpoint/2010/main" val="11099561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23876E-DBE6-45D3-8619-8F74219CBE78}" type="datetimeFigureOut">
              <a:rPr lang="en-US" smtClean="0"/>
              <a:t>7/6/21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7A86D6-98EA-44D5-9D14-97351E8FABF4}" type="slidenum">
              <a:rPr lang="en-US" smtClean="0"/>
              <a:t>‹#›</a:t>
            </a:fld>
            <a:endParaRPr lang="en-US"/>
          </a:p>
        </p:txBody>
      </p:sp>
    </p:spTree>
    <p:extLst>
      <p:ext uri="{BB962C8B-B14F-4D97-AF65-F5344CB8AC3E}">
        <p14:creationId xmlns:p14="http://schemas.microsoft.com/office/powerpoint/2010/main" val="3437095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1423876E-DBE6-45D3-8619-8F74219CBE78}" type="datetimeFigureOut">
              <a:rPr lang="en-US" smtClean="0"/>
              <a:t>7/6/21</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BF7A86D6-98EA-44D5-9D14-97351E8FABF4}"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51064386"/>
      </p:ext>
    </p:extLst>
  </p:cSld>
  <p:clrMapOvr>
    <a:masterClrMapping/>
  </p:clrMapOvr>
  <p:extLst>
    <p:ext uri="{DCECCB84-F9BA-43D5-87BE-67443E8EF086}">
      <p15:sldGuideLst xmlns:p15="http://schemas.microsoft.com/office/powerpoint/2012/main">
        <p15:guide id="1" orient="horz" pos="696"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1423876E-DBE6-45D3-8619-8F74219CBE78}" type="datetimeFigureOut">
              <a:rPr lang="en-US" smtClean="0"/>
              <a:t>7/6/21</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a:p>
        </p:txBody>
      </p:sp>
      <p:sp>
        <p:nvSpPr>
          <p:cNvPr id="7" name="Slide Number Placeholder 6"/>
          <p:cNvSpPr>
            <a:spLocks noGrp="1"/>
          </p:cNvSpPr>
          <p:nvPr>
            <p:ph type="sldNum" sz="quarter" idx="12"/>
          </p:nvPr>
        </p:nvSpPr>
        <p:spPr>
          <a:xfrm>
            <a:off x="5687568" y="6375679"/>
            <a:ext cx="1234440" cy="345796"/>
          </a:xfrm>
        </p:spPr>
        <p:txBody>
          <a:bodyPr/>
          <a:lstStyle/>
          <a:p>
            <a:fld id="{BF7A86D6-98EA-44D5-9D14-97351E8FABF4}" type="slidenum">
              <a:rPr lang="en-US" smtClean="0"/>
              <a:t>‹#›</a:t>
            </a:fld>
            <a:endParaRPr lang="en-US"/>
          </a:p>
        </p:txBody>
      </p:sp>
    </p:spTree>
    <p:extLst>
      <p:ext uri="{BB962C8B-B14F-4D97-AF65-F5344CB8AC3E}">
        <p14:creationId xmlns:p14="http://schemas.microsoft.com/office/powerpoint/2010/main" val="1328881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1423876E-DBE6-45D3-8619-8F74219CBE78}" type="datetimeFigureOut">
              <a:rPr lang="en-US" smtClean="0"/>
              <a:t>7/6/21</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BF7A86D6-98EA-44D5-9D14-97351E8FABF4}"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458854977"/>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7" pos="1056" userDrawn="1">
          <p15:clr>
            <a:srgbClr val="F26B43"/>
          </p15:clr>
        </p15:guide>
        <p15:guide id="8" pos="9600" userDrawn="1">
          <p15:clr>
            <a:srgbClr val="F26B43"/>
          </p15:clr>
        </p15:guide>
        <p15:guide id="9" pos="792" userDrawn="1">
          <p15:clr>
            <a:srgbClr val="F26B43"/>
          </p15:clr>
        </p15:guide>
        <p15:guide id="10" pos="7200" userDrawn="1">
          <p15:clr>
            <a:srgbClr val="F26B43"/>
          </p15:clr>
        </p15:guide>
        <p15:guide id="11" orient="horz" pos="4008" userDrawn="1">
          <p15:clr>
            <a:srgbClr val="F26B43"/>
          </p15:clr>
        </p15:guide>
        <p15:guide id="12" orient="horz" pos="1440" userDrawn="1">
          <p15:clr>
            <a:srgbClr val="F26B43"/>
          </p15:clr>
        </p15:guide>
        <p15:guide id="13" orient="horz" pos="3720" userDrawn="1">
          <p15:clr>
            <a:srgbClr val="F26B43"/>
          </p15:clr>
        </p15:guide>
        <p15:guide id="14" orient="horz" pos="2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433357" y="1126526"/>
            <a:ext cx="5608747" cy="3717561"/>
          </a:xfrm>
        </p:spPr>
        <p:txBody>
          <a:bodyPr>
            <a:noAutofit/>
          </a:bodyPr>
          <a:lstStyle/>
          <a:p>
            <a:pPr algn="ctr"/>
            <a:r>
              <a:rPr lang="en-US" sz="4500" b="1" dirty="0">
                <a:latin typeface="OCR A Extended" panose="02010509020102010303" pitchFamily="50" charset="0"/>
                <a:ea typeface="PMingLiU-ExtB" panose="02020500000000000000" pitchFamily="18" charset="-120"/>
              </a:rPr>
              <a:t>A case </a:t>
            </a:r>
            <a:br>
              <a:rPr lang="en-US" sz="4500" b="1" dirty="0">
                <a:latin typeface="OCR A Extended" panose="02010509020102010303" pitchFamily="50" charset="0"/>
                <a:ea typeface="PMingLiU-ExtB" panose="02020500000000000000" pitchFamily="18" charset="-120"/>
              </a:rPr>
            </a:br>
            <a:r>
              <a:rPr lang="en-US" sz="4500" b="1" dirty="0">
                <a:latin typeface="OCR A Extended" panose="02010509020102010303" pitchFamily="50" charset="0"/>
                <a:ea typeface="PMingLiU-ExtB" panose="02020500000000000000" pitchFamily="18" charset="-120"/>
              </a:rPr>
              <a:t>for the Resurrection of Jesus</a:t>
            </a:r>
            <a:endParaRPr lang="en-US" sz="4500" dirty="0">
              <a:latin typeface="Haettenschweiler" panose="020B0706040902060204" pitchFamily="34" charset="0"/>
            </a:endParaRPr>
          </a:p>
        </p:txBody>
      </p:sp>
      <p:sp>
        <p:nvSpPr>
          <p:cNvPr id="3" name="Subtitle 2"/>
          <p:cNvSpPr>
            <a:spLocks noGrp="1"/>
          </p:cNvSpPr>
          <p:nvPr>
            <p:ph type="subTitle" idx="1"/>
          </p:nvPr>
        </p:nvSpPr>
        <p:spPr/>
        <p:txBody>
          <a:bodyPr>
            <a:normAutofit fontScale="70000" lnSpcReduction="20000"/>
          </a:bodyPr>
          <a:lstStyle/>
          <a:p>
            <a:r>
              <a:rPr lang="en-US" sz="3600" cap="none" dirty="0"/>
              <a:t>Travis Dickinson www.travisdickinson.com</a:t>
            </a:r>
          </a:p>
        </p:txBody>
      </p:sp>
    </p:spTree>
    <p:extLst>
      <p:ext uri="{BB962C8B-B14F-4D97-AF65-F5344CB8AC3E}">
        <p14:creationId xmlns:p14="http://schemas.microsoft.com/office/powerpoint/2010/main" val="555535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OCR A Extended" panose="02010509020102010303" pitchFamily="50" charset="0"/>
              </a:rPr>
              <a:t>2. Empty tomb</a:t>
            </a:r>
            <a:endParaRPr lang="en-US" dirty="0"/>
          </a:p>
        </p:txBody>
      </p:sp>
      <p:sp>
        <p:nvSpPr>
          <p:cNvPr id="3" name="Content Placeholder 2"/>
          <p:cNvSpPr>
            <a:spLocks noGrp="1"/>
          </p:cNvSpPr>
          <p:nvPr>
            <p:ph idx="1"/>
          </p:nvPr>
        </p:nvSpPr>
        <p:spPr>
          <a:xfrm>
            <a:off x="1380226" y="1600200"/>
            <a:ext cx="9834113" cy="5128404"/>
          </a:xfrm>
        </p:spPr>
        <p:txBody>
          <a:bodyPr>
            <a:normAutofit/>
          </a:bodyPr>
          <a:lstStyle/>
          <a:p>
            <a:pPr marL="0" indent="0">
              <a:buNone/>
            </a:pPr>
            <a:r>
              <a:rPr lang="en-US" sz="4000" dirty="0"/>
              <a:t>There’s also a strong case for the tomb accounts. </a:t>
            </a:r>
          </a:p>
          <a:p>
            <a:pPr marL="0" indent="0">
              <a:buNone/>
            </a:pPr>
            <a:endParaRPr lang="en-US" dirty="0"/>
          </a:p>
          <a:p>
            <a:r>
              <a:rPr lang="en-US" sz="4000" dirty="0"/>
              <a:t>After his death, Jesus was buried by Joseph of Arimathea in a tomb.</a:t>
            </a:r>
          </a:p>
          <a:p>
            <a:pPr marL="0" indent="0">
              <a:buNone/>
            </a:pPr>
            <a:endParaRPr lang="en-US" sz="4000" dirty="0"/>
          </a:p>
        </p:txBody>
      </p:sp>
    </p:spTree>
    <p:extLst>
      <p:ext uri="{BB962C8B-B14F-4D97-AF65-F5344CB8AC3E}">
        <p14:creationId xmlns:p14="http://schemas.microsoft.com/office/powerpoint/2010/main" val="1856687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OCR A Extended" panose="02010509020102010303" pitchFamily="50" charset="0"/>
              </a:rPr>
              <a:t>2. Empty tomb</a:t>
            </a:r>
            <a:endParaRPr lang="en-US" dirty="0"/>
          </a:p>
        </p:txBody>
      </p:sp>
      <p:sp>
        <p:nvSpPr>
          <p:cNvPr id="3" name="Content Placeholder 2"/>
          <p:cNvSpPr>
            <a:spLocks noGrp="1"/>
          </p:cNvSpPr>
          <p:nvPr>
            <p:ph idx="1"/>
          </p:nvPr>
        </p:nvSpPr>
        <p:spPr>
          <a:xfrm>
            <a:off x="1380226" y="1600200"/>
            <a:ext cx="9834113" cy="5128404"/>
          </a:xfrm>
        </p:spPr>
        <p:txBody>
          <a:bodyPr>
            <a:normAutofit/>
          </a:bodyPr>
          <a:lstStyle/>
          <a:p>
            <a:r>
              <a:rPr lang="en-US" sz="4000" dirty="0"/>
              <a:t>Why think that the tomb was empty?</a:t>
            </a:r>
          </a:p>
          <a:p>
            <a:pPr lvl="1"/>
            <a:r>
              <a:rPr lang="en-US" sz="3600" dirty="0"/>
              <a:t>The empty tomb is in all the early source material.</a:t>
            </a:r>
          </a:p>
          <a:p>
            <a:pPr lvl="1"/>
            <a:endParaRPr lang="en-US" sz="2400" dirty="0"/>
          </a:p>
          <a:p>
            <a:pPr>
              <a:buNone/>
            </a:pPr>
            <a:endParaRPr lang="en-US" dirty="0"/>
          </a:p>
          <a:p>
            <a:endParaRPr lang="en-US" dirty="0"/>
          </a:p>
          <a:p>
            <a:endParaRPr lang="en-US" dirty="0"/>
          </a:p>
        </p:txBody>
      </p:sp>
    </p:spTree>
    <p:extLst>
      <p:ext uri="{BB962C8B-B14F-4D97-AF65-F5344CB8AC3E}">
        <p14:creationId xmlns:p14="http://schemas.microsoft.com/office/powerpoint/2010/main" val="2131260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OCR A Extended" panose="02010509020102010303" pitchFamily="50" charset="0"/>
              </a:rPr>
              <a:t>2. Empty tomb</a:t>
            </a:r>
            <a:endParaRPr lang="en-US" dirty="0"/>
          </a:p>
        </p:txBody>
      </p:sp>
      <p:sp>
        <p:nvSpPr>
          <p:cNvPr id="3" name="Content Placeholder 2"/>
          <p:cNvSpPr>
            <a:spLocks noGrp="1"/>
          </p:cNvSpPr>
          <p:nvPr>
            <p:ph idx="1"/>
          </p:nvPr>
        </p:nvSpPr>
        <p:spPr>
          <a:xfrm>
            <a:off x="1251678" y="1600200"/>
            <a:ext cx="10178322" cy="5025452"/>
          </a:xfrm>
        </p:spPr>
        <p:txBody>
          <a:bodyPr>
            <a:normAutofit/>
          </a:bodyPr>
          <a:lstStyle/>
          <a:p>
            <a:r>
              <a:rPr lang="en-US" sz="4000" dirty="0"/>
              <a:t>That the empty tomb is first discovered by women is an incredibly unlikely invention.</a:t>
            </a:r>
          </a:p>
          <a:p>
            <a:pPr lvl="1"/>
            <a:endParaRPr lang="en-US" sz="2200" dirty="0"/>
          </a:p>
          <a:p>
            <a:endParaRPr lang="en-US" dirty="0"/>
          </a:p>
          <a:p>
            <a:endParaRPr lang="en-US" dirty="0"/>
          </a:p>
        </p:txBody>
      </p:sp>
    </p:spTree>
    <p:extLst>
      <p:ext uri="{BB962C8B-B14F-4D97-AF65-F5344CB8AC3E}">
        <p14:creationId xmlns:p14="http://schemas.microsoft.com/office/powerpoint/2010/main" val="2796896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OCR A Extended" panose="02010509020102010303" pitchFamily="50" charset="0"/>
              </a:rPr>
              <a:t>2. Empty tomb</a:t>
            </a:r>
            <a:endParaRPr lang="en-US" dirty="0"/>
          </a:p>
        </p:txBody>
      </p:sp>
      <p:sp>
        <p:nvSpPr>
          <p:cNvPr id="3" name="Content Placeholder 2"/>
          <p:cNvSpPr>
            <a:spLocks noGrp="1"/>
          </p:cNvSpPr>
          <p:nvPr>
            <p:ph idx="1"/>
          </p:nvPr>
        </p:nvSpPr>
        <p:spPr>
          <a:xfrm>
            <a:off x="1518249" y="1600200"/>
            <a:ext cx="9747849" cy="5105400"/>
          </a:xfrm>
        </p:spPr>
        <p:txBody>
          <a:bodyPr>
            <a:normAutofit/>
          </a:bodyPr>
          <a:lstStyle/>
          <a:p>
            <a:r>
              <a:rPr lang="en-US" sz="4000" dirty="0"/>
              <a:t>The Jewish cover up was that the disciples stole the body, which assumes an empty tomb (Matt. 28:12-15).</a:t>
            </a:r>
          </a:p>
          <a:p>
            <a:endParaRPr lang="en-US" sz="3800" dirty="0"/>
          </a:p>
          <a:p>
            <a:r>
              <a:rPr lang="en-US" sz="3800" dirty="0"/>
              <a:t>The whole movement goes away if Jesus’ body is produced. </a:t>
            </a:r>
          </a:p>
          <a:p>
            <a:pPr lvl="1"/>
            <a:endParaRPr lang="en-US" sz="2800" dirty="0"/>
          </a:p>
          <a:p>
            <a:pPr>
              <a:buNone/>
            </a:pPr>
            <a:endParaRPr lang="en-US" sz="2800" dirty="0"/>
          </a:p>
          <a:p>
            <a:endParaRPr lang="en-US" dirty="0"/>
          </a:p>
          <a:p>
            <a:endParaRPr lang="en-US" dirty="0"/>
          </a:p>
        </p:txBody>
      </p:sp>
    </p:spTree>
    <p:extLst>
      <p:ext uri="{BB962C8B-B14F-4D97-AF65-F5344CB8AC3E}">
        <p14:creationId xmlns:p14="http://schemas.microsoft.com/office/powerpoint/2010/main" val="3618145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6960" y="286605"/>
            <a:ext cx="7749540" cy="1157883"/>
          </a:xfrm>
        </p:spPr>
        <p:txBody>
          <a:bodyPr>
            <a:normAutofit/>
          </a:bodyPr>
          <a:lstStyle/>
          <a:p>
            <a:r>
              <a:rPr lang="en-US" b="1" dirty="0">
                <a:latin typeface="OCR A Extended" panose="02010509020102010303" pitchFamily="50" charset="0"/>
              </a:rPr>
              <a:t>3. Eyewitness Belief</a:t>
            </a:r>
          </a:p>
        </p:txBody>
      </p:sp>
      <p:sp>
        <p:nvSpPr>
          <p:cNvPr id="3" name="Content Placeholder 2"/>
          <p:cNvSpPr>
            <a:spLocks noGrp="1"/>
          </p:cNvSpPr>
          <p:nvPr>
            <p:ph idx="1"/>
          </p:nvPr>
        </p:nvSpPr>
        <p:spPr>
          <a:xfrm>
            <a:off x="1449238" y="1289155"/>
            <a:ext cx="9972136" cy="5215162"/>
          </a:xfrm>
        </p:spPr>
        <p:txBody>
          <a:bodyPr>
            <a:normAutofit/>
          </a:bodyPr>
          <a:lstStyle/>
          <a:p>
            <a:pPr marL="128016" lvl="1" indent="0">
              <a:buNone/>
            </a:pPr>
            <a:r>
              <a:rPr lang="en-US" sz="4000" dirty="0"/>
              <a:t>Eyewitnesses claim to experience the resurrected Jesus.</a:t>
            </a:r>
          </a:p>
          <a:p>
            <a:pPr marL="699516" lvl="1" indent="-571500"/>
            <a:r>
              <a:rPr lang="en-US" sz="4000" dirty="0"/>
              <a:t>The claim here is just that they genuinely believed this. </a:t>
            </a:r>
            <a:endParaRPr lang="en-US" sz="3600" dirty="0"/>
          </a:p>
          <a:p>
            <a:pPr marL="128016" lvl="1" indent="0">
              <a:buNone/>
            </a:pPr>
            <a:endParaRPr lang="en-US" sz="4000" dirty="0"/>
          </a:p>
        </p:txBody>
      </p:sp>
    </p:spTree>
    <p:extLst>
      <p:ext uri="{BB962C8B-B14F-4D97-AF65-F5344CB8AC3E}">
        <p14:creationId xmlns:p14="http://schemas.microsoft.com/office/powerpoint/2010/main" val="4061859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6960" y="286605"/>
            <a:ext cx="7749540" cy="1157883"/>
          </a:xfrm>
        </p:spPr>
        <p:txBody>
          <a:bodyPr>
            <a:normAutofit/>
          </a:bodyPr>
          <a:lstStyle/>
          <a:p>
            <a:r>
              <a:rPr lang="en-US" b="1" dirty="0">
                <a:latin typeface="OCR A Extended" panose="02010509020102010303" pitchFamily="50" charset="0"/>
              </a:rPr>
              <a:t>3. Eyewitness Belief</a:t>
            </a:r>
          </a:p>
        </p:txBody>
      </p:sp>
      <p:sp>
        <p:nvSpPr>
          <p:cNvPr id="3" name="Content Placeholder 2"/>
          <p:cNvSpPr>
            <a:spLocks noGrp="1"/>
          </p:cNvSpPr>
          <p:nvPr>
            <p:ph idx="1"/>
          </p:nvPr>
        </p:nvSpPr>
        <p:spPr>
          <a:xfrm>
            <a:off x="1414732" y="1289155"/>
            <a:ext cx="10023894" cy="5197909"/>
          </a:xfrm>
        </p:spPr>
        <p:txBody>
          <a:bodyPr>
            <a:normAutofit/>
          </a:bodyPr>
          <a:lstStyle/>
          <a:p>
            <a:pPr marL="128016" lvl="1" indent="0">
              <a:buNone/>
            </a:pPr>
            <a:r>
              <a:rPr lang="en-US" sz="4000" dirty="0"/>
              <a:t>The disciples had all the reason in the world to deny the resurrection.</a:t>
            </a:r>
          </a:p>
          <a:p>
            <a:pPr marL="128016" lvl="1" indent="0">
              <a:buNone/>
            </a:pPr>
            <a:endParaRPr lang="en-US" sz="4000" dirty="0"/>
          </a:p>
        </p:txBody>
      </p:sp>
    </p:spTree>
    <p:extLst>
      <p:ext uri="{BB962C8B-B14F-4D97-AF65-F5344CB8AC3E}">
        <p14:creationId xmlns:p14="http://schemas.microsoft.com/office/powerpoint/2010/main" val="1354992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6960" y="286605"/>
            <a:ext cx="7749540" cy="1157883"/>
          </a:xfrm>
        </p:spPr>
        <p:txBody>
          <a:bodyPr>
            <a:normAutofit/>
          </a:bodyPr>
          <a:lstStyle/>
          <a:p>
            <a:r>
              <a:rPr lang="en-US" b="1" dirty="0">
                <a:latin typeface="OCR A Extended" panose="02010509020102010303" pitchFamily="50" charset="0"/>
              </a:rPr>
              <a:t>3. Eyewitness Belief</a:t>
            </a:r>
          </a:p>
        </p:txBody>
      </p:sp>
      <p:sp>
        <p:nvSpPr>
          <p:cNvPr id="3" name="Content Placeholder 2"/>
          <p:cNvSpPr>
            <a:spLocks noGrp="1"/>
          </p:cNvSpPr>
          <p:nvPr>
            <p:ph idx="1"/>
          </p:nvPr>
        </p:nvSpPr>
        <p:spPr>
          <a:xfrm>
            <a:off x="1362974" y="1444487"/>
            <a:ext cx="10282686" cy="5232358"/>
          </a:xfrm>
        </p:spPr>
        <p:txBody>
          <a:bodyPr>
            <a:normAutofit/>
          </a:bodyPr>
          <a:lstStyle/>
          <a:p>
            <a:pPr marL="128016" lvl="1" indent="0">
              <a:buNone/>
            </a:pPr>
            <a:r>
              <a:rPr lang="en-US" sz="4000" dirty="0"/>
              <a:t>And yet they believe.</a:t>
            </a:r>
          </a:p>
          <a:p>
            <a:pPr marL="882396" lvl="2" indent="-571500"/>
            <a:r>
              <a:rPr lang="en-US" sz="3600" dirty="0"/>
              <a:t>They almost all go to their death </a:t>
            </a:r>
            <a:r>
              <a:rPr lang="en-US" sz="3600" i="1" dirty="0"/>
              <a:t>for this claim</a:t>
            </a:r>
            <a:r>
              <a:rPr lang="en-US" sz="3600" dirty="0"/>
              <a:t>.  </a:t>
            </a:r>
          </a:p>
          <a:p>
            <a:pPr marL="882396" lvl="2" indent="-571500"/>
            <a:r>
              <a:rPr lang="en-US" sz="3600" dirty="0"/>
              <a:t>Could they be lying?</a:t>
            </a:r>
          </a:p>
          <a:p>
            <a:pPr marL="1339596" lvl="3" indent="-571500"/>
            <a:r>
              <a:rPr lang="en-US" sz="3400" dirty="0"/>
              <a:t>Gary </a:t>
            </a:r>
            <a:r>
              <a:rPr lang="en-US" sz="3400" dirty="0" err="1"/>
              <a:t>Habermas</a:t>
            </a:r>
            <a:r>
              <a:rPr lang="en-US" sz="3400" dirty="0"/>
              <a:t>: “Many people die for a lie, but they don’t know it is a lie. No one dies for what they know is, in fact, a lie.”</a:t>
            </a:r>
          </a:p>
          <a:p>
            <a:pPr marL="128016" lvl="1" indent="0">
              <a:buNone/>
            </a:pPr>
            <a:endParaRPr lang="en-US" sz="4000" dirty="0"/>
          </a:p>
        </p:txBody>
      </p:sp>
    </p:spTree>
    <p:extLst>
      <p:ext uri="{BB962C8B-B14F-4D97-AF65-F5344CB8AC3E}">
        <p14:creationId xmlns:p14="http://schemas.microsoft.com/office/powerpoint/2010/main" val="3792899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6960" y="286605"/>
            <a:ext cx="7749540" cy="1157883"/>
          </a:xfrm>
        </p:spPr>
        <p:txBody>
          <a:bodyPr>
            <a:normAutofit/>
          </a:bodyPr>
          <a:lstStyle/>
          <a:p>
            <a:r>
              <a:rPr lang="en-US" b="1" dirty="0">
                <a:latin typeface="OCR A Extended" panose="02010509020102010303" pitchFamily="50" charset="0"/>
              </a:rPr>
              <a:t>3. Eyewitness Belief</a:t>
            </a:r>
          </a:p>
        </p:txBody>
      </p:sp>
      <p:sp>
        <p:nvSpPr>
          <p:cNvPr id="3" name="Content Placeholder 2"/>
          <p:cNvSpPr>
            <a:spLocks noGrp="1"/>
          </p:cNvSpPr>
          <p:nvPr>
            <p:ph idx="1"/>
          </p:nvPr>
        </p:nvSpPr>
        <p:spPr>
          <a:xfrm>
            <a:off x="1500995" y="1444488"/>
            <a:ext cx="9868619" cy="5128840"/>
          </a:xfrm>
        </p:spPr>
        <p:txBody>
          <a:bodyPr>
            <a:normAutofit/>
          </a:bodyPr>
          <a:lstStyle/>
          <a:p>
            <a:r>
              <a:rPr lang="en-US" sz="4400" dirty="0"/>
              <a:t>Who believes?  </a:t>
            </a:r>
          </a:p>
          <a:p>
            <a:pPr lvl="2"/>
            <a:r>
              <a:rPr lang="en-US" sz="3600" dirty="0"/>
              <a:t>Peter and the other apostles (followers)</a:t>
            </a:r>
          </a:p>
          <a:p>
            <a:pPr lvl="2"/>
            <a:r>
              <a:rPr lang="en-US" sz="3600" dirty="0"/>
              <a:t>James (skeptic)</a:t>
            </a:r>
          </a:p>
          <a:p>
            <a:pPr lvl="2"/>
            <a:r>
              <a:rPr lang="en-US" sz="3600" dirty="0"/>
              <a:t>Paul (enemy)</a:t>
            </a:r>
          </a:p>
          <a:p>
            <a:pPr marL="128016" lvl="1" indent="0">
              <a:buNone/>
            </a:pPr>
            <a:endParaRPr lang="en-US" sz="4000" dirty="0"/>
          </a:p>
        </p:txBody>
      </p:sp>
    </p:spTree>
    <p:extLst>
      <p:ext uri="{BB962C8B-B14F-4D97-AF65-F5344CB8AC3E}">
        <p14:creationId xmlns:p14="http://schemas.microsoft.com/office/powerpoint/2010/main" val="915775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6960" y="286605"/>
            <a:ext cx="7543800" cy="1157883"/>
          </a:xfrm>
        </p:spPr>
        <p:txBody>
          <a:bodyPr/>
          <a:lstStyle/>
          <a:p>
            <a:r>
              <a:rPr lang="en-US" b="1" dirty="0">
                <a:latin typeface="OCR A Extended" panose="02010509020102010303" pitchFamily="50" charset="0"/>
              </a:rPr>
              <a:t>4. The Solution</a:t>
            </a:r>
          </a:p>
        </p:txBody>
      </p:sp>
      <p:sp>
        <p:nvSpPr>
          <p:cNvPr id="3" name="Content Placeholder 2"/>
          <p:cNvSpPr>
            <a:spLocks noGrp="1"/>
          </p:cNvSpPr>
          <p:nvPr>
            <p:ph idx="1"/>
          </p:nvPr>
        </p:nvSpPr>
        <p:spPr>
          <a:xfrm>
            <a:off x="2462758" y="1444488"/>
            <a:ext cx="8994136" cy="4941322"/>
          </a:xfrm>
        </p:spPr>
        <p:txBody>
          <a:bodyPr>
            <a:normAutofit/>
          </a:bodyPr>
          <a:lstStyle/>
          <a:p>
            <a:pPr marL="128016" lvl="1" indent="0">
              <a:buNone/>
            </a:pPr>
            <a:r>
              <a:rPr lang="en-US" sz="4000" dirty="0"/>
              <a:t>Here’s a problem:</a:t>
            </a:r>
          </a:p>
          <a:p>
            <a:pPr marL="1156716" lvl="2" indent="-571500">
              <a:buFont typeface="Gill Sans MT" panose="020B0502020104020203" pitchFamily="34" charset="0"/>
              <a:buChar char="–"/>
            </a:pPr>
            <a:r>
              <a:rPr lang="en-US" sz="3800" dirty="0"/>
              <a:t>God exists (who is loving but also holy and just).</a:t>
            </a:r>
          </a:p>
          <a:p>
            <a:pPr marL="1156716" lvl="2" indent="-571500">
              <a:buFont typeface="Gill Sans MT" panose="020B0502020104020203" pitchFamily="34" charset="0"/>
              <a:buChar char="–"/>
            </a:pPr>
            <a:r>
              <a:rPr lang="en-US" sz="3800" dirty="0"/>
              <a:t>Humans are hopelessly fallen.</a:t>
            </a:r>
            <a:endParaRPr lang="en-US" sz="3600" dirty="0"/>
          </a:p>
        </p:txBody>
      </p:sp>
    </p:spTree>
    <p:extLst>
      <p:ext uri="{BB962C8B-B14F-4D97-AF65-F5344CB8AC3E}">
        <p14:creationId xmlns:p14="http://schemas.microsoft.com/office/powerpoint/2010/main" val="3309358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6960" y="286605"/>
            <a:ext cx="7543800" cy="1157883"/>
          </a:xfrm>
        </p:spPr>
        <p:txBody>
          <a:bodyPr/>
          <a:lstStyle/>
          <a:p>
            <a:r>
              <a:rPr lang="en-US" b="1" dirty="0">
                <a:latin typeface="OCR A Extended" panose="02010509020102010303" pitchFamily="50" charset="0"/>
              </a:rPr>
              <a:t>4. The Solution</a:t>
            </a:r>
          </a:p>
        </p:txBody>
      </p:sp>
      <p:sp>
        <p:nvSpPr>
          <p:cNvPr id="3" name="Content Placeholder 2"/>
          <p:cNvSpPr>
            <a:spLocks noGrp="1"/>
          </p:cNvSpPr>
          <p:nvPr>
            <p:ph idx="1"/>
          </p:nvPr>
        </p:nvSpPr>
        <p:spPr>
          <a:xfrm>
            <a:off x="2462757" y="1444488"/>
            <a:ext cx="8725195" cy="4941322"/>
          </a:xfrm>
        </p:spPr>
        <p:txBody>
          <a:bodyPr>
            <a:normAutofit/>
          </a:bodyPr>
          <a:lstStyle/>
          <a:p>
            <a:pPr marL="425196" lvl="1" indent="-571500">
              <a:buFont typeface="Arial" panose="020B0604020202020204" pitchFamily="34" charset="0"/>
              <a:buChar char="•"/>
            </a:pPr>
            <a:r>
              <a:rPr lang="en-US" sz="4400" dirty="0"/>
              <a:t>The resurrection solves this problem. </a:t>
            </a:r>
          </a:p>
          <a:p>
            <a:pPr marL="1339596" lvl="3" indent="-571500"/>
            <a:r>
              <a:rPr lang="en-US" sz="4000" dirty="0"/>
              <a:t>God’s love is perfectly exemplified. </a:t>
            </a:r>
          </a:p>
          <a:p>
            <a:pPr marL="1339596" lvl="3" indent="-571500"/>
            <a:r>
              <a:rPr lang="en-US" sz="4000" dirty="0"/>
              <a:t>God’s justice is perfectly satisfied. </a:t>
            </a:r>
          </a:p>
          <a:p>
            <a:pPr marL="882396" lvl="2" indent="-571500"/>
            <a:endParaRPr lang="en-US" sz="2000" dirty="0"/>
          </a:p>
          <a:p>
            <a:pPr marL="310896" lvl="2" indent="0">
              <a:buNone/>
            </a:pPr>
            <a:r>
              <a:rPr lang="en-US" sz="4200" dirty="0"/>
              <a:t>There is hope in the resurrection!</a:t>
            </a:r>
          </a:p>
          <a:p>
            <a:pPr marL="310896" lvl="2" indent="0">
              <a:buNone/>
            </a:pPr>
            <a:endParaRPr lang="en-US" sz="3600" dirty="0"/>
          </a:p>
        </p:txBody>
      </p:sp>
    </p:spTree>
    <p:extLst>
      <p:ext uri="{BB962C8B-B14F-4D97-AF65-F5344CB8AC3E}">
        <p14:creationId xmlns:p14="http://schemas.microsoft.com/office/powerpoint/2010/main" val="229377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6960" y="286605"/>
            <a:ext cx="7543800" cy="1130716"/>
          </a:xfrm>
        </p:spPr>
        <p:txBody>
          <a:bodyPr>
            <a:normAutofit/>
          </a:bodyPr>
          <a:lstStyle/>
          <a:p>
            <a:r>
              <a:rPr lang="en-US" sz="4400" b="1" dirty="0">
                <a:latin typeface="OCR A Extended" panose="02010509020102010303" pitchFamily="50" charset="0"/>
              </a:rPr>
              <a:t>The Case</a:t>
            </a:r>
            <a:endParaRPr lang="en-US" sz="4050" dirty="0">
              <a:latin typeface="Rockwell Condensed" panose="02060603050405020104" pitchFamily="18" charset="0"/>
            </a:endParaRPr>
          </a:p>
        </p:txBody>
      </p:sp>
      <p:sp>
        <p:nvSpPr>
          <p:cNvPr id="3" name="Content Placeholder 2"/>
          <p:cNvSpPr>
            <a:spLocks noGrp="1"/>
          </p:cNvSpPr>
          <p:nvPr>
            <p:ph idx="1"/>
          </p:nvPr>
        </p:nvSpPr>
        <p:spPr>
          <a:xfrm>
            <a:off x="1552755" y="1417322"/>
            <a:ext cx="9816860" cy="5044439"/>
          </a:xfrm>
        </p:spPr>
        <p:txBody>
          <a:bodyPr>
            <a:normAutofit/>
          </a:bodyPr>
          <a:lstStyle/>
          <a:p>
            <a:pPr marL="0" indent="0">
              <a:buNone/>
            </a:pPr>
            <a:r>
              <a:rPr lang="en-US" sz="4000" dirty="0">
                <a:cs typeface="LilyUPC" panose="020B0604020202020204" pitchFamily="34" charset="-34"/>
              </a:rPr>
              <a:t>There is good reason to believe in Jesus’s resurrection</a:t>
            </a:r>
            <a:r>
              <a:rPr lang="en-US" sz="3600" dirty="0">
                <a:cs typeface="LilyUPC" panose="020B0604020202020204" pitchFamily="34" charset="-34"/>
              </a:rPr>
              <a:t>. </a:t>
            </a:r>
          </a:p>
          <a:p>
            <a:pPr lvl="1"/>
            <a:endParaRPr lang="en-US" sz="2000" dirty="0">
              <a:cs typeface="LilyUPC" panose="020B0604020202020204" pitchFamily="34" charset="-34"/>
            </a:endParaRPr>
          </a:p>
          <a:p>
            <a:r>
              <a:rPr lang="en-US" sz="4000" dirty="0">
                <a:cs typeface="LilyUPC" panose="020B0604020202020204" pitchFamily="34" charset="-34"/>
              </a:rPr>
              <a:t>We are not “proving” the resurrection. </a:t>
            </a:r>
            <a:endParaRPr lang="en-US" sz="3200" dirty="0">
              <a:cs typeface="LilyUPC" panose="020B0604020202020204" pitchFamily="34" charset="-34"/>
            </a:endParaRPr>
          </a:p>
          <a:p>
            <a:r>
              <a:rPr lang="en-US" sz="4000" dirty="0">
                <a:cs typeface="LilyUPC" panose="020B0604020202020204" pitchFamily="34" charset="-34"/>
              </a:rPr>
              <a:t>We are providing reasons to believe</a:t>
            </a:r>
          </a:p>
        </p:txBody>
      </p:sp>
    </p:spTree>
    <p:extLst>
      <p:ext uri="{BB962C8B-B14F-4D97-AF65-F5344CB8AC3E}">
        <p14:creationId xmlns:p14="http://schemas.microsoft.com/office/powerpoint/2010/main" val="41413918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6960" y="286605"/>
            <a:ext cx="7543800" cy="1157883"/>
          </a:xfrm>
        </p:spPr>
        <p:txBody>
          <a:bodyPr/>
          <a:lstStyle/>
          <a:p>
            <a:r>
              <a:rPr lang="en-US" b="1" dirty="0">
                <a:latin typeface="OCR A Extended" panose="02010509020102010303" pitchFamily="50" charset="0"/>
              </a:rPr>
              <a:t>The case</a:t>
            </a:r>
          </a:p>
        </p:txBody>
      </p:sp>
      <p:sp>
        <p:nvSpPr>
          <p:cNvPr id="3" name="Content Placeholder 2"/>
          <p:cNvSpPr>
            <a:spLocks noGrp="1"/>
          </p:cNvSpPr>
          <p:nvPr>
            <p:ph idx="1"/>
          </p:nvPr>
        </p:nvSpPr>
        <p:spPr>
          <a:xfrm>
            <a:off x="2462758" y="1319135"/>
            <a:ext cx="7633742" cy="4560459"/>
          </a:xfrm>
        </p:spPr>
        <p:txBody>
          <a:bodyPr>
            <a:normAutofit/>
          </a:bodyPr>
          <a:lstStyle/>
          <a:p>
            <a:pPr marL="128016" lvl="1" indent="0">
              <a:buNone/>
            </a:pPr>
            <a:r>
              <a:rPr lang="en-US" sz="4000" dirty="0"/>
              <a:t>1  Corinthians 15:12-19</a:t>
            </a:r>
          </a:p>
        </p:txBody>
      </p:sp>
    </p:spTree>
    <p:extLst>
      <p:ext uri="{BB962C8B-B14F-4D97-AF65-F5344CB8AC3E}">
        <p14:creationId xmlns:p14="http://schemas.microsoft.com/office/powerpoint/2010/main" val="2871085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6960" y="286605"/>
            <a:ext cx="7543800" cy="1157883"/>
          </a:xfrm>
        </p:spPr>
        <p:txBody>
          <a:bodyPr>
            <a:normAutofit/>
          </a:bodyPr>
          <a:lstStyle/>
          <a:p>
            <a:r>
              <a:rPr lang="en-US" b="1" dirty="0">
                <a:latin typeface="OCR A Extended" panose="02010509020102010303" pitchFamily="50" charset="0"/>
              </a:rPr>
              <a:t>Evidence?</a:t>
            </a:r>
          </a:p>
        </p:txBody>
      </p:sp>
      <p:sp>
        <p:nvSpPr>
          <p:cNvPr id="3" name="Content Placeholder 2"/>
          <p:cNvSpPr>
            <a:spLocks noGrp="1"/>
          </p:cNvSpPr>
          <p:nvPr>
            <p:ph idx="1"/>
          </p:nvPr>
        </p:nvSpPr>
        <p:spPr>
          <a:xfrm>
            <a:off x="2462758" y="1444488"/>
            <a:ext cx="7695576" cy="4956312"/>
          </a:xfrm>
        </p:spPr>
        <p:txBody>
          <a:bodyPr>
            <a:normAutofit fontScale="92500"/>
          </a:bodyPr>
          <a:lstStyle/>
          <a:p>
            <a:pPr marL="128016" lvl="1" indent="0">
              <a:buNone/>
            </a:pPr>
            <a:r>
              <a:rPr lang="en-US" sz="4000" dirty="0"/>
              <a:t>Four well attested historical facts:</a:t>
            </a:r>
          </a:p>
          <a:p>
            <a:pPr marL="870966" lvl="1" indent="-742950">
              <a:buFont typeface="+mj-lt"/>
              <a:buAutoNum type="arabicPeriod"/>
            </a:pPr>
            <a:r>
              <a:rPr lang="en-US" sz="4000" dirty="0"/>
              <a:t>The resurrection claim dates extraordinarily early.</a:t>
            </a:r>
          </a:p>
          <a:p>
            <a:pPr marL="870966" lvl="1" indent="-742950">
              <a:buFont typeface="+mj-lt"/>
              <a:buAutoNum type="arabicPeriod"/>
            </a:pPr>
            <a:r>
              <a:rPr lang="en-US" sz="4000" dirty="0"/>
              <a:t>The tomb was found empty.</a:t>
            </a:r>
          </a:p>
          <a:p>
            <a:pPr marL="870966" lvl="1" indent="-742950">
              <a:buFont typeface="+mj-lt"/>
              <a:buAutoNum type="arabicPeriod"/>
            </a:pPr>
            <a:r>
              <a:rPr lang="en-US" sz="4000" dirty="0"/>
              <a:t>The eyewitnesses genuinely believed Jesus rose from the dead.</a:t>
            </a:r>
          </a:p>
          <a:p>
            <a:pPr marL="870966" lvl="1" indent="-742950">
              <a:buFont typeface="+mj-lt"/>
              <a:buAutoNum type="arabicPeriod"/>
            </a:pPr>
            <a:r>
              <a:rPr lang="en-US" sz="4000" dirty="0"/>
              <a:t>It solves our human predicament.</a:t>
            </a:r>
          </a:p>
        </p:txBody>
      </p:sp>
    </p:spTree>
    <p:extLst>
      <p:ext uri="{BB962C8B-B14F-4D97-AF65-F5344CB8AC3E}">
        <p14:creationId xmlns:p14="http://schemas.microsoft.com/office/powerpoint/2010/main" val="382166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bldLvl="5"/>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6960" y="286605"/>
            <a:ext cx="7543800" cy="1157883"/>
          </a:xfrm>
        </p:spPr>
        <p:txBody>
          <a:bodyPr/>
          <a:lstStyle/>
          <a:p>
            <a:r>
              <a:rPr lang="en-US" b="1" dirty="0">
                <a:latin typeface="OCR A Extended" panose="02010509020102010303" pitchFamily="50" charset="0"/>
              </a:rPr>
              <a:t>1. Earliness</a:t>
            </a:r>
          </a:p>
        </p:txBody>
      </p:sp>
      <p:sp>
        <p:nvSpPr>
          <p:cNvPr id="3" name="Content Placeholder 2"/>
          <p:cNvSpPr>
            <a:spLocks noGrp="1"/>
          </p:cNvSpPr>
          <p:nvPr>
            <p:ph idx="1"/>
          </p:nvPr>
        </p:nvSpPr>
        <p:spPr>
          <a:xfrm>
            <a:off x="1828799" y="1723871"/>
            <a:ext cx="9575321" cy="4886793"/>
          </a:xfrm>
        </p:spPr>
        <p:txBody>
          <a:bodyPr>
            <a:normAutofit/>
          </a:bodyPr>
          <a:lstStyle/>
          <a:p>
            <a:pPr marL="128016" lvl="1" indent="0">
              <a:buNone/>
            </a:pPr>
            <a:r>
              <a:rPr lang="en-US" sz="4000" dirty="0"/>
              <a:t>The resurrection reports date easily to within the lives of eyewitnesses:</a:t>
            </a:r>
          </a:p>
          <a:p>
            <a:pPr marL="128016" lvl="1" indent="0">
              <a:buNone/>
            </a:pPr>
            <a:endParaRPr lang="en-US" sz="2400" dirty="0"/>
          </a:p>
          <a:p>
            <a:pPr marL="128016" lvl="1" indent="0">
              <a:buNone/>
            </a:pPr>
            <a:r>
              <a:rPr lang="en-US" sz="3600" dirty="0"/>
              <a:t>A Gospel within 30 years. </a:t>
            </a:r>
          </a:p>
          <a:p>
            <a:pPr marL="128016" lvl="1" indent="0">
              <a:buNone/>
            </a:pPr>
            <a:r>
              <a:rPr lang="en-US" sz="3600" dirty="0"/>
              <a:t>Paul’s letters within 20 years.</a:t>
            </a:r>
          </a:p>
          <a:p>
            <a:pPr marL="128016" lvl="1" indent="0">
              <a:buNone/>
            </a:pPr>
            <a:r>
              <a:rPr lang="en-US" sz="3600" dirty="0"/>
              <a:t>1 Cor. 15:3-6 within 2-5 years.</a:t>
            </a:r>
          </a:p>
          <a:p>
            <a:pPr marL="128016" lvl="1" indent="0">
              <a:buNone/>
            </a:pPr>
            <a:endParaRPr lang="en-US" sz="3600" dirty="0"/>
          </a:p>
        </p:txBody>
      </p:sp>
    </p:spTree>
    <p:extLst>
      <p:ext uri="{BB962C8B-B14F-4D97-AF65-F5344CB8AC3E}">
        <p14:creationId xmlns:p14="http://schemas.microsoft.com/office/powerpoint/2010/main" val="1563080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6960" y="286605"/>
            <a:ext cx="7543800" cy="1157883"/>
          </a:xfrm>
        </p:spPr>
        <p:txBody>
          <a:bodyPr/>
          <a:lstStyle/>
          <a:p>
            <a:r>
              <a:rPr lang="en-US" b="1" dirty="0">
                <a:latin typeface="OCR A Extended" panose="02010509020102010303" pitchFamily="50" charset="0"/>
              </a:rPr>
              <a:t>1. Earliness</a:t>
            </a:r>
          </a:p>
        </p:txBody>
      </p:sp>
      <p:sp>
        <p:nvSpPr>
          <p:cNvPr id="3" name="Content Placeholder 2"/>
          <p:cNvSpPr>
            <a:spLocks noGrp="1"/>
          </p:cNvSpPr>
          <p:nvPr>
            <p:ph idx="1"/>
          </p:nvPr>
        </p:nvSpPr>
        <p:spPr>
          <a:xfrm>
            <a:off x="1362974" y="1618938"/>
            <a:ext cx="9989388" cy="4736892"/>
          </a:xfrm>
        </p:spPr>
        <p:txBody>
          <a:bodyPr>
            <a:normAutofit/>
          </a:bodyPr>
          <a:lstStyle/>
          <a:p>
            <a:pPr marL="128016" lvl="1" indent="0">
              <a:buNone/>
            </a:pPr>
            <a:r>
              <a:rPr lang="en-US" sz="4000" dirty="0"/>
              <a:t>The claim of Jesus’s resurrection arises immediately and is seen as of central importance. </a:t>
            </a:r>
          </a:p>
          <a:p>
            <a:pPr marL="699516" lvl="1" indent="-571500"/>
            <a:r>
              <a:rPr lang="en-US" sz="3600" dirty="0"/>
              <a:t>There’s simply no time for legendary development for this fact. </a:t>
            </a:r>
          </a:p>
          <a:p>
            <a:pPr marL="128016" lvl="1" indent="0">
              <a:buNone/>
            </a:pPr>
            <a:endParaRPr lang="en-US" sz="3600" dirty="0"/>
          </a:p>
        </p:txBody>
      </p:sp>
    </p:spTree>
    <p:extLst>
      <p:ext uri="{BB962C8B-B14F-4D97-AF65-F5344CB8AC3E}">
        <p14:creationId xmlns:p14="http://schemas.microsoft.com/office/powerpoint/2010/main" val="3458351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OCR A Extended" panose="02010509020102010303" pitchFamily="50" charset="0"/>
              </a:rPr>
              <a:t>2. Empty tomb</a:t>
            </a:r>
            <a:endParaRPr lang="en-US" dirty="0"/>
          </a:p>
        </p:txBody>
      </p:sp>
      <p:sp>
        <p:nvSpPr>
          <p:cNvPr id="3" name="Content Placeholder 2"/>
          <p:cNvSpPr>
            <a:spLocks noGrp="1"/>
          </p:cNvSpPr>
          <p:nvPr>
            <p:ph idx="1"/>
          </p:nvPr>
        </p:nvSpPr>
        <p:spPr>
          <a:xfrm>
            <a:off x="1380226" y="1600200"/>
            <a:ext cx="9834113" cy="5128404"/>
          </a:xfrm>
        </p:spPr>
        <p:txBody>
          <a:bodyPr>
            <a:normAutofit/>
          </a:bodyPr>
          <a:lstStyle/>
          <a:p>
            <a:pPr marL="0" indent="0">
              <a:buNone/>
            </a:pPr>
            <a:r>
              <a:rPr lang="en-US" sz="4400" dirty="0"/>
              <a:t>The historical evidence makes Jesus’s crucifixion practically undeniable. </a:t>
            </a:r>
            <a:endParaRPr lang="en-US" sz="4000" dirty="0"/>
          </a:p>
          <a:p>
            <a:endParaRPr lang="en-US" sz="4000" dirty="0"/>
          </a:p>
        </p:txBody>
      </p:sp>
    </p:spTree>
    <p:extLst>
      <p:ext uri="{BB962C8B-B14F-4D97-AF65-F5344CB8AC3E}">
        <p14:creationId xmlns:p14="http://schemas.microsoft.com/office/powerpoint/2010/main" val="28633765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OCR A Extended" panose="02010509020102010303" pitchFamily="50" charset="0"/>
              </a:rPr>
              <a:t>2. Empty tomb</a:t>
            </a:r>
            <a:endParaRPr lang="en-US" dirty="0"/>
          </a:p>
        </p:txBody>
      </p:sp>
      <p:sp>
        <p:nvSpPr>
          <p:cNvPr id="3" name="Content Placeholder 2"/>
          <p:cNvSpPr>
            <a:spLocks noGrp="1"/>
          </p:cNvSpPr>
          <p:nvPr>
            <p:ph idx="1"/>
          </p:nvPr>
        </p:nvSpPr>
        <p:spPr>
          <a:xfrm>
            <a:off x="1414733" y="1295400"/>
            <a:ext cx="9489056" cy="5255302"/>
          </a:xfrm>
        </p:spPr>
        <p:txBody>
          <a:bodyPr>
            <a:normAutofit/>
          </a:bodyPr>
          <a:lstStyle/>
          <a:p>
            <a:pPr marL="0" indent="0">
              <a:buNone/>
            </a:pPr>
            <a:r>
              <a:rPr lang="en-US" sz="3200" dirty="0"/>
              <a:t>Josephus says…</a:t>
            </a:r>
          </a:p>
          <a:p>
            <a:pPr marL="457200" lvl="1" indent="0">
              <a:buNone/>
            </a:pPr>
            <a:r>
              <a:rPr lang="en-US" sz="3200" dirty="0"/>
              <a:t>“Now there was about this time Jesus, a wise man, ... He drew over to him both many of the Jews and many of the Gentiles ... And when Pilate, at the suggestion of the principal men amongst us, had condemned him to the cross...” (</a:t>
            </a:r>
            <a:r>
              <a:rPr lang="en-US" sz="3200" i="1" dirty="0"/>
              <a:t>Antiquities of the Jews,</a:t>
            </a:r>
            <a:r>
              <a:rPr lang="en-US" sz="3200" dirty="0"/>
              <a:t>)</a:t>
            </a:r>
          </a:p>
          <a:p>
            <a:pPr lvl="1"/>
            <a:endParaRPr lang="en-US" sz="2000" dirty="0"/>
          </a:p>
          <a:p>
            <a:endParaRPr lang="en-US" dirty="0"/>
          </a:p>
          <a:p>
            <a:pPr>
              <a:buNone/>
            </a:pPr>
            <a:endParaRPr lang="en-US" dirty="0"/>
          </a:p>
          <a:p>
            <a:endParaRPr lang="en-US" dirty="0"/>
          </a:p>
          <a:p>
            <a:endParaRPr lang="en-US" dirty="0"/>
          </a:p>
        </p:txBody>
      </p:sp>
    </p:spTree>
    <p:extLst>
      <p:ext uri="{BB962C8B-B14F-4D97-AF65-F5344CB8AC3E}">
        <p14:creationId xmlns:p14="http://schemas.microsoft.com/office/powerpoint/2010/main" val="20662208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OCR A Extended" panose="02010509020102010303" pitchFamily="50" charset="0"/>
              </a:rPr>
              <a:t>2. Empty tomb</a:t>
            </a:r>
            <a:endParaRPr lang="en-US" dirty="0"/>
          </a:p>
        </p:txBody>
      </p:sp>
      <p:sp>
        <p:nvSpPr>
          <p:cNvPr id="3" name="Content Placeholder 2"/>
          <p:cNvSpPr>
            <a:spLocks noGrp="1"/>
          </p:cNvSpPr>
          <p:nvPr>
            <p:ph idx="1"/>
          </p:nvPr>
        </p:nvSpPr>
        <p:spPr>
          <a:xfrm>
            <a:off x="1570008" y="1295400"/>
            <a:ext cx="9859991" cy="5255302"/>
          </a:xfrm>
        </p:spPr>
        <p:txBody>
          <a:bodyPr>
            <a:normAutofit/>
          </a:bodyPr>
          <a:lstStyle/>
          <a:p>
            <a:pPr marL="0" indent="0">
              <a:buNone/>
            </a:pPr>
            <a:r>
              <a:rPr lang="en-US" sz="3600" dirty="0"/>
              <a:t>Tacitus says…</a:t>
            </a:r>
          </a:p>
          <a:p>
            <a:pPr marL="457200" lvl="1" indent="0">
              <a:buNone/>
            </a:pPr>
            <a:r>
              <a:rPr lang="en-US" sz="3600" dirty="0" err="1"/>
              <a:t>Christus</a:t>
            </a:r>
            <a:r>
              <a:rPr lang="en-US" sz="3600" dirty="0"/>
              <a:t>, the founder of the name, was put to death by Pontius Pilate, procurator of Judea in the reign of Tiberius…(Annals)</a:t>
            </a:r>
          </a:p>
          <a:p>
            <a:pPr lvl="1"/>
            <a:endParaRPr lang="en-US" sz="2000" dirty="0"/>
          </a:p>
          <a:p>
            <a:endParaRPr lang="en-US" dirty="0"/>
          </a:p>
          <a:p>
            <a:pPr>
              <a:buNone/>
            </a:pPr>
            <a:endParaRPr lang="en-US" dirty="0"/>
          </a:p>
          <a:p>
            <a:endParaRPr lang="en-US" dirty="0"/>
          </a:p>
          <a:p>
            <a:endParaRPr lang="en-US" dirty="0"/>
          </a:p>
        </p:txBody>
      </p:sp>
    </p:spTree>
    <p:extLst>
      <p:ext uri="{BB962C8B-B14F-4D97-AF65-F5344CB8AC3E}">
        <p14:creationId xmlns:p14="http://schemas.microsoft.com/office/powerpoint/2010/main" val="197501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5"/>
    </p:bldLst>
  </p:timing>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Badge</Template>
  <TotalTime>6508</TotalTime>
  <Words>648</Words>
  <Application>Microsoft Macintosh PowerPoint</Application>
  <PresentationFormat>Widescreen</PresentationFormat>
  <Paragraphs>107</Paragraphs>
  <Slides>19</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Calibri</vt:lpstr>
      <vt:lpstr>Gill Sans MT</vt:lpstr>
      <vt:lpstr>Haettenschweiler</vt:lpstr>
      <vt:lpstr>Impact</vt:lpstr>
      <vt:lpstr>OCR A Extended</vt:lpstr>
      <vt:lpstr>Rockwell Condensed</vt:lpstr>
      <vt:lpstr>Badge</vt:lpstr>
      <vt:lpstr>A case  for the Resurrection of Jesus</vt:lpstr>
      <vt:lpstr>The Case</vt:lpstr>
      <vt:lpstr>The case</vt:lpstr>
      <vt:lpstr>Evidence?</vt:lpstr>
      <vt:lpstr>1. Earliness</vt:lpstr>
      <vt:lpstr>1. Earliness</vt:lpstr>
      <vt:lpstr>2. Empty tomb</vt:lpstr>
      <vt:lpstr>2. Empty tomb</vt:lpstr>
      <vt:lpstr>2. Empty tomb</vt:lpstr>
      <vt:lpstr>2. Empty tomb</vt:lpstr>
      <vt:lpstr>2. Empty tomb</vt:lpstr>
      <vt:lpstr>2. Empty tomb</vt:lpstr>
      <vt:lpstr>2. Empty tomb</vt:lpstr>
      <vt:lpstr>3. Eyewitness Belief</vt:lpstr>
      <vt:lpstr>3. Eyewitness Belief</vt:lpstr>
      <vt:lpstr>3. Eyewitness Belief</vt:lpstr>
      <vt:lpstr>3. Eyewitness Belief</vt:lpstr>
      <vt:lpstr>4. The Solution</vt:lpstr>
      <vt:lpstr>4. The Solution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Pursuit of God</dc:title>
  <dc:creator>Dickinson, Travis</dc:creator>
  <cp:lastModifiedBy>Travis Dickinson</cp:lastModifiedBy>
  <cp:revision>73</cp:revision>
  <cp:lastPrinted>2018-03-28T20:40:03Z</cp:lastPrinted>
  <dcterms:created xsi:type="dcterms:W3CDTF">2018-03-08T19:37:01Z</dcterms:created>
  <dcterms:modified xsi:type="dcterms:W3CDTF">2021-07-07T15:16:13Z</dcterms:modified>
</cp:coreProperties>
</file>