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6"/>
  </p:notesMasterIdLst>
  <p:handoutMasterIdLst>
    <p:handoutMasterId r:id="rId27"/>
  </p:handoutMasterIdLst>
  <p:sldIdLst>
    <p:sldId id="256" r:id="rId2"/>
    <p:sldId id="315" r:id="rId3"/>
    <p:sldId id="314" r:id="rId4"/>
    <p:sldId id="313" r:id="rId5"/>
    <p:sldId id="316" r:id="rId6"/>
    <p:sldId id="317" r:id="rId7"/>
    <p:sldId id="325" r:id="rId8"/>
    <p:sldId id="344" r:id="rId9"/>
    <p:sldId id="341" r:id="rId10"/>
    <p:sldId id="348" r:id="rId11"/>
    <p:sldId id="350" r:id="rId12"/>
    <p:sldId id="299" r:id="rId13"/>
    <p:sldId id="309" r:id="rId14"/>
    <p:sldId id="319" r:id="rId15"/>
    <p:sldId id="334" r:id="rId16"/>
    <p:sldId id="331" r:id="rId17"/>
    <p:sldId id="335" r:id="rId18"/>
    <p:sldId id="332" r:id="rId19"/>
    <p:sldId id="333" r:id="rId20"/>
    <p:sldId id="352" r:id="rId21"/>
    <p:sldId id="353" r:id="rId22"/>
    <p:sldId id="338" r:id="rId23"/>
    <p:sldId id="354" r:id="rId24"/>
    <p:sldId id="356"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6831" autoAdjust="0"/>
  </p:normalViewPr>
  <p:slideViewPr>
    <p:cSldViewPr>
      <p:cViewPr varScale="1">
        <p:scale>
          <a:sx n="90" d="100"/>
          <a:sy n="90" d="100"/>
        </p:scale>
        <p:origin x="232" y="54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835A4EA4-6BAB-4963-AF53-FF6245159B76}" type="datetimeFigureOut">
              <a:rPr lang="en-US" smtClean="0"/>
              <a:t>7/7/21</a:t>
            </a:fld>
            <a:endParaRPr lang="en-US"/>
          </a:p>
        </p:txBody>
      </p:sp>
      <p:sp>
        <p:nvSpPr>
          <p:cNvPr id="4" name="Footer Placeholder 3"/>
          <p:cNvSpPr>
            <a:spLocks noGrp="1"/>
          </p:cNvSpPr>
          <p:nvPr>
            <p:ph type="ftr" sz="quarter" idx="2"/>
          </p:nvPr>
        </p:nvSpPr>
        <p:spPr>
          <a:xfrm>
            <a:off x="1" y="8830780"/>
            <a:ext cx="3038475"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780"/>
            <a:ext cx="3038475" cy="465620"/>
          </a:xfrm>
          <a:prstGeom prst="rect">
            <a:avLst/>
          </a:prstGeom>
        </p:spPr>
        <p:txBody>
          <a:bodyPr vert="horz" lIns="91440" tIns="45720" rIns="91440" bIns="45720" rtlCol="0" anchor="b"/>
          <a:lstStyle>
            <a:lvl1pPr algn="r">
              <a:defRPr sz="1200"/>
            </a:lvl1pPr>
          </a:lstStyle>
          <a:p>
            <a:fld id="{F90EAC85-D172-4C42-97EC-D29D229F38B2}" type="slidenum">
              <a:rPr lang="en-US" smtClean="0"/>
              <a:t>‹#›</a:t>
            </a:fld>
            <a:endParaRPr lang="en-US"/>
          </a:p>
        </p:txBody>
      </p:sp>
    </p:spTree>
    <p:extLst>
      <p:ext uri="{BB962C8B-B14F-4D97-AF65-F5344CB8AC3E}">
        <p14:creationId xmlns:p14="http://schemas.microsoft.com/office/powerpoint/2010/main" val="307763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22EF5539-5B9B-4C7F-9DFC-1FC9F037DA8C}" type="datetimeFigureOut">
              <a:rPr lang="en-US" smtClean="0"/>
              <a:t>7/7/21</a:t>
            </a:fld>
            <a:endParaRPr lang="en-US"/>
          </a:p>
        </p:txBody>
      </p:sp>
      <p:sp>
        <p:nvSpPr>
          <p:cNvPr id="4" name="Slide Image Placeholder 3"/>
          <p:cNvSpPr>
            <a:spLocks noGrp="1" noRot="1" noChangeAspect="1"/>
          </p:cNvSpPr>
          <p:nvPr>
            <p:ph type="sldImg" idx="2"/>
          </p:nvPr>
        </p:nvSpPr>
        <p:spPr>
          <a:xfrm>
            <a:off x="406400" y="696913"/>
            <a:ext cx="61976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B7A2C347-991F-4C1E-89B8-9DA7E622E91C}" type="slidenum">
              <a:rPr lang="en-US" smtClean="0"/>
              <a:t>‹#›</a:t>
            </a:fld>
            <a:endParaRPr lang="en-US"/>
          </a:p>
        </p:txBody>
      </p:sp>
    </p:spTree>
    <p:extLst>
      <p:ext uri="{BB962C8B-B14F-4D97-AF65-F5344CB8AC3E}">
        <p14:creationId xmlns:p14="http://schemas.microsoft.com/office/powerpoint/2010/main" val="207060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2C347-991F-4C1E-89B8-9DA7E622E91C}" type="slidenum">
              <a:rPr lang="en-US" smtClean="0"/>
              <a:t>1</a:t>
            </a:fld>
            <a:endParaRPr lang="en-US"/>
          </a:p>
        </p:txBody>
      </p:sp>
    </p:spTree>
    <p:extLst>
      <p:ext uri="{BB962C8B-B14F-4D97-AF65-F5344CB8AC3E}">
        <p14:creationId xmlns:p14="http://schemas.microsoft.com/office/powerpoint/2010/main" val="100336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10</a:t>
            </a:fld>
            <a:endParaRPr lang="en-US"/>
          </a:p>
        </p:txBody>
      </p:sp>
    </p:spTree>
    <p:extLst>
      <p:ext uri="{BB962C8B-B14F-4D97-AF65-F5344CB8AC3E}">
        <p14:creationId xmlns:p14="http://schemas.microsoft.com/office/powerpoint/2010/main" val="12932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11</a:t>
            </a:fld>
            <a:endParaRPr lang="en-US"/>
          </a:p>
        </p:txBody>
      </p:sp>
    </p:spTree>
    <p:extLst>
      <p:ext uri="{BB962C8B-B14F-4D97-AF65-F5344CB8AC3E}">
        <p14:creationId xmlns:p14="http://schemas.microsoft.com/office/powerpoint/2010/main" val="20144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2C347-991F-4C1E-89B8-9DA7E622E91C}" type="slidenum">
              <a:rPr lang="en-US" smtClean="0"/>
              <a:t>12</a:t>
            </a:fld>
            <a:endParaRPr lang="en-US"/>
          </a:p>
        </p:txBody>
      </p:sp>
    </p:spTree>
    <p:extLst>
      <p:ext uri="{BB962C8B-B14F-4D97-AF65-F5344CB8AC3E}">
        <p14:creationId xmlns:p14="http://schemas.microsoft.com/office/powerpoint/2010/main" val="347334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2C347-991F-4C1E-89B8-9DA7E622E91C}" type="slidenum">
              <a:rPr lang="en-US" smtClean="0"/>
              <a:t>13</a:t>
            </a:fld>
            <a:endParaRPr lang="en-US"/>
          </a:p>
        </p:txBody>
      </p:sp>
    </p:spTree>
    <p:extLst>
      <p:ext uri="{BB962C8B-B14F-4D97-AF65-F5344CB8AC3E}">
        <p14:creationId xmlns:p14="http://schemas.microsoft.com/office/powerpoint/2010/main" val="30655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are not the point. God is. (Col. 1:16)</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14</a:t>
            </a:fld>
            <a:endParaRPr lang="en-US"/>
          </a:p>
        </p:txBody>
      </p:sp>
    </p:spTree>
    <p:extLst>
      <p:ext uri="{BB962C8B-B14F-4D97-AF65-F5344CB8AC3E}">
        <p14:creationId xmlns:p14="http://schemas.microsoft.com/office/powerpoint/2010/main" val="959194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are not the point. God is. (Col. 1:16)</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15</a:t>
            </a:fld>
            <a:endParaRPr lang="en-US"/>
          </a:p>
        </p:txBody>
      </p:sp>
    </p:spTree>
    <p:extLst>
      <p:ext uri="{BB962C8B-B14F-4D97-AF65-F5344CB8AC3E}">
        <p14:creationId xmlns:p14="http://schemas.microsoft.com/office/powerpoint/2010/main" val="421756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are not the point. God is. (Col. 1:16)</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16</a:t>
            </a:fld>
            <a:endParaRPr lang="en-US"/>
          </a:p>
        </p:txBody>
      </p:sp>
    </p:spTree>
    <p:extLst>
      <p:ext uri="{BB962C8B-B14F-4D97-AF65-F5344CB8AC3E}">
        <p14:creationId xmlns:p14="http://schemas.microsoft.com/office/powerpoint/2010/main" val="206207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are not the point. God is. (Col. 1:16)</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17</a:t>
            </a:fld>
            <a:endParaRPr lang="en-US"/>
          </a:p>
        </p:txBody>
      </p:sp>
    </p:spTree>
    <p:extLst>
      <p:ext uri="{BB962C8B-B14F-4D97-AF65-F5344CB8AC3E}">
        <p14:creationId xmlns:p14="http://schemas.microsoft.com/office/powerpoint/2010/main" val="1646002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are not the point. God is. (Col. 1:16)</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18</a:t>
            </a:fld>
            <a:endParaRPr lang="en-US"/>
          </a:p>
        </p:txBody>
      </p:sp>
    </p:spTree>
    <p:extLst>
      <p:ext uri="{BB962C8B-B14F-4D97-AF65-F5344CB8AC3E}">
        <p14:creationId xmlns:p14="http://schemas.microsoft.com/office/powerpoint/2010/main" val="2915936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are not the point. God is. (Col. 1:16)</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19</a:t>
            </a:fld>
            <a:endParaRPr lang="en-US"/>
          </a:p>
        </p:txBody>
      </p:sp>
    </p:spTree>
    <p:extLst>
      <p:ext uri="{BB962C8B-B14F-4D97-AF65-F5344CB8AC3E}">
        <p14:creationId xmlns:p14="http://schemas.microsoft.com/office/powerpoint/2010/main" val="4071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a:t>
            </a:fld>
            <a:endParaRPr lang="en-US"/>
          </a:p>
        </p:txBody>
      </p:sp>
    </p:spTree>
    <p:extLst>
      <p:ext uri="{BB962C8B-B14F-4D97-AF65-F5344CB8AC3E}">
        <p14:creationId xmlns:p14="http://schemas.microsoft.com/office/powerpoint/2010/main" val="3022357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20</a:t>
            </a:fld>
            <a:endParaRPr lang="en-US"/>
          </a:p>
        </p:txBody>
      </p:sp>
    </p:spTree>
    <p:extLst>
      <p:ext uri="{BB962C8B-B14F-4D97-AF65-F5344CB8AC3E}">
        <p14:creationId xmlns:p14="http://schemas.microsoft.com/office/powerpoint/2010/main" val="1186820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2C347-991F-4C1E-89B8-9DA7E622E91C}" type="slidenum">
              <a:rPr lang="en-US" smtClean="0"/>
              <a:t>21</a:t>
            </a:fld>
            <a:endParaRPr lang="en-US"/>
          </a:p>
        </p:txBody>
      </p:sp>
    </p:spTree>
    <p:extLst>
      <p:ext uri="{BB962C8B-B14F-4D97-AF65-F5344CB8AC3E}">
        <p14:creationId xmlns:p14="http://schemas.microsoft.com/office/powerpoint/2010/main" val="1245349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22</a:t>
            </a:fld>
            <a:endParaRPr lang="en-US"/>
          </a:p>
        </p:txBody>
      </p:sp>
    </p:spTree>
    <p:extLst>
      <p:ext uri="{BB962C8B-B14F-4D97-AF65-F5344CB8AC3E}">
        <p14:creationId xmlns:p14="http://schemas.microsoft.com/office/powerpoint/2010/main" val="962871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23</a:t>
            </a:fld>
            <a:endParaRPr lang="en-US"/>
          </a:p>
        </p:txBody>
      </p:sp>
    </p:spTree>
    <p:extLst>
      <p:ext uri="{BB962C8B-B14F-4D97-AF65-F5344CB8AC3E}">
        <p14:creationId xmlns:p14="http://schemas.microsoft.com/office/powerpoint/2010/main" val="3560001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2C347-991F-4C1E-89B8-9DA7E622E91C}" type="slidenum">
              <a:rPr lang="en-US" smtClean="0"/>
              <a:t>24</a:t>
            </a:fld>
            <a:endParaRPr lang="en-US"/>
          </a:p>
        </p:txBody>
      </p:sp>
    </p:spTree>
    <p:extLst>
      <p:ext uri="{BB962C8B-B14F-4D97-AF65-F5344CB8AC3E}">
        <p14:creationId xmlns:p14="http://schemas.microsoft.com/office/powerpoint/2010/main" val="275688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r>
              <a:rPr lang="en-US" dirty="0"/>
              <a:t>Stephen Paddock</a:t>
            </a:r>
          </a:p>
          <a:p>
            <a:r>
              <a:rPr lang="en-US" dirty="0"/>
              <a:t>2017: From his suite on the 32nd floor of the Mandalay Bay Resort &amp; Casino, Paddock, 64, fired bullets into a sea of people attending a music festival on the Las Vegas Strip. Fifty-eight people were killed and more than 800 were injured in what is considered the worst mass shooting in modern American history.</a:t>
            </a:r>
          </a:p>
          <a:p>
            <a:r>
              <a:rPr lang="en-US" dirty="0"/>
              <a:t>No clear motive has been discovered. As a high stakes gambler, he was on a losing streak. He may have had a mental disorder. But none of this adds up to motivate his actions. </a:t>
            </a:r>
          </a:p>
          <a:p>
            <a:r>
              <a:rPr lang="en-US" dirty="0"/>
              <a:t>He methodically did his research on the location of the event, the optimal height for the room, how many people would be there, he paid his gambling debts, sent his girlfriend on a trip to see her family, and proceeded to open fire on a helpless crowd.  </a:t>
            </a:r>
          </a:p>
          <a:p>
            <a:endParaRPr lang="en-US" dirty="0"/>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3</a:t>
            </a:fld>
            <a:endParaRPr lang="en-US"/>
          </a:p>
        </p:txBody>
      </p:sp>
    </p:spTree>
    <p:extLst>
      <p:ext uri="{BB962C8B-B14F-4D97-AF65-F5344CB8AC3E}">
        <p14:creationId xmlns:p14="http://schemas.microsoft.com/office/powerpoint/2010/main" val="60444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r>
              <a:rPr lang="en-US" dirty="0"/>
              <a:t>Kevin Carter</a:t>
            </a:r>
          </a:p>
          <a:p>
            <a:r>
              <a:rPr lang="en-US" dirty="0"/>
              <a:t>Attempting to get to her parents who were themselves trying to get food from a United Nations feeding center, this little girl stops to rest. The vulture seems to sense it may be feeding time for it instead. </a:t>
            </a:r>
          </a:p>
          <a:p>
            <a:r>
              <a:rPr lang="en-US" dirty="0"/>
              <a:t>Kevin Carter, a photojournalist from South Africa, snaps this photo in the Sudan. He had to wait about 20 minutes for the vulture to get close enough. After the shot, he chased the vulture away. It’s not known what happened to the little girl. </a:t>
            </a:r>
          </a:p>
          <a:p>
            <a:r>
              <a:rPr lang="en-US" dirty="0"/>
              <a:t>When asked why he didn’t help the girl, Carter described a situation where there were many, many in this same situation and there was nothing that would have changed the situation. </a:t>
            </a:r>
          </a:p>
          <a:p>
            <a:r>
              <a:rPr lang="en-US" dirty="0"/>
              <a:t>In 1994, Kevin Carter won the Pulitzer prize for the disturbing photograph of a Sudanese child being stalked by a vulture. That same year, Kevin Carter committed suicide.</a:t>
            </a:r>
          </a:p>
          <a:p>
            <a:endParaRPr lang="en-US" dirty="0"/>
          </a:p>
          <a:p>
            <a:endParaRPr lang="en-US" dirty="0"/>
          </a:p>
          <a:p>
            <a:r>
              <a:rPr lang="en-US" dirty="0"/>
              <a:t>https://rarehistoricalphotos.com/vulture-little-girl/</a:t>
            </a:r>
          </a:p>
        </p:txBody>
      </p:sp>
      <p:sp>
        <p:nvSpPr>
          <p:cNvPr id="4" name="Slide Number Placeholder 3"/>
          <p:cNvSpPr>
            <a:spLocks noGrp="1"/>
          </p:cNvSpPr>
          <p:nvPr>
            <p:ph type="sldNum" sz="quarter" idx="10"/>
          </p:nvPr>
        </p:nvSpPr>
        <p:spPr/>
        <p:txBody>
          <a:bodyPr/>
          <a:lstStyle/>
          <a:p>
            <a:fld id="{B7A2C347-991F-4C1E-89B8-9DA7E622E91C}" type="slidenum">
              <a:rPr lang="en-US" smtClean="0"/>
              <a:t>4</a:t>
            </a:fld>
            <a:endParaRPr lang="en-US"/>
          </a:p>
        </p:txBody>
      </p:sp>
    </p:spTree>
    <p:extLst>
      <p:ext uri="{BB962C8B-B14F-4D97-AF65-F5344CB8AC3E}">
        <p14:creationId xmlns:p14="http://schemas.microsoft.com/office/powerpoint/2010/main" val="135247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2004 Indian Ocean Earthquake and Tsunami</a:t>
            </a:r>
          </a:p>
          <a:p>
            <a:r>
              <a:rPr lang="en-US" sz="1200" kern="1200" dirty="0">
                <a:solidFill>
                  <a:schemeClr val="tx1"/>
                </a:solidFill>
                <a:effectLst/>
                <a:latin typeface="+mn-lt"/>
                <a:ea typeface="+mn-ea"/>
                <a:cs typeface="+mn-cs"/>
              </a:rPr>
              <a:t>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largest earthquake recorded that created a series of Tsunami’s. The aftershocks alone would have been massive earthquakes in their own right. </a:t>
            </a:r>
          </a:p>
          <a:p>
            <a:r>
              <a:rPr lang="en-US" sz="1200" kern="1200" dirty="0">
                <a:solidFill>
                  <a:schemeClr val="tx1"/>
                </a:solidFill>
                <a:effectLst/>
                <a:latin typeface="+mn-lt"/>
                <a:ea typeface="+mn-ea"/>
                <a:cs typeface="+mn-cs"/>
              </a:rPr>
              <a:t>Upwards to 280,000 people died in this event. </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5</a:t>
            </a:fld>
            <a:endParaRPr lang="en-US"/>
          </a:p>
        </p:txBody>
      </p:sp>
    </p:spTree>
    <p:extLst>
      <p:ext uri="{BB962C8B-B14F-4D97-AF65-F5344CB8AC3E}">
        <p14:creationId xmlns:p14="http://schemas.microsoft.com/office/powerpoint/2010/main" val="39113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two-years-old, Chase was diagnosed with an aggressive but rare cancer in his brain, spine, and central nervous system.</a:t>
            </a:r>
          </a:p>
          <a:p>
            <a:endParaRPr lang="en-US" dirty="0"/>
          </a:p>
          <a:p>
            <a:r>
              <a:rPr lang="en-US" dirty="0"/>
              <a:t>https://www.christianitytoday.com/women/2016/april/my-toddler-survived-brain-cancer-heres-what-we-learned.html</a:t>
            </a:r>
          </a:p>
        </p:txBody>
      </p:sp>
      <p:sp>
        <p:nvSpPr>
          <p:cNvPr id="4" name="Slide Number Placeholder 3"/>
          <p:cNvSpPr>
            <a:spLocks noGrp="1"/>
          </p:cNvSpPr>
          <p:nvPr>
            <p:ph type="sldNum" sz="quarter" idx="10"/>
          </p:nvPr>
        </p:nvSpPr>
        <p:spPr/>
        <p:txBody>
          <a:bodyPr/>
          <a:lstStyle/>
          <a:p>
            <a:fld id="{B7A2C347-991F-4C1E-89B8-9DA7E622E91C}" type="slidenum">
              <a:rPr lang="en-US" smtClean="0"/>
              <a:t>6</a:t>
            </a:fld>
            <a:endParaRPr lang="en-US"/>
          </a:p>
        </p:txBody>
      </p:sp>
    </p:spTree>
    <p:extLst>
      <p:ext uri="{BB962C8B-B14F-4D97-AF65-F5344CB8AC3E}">
        <p14:creationId xmlns:p14="http://schemas.microsoft.com/office/powerpoint/2010/main" val="309459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r>
              <a:rPr lang="en-US" dirty="0"/>
              <a:t>COVID-</a:t>
            </a:r>
            <a:r>
              <a:rPr lang="en-US" baseline="0" dirty="0"/>
              <a:t>19</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7</a:t>
            </a:fld>
            <a:endParaRPr lang="en-US"/>
          </a:p>
        </p:txBody>
      </p:sp>
    </p:spTree>
    <p:extLst>
      <p:ext uri="{BB962C8B-B14F-4D97-AF65-F5344CB8AC3E}">
        <p14:creationId xmlns:p14="http://schemas.microsoft.com/office/powerpoint/2010/main" val="364198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2C347-991F-4C1E-89B8-9DA7E622E91C}" type="slidenum">
              <a:rPr lang="en-US" smtClean="0"/>
              <a:t>8</a:t>
            </a:fld>
            <a:endParaRPr lang="en-US"/>
          </a:p>
        </p:txBody>
      </p:sp>
    </p:spTree>
    <p:extLst>
      <p:ext uri="{BB962C8B-B14F-4D97-AF65-F5344CB8AC3E}">
        <p14:creationId xmlns:p14="http://schemas.microsoft.com/office/powerpoint/2010/main" val="335700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2C347-991F-4C1E-89B8-9DA7E622E91C}" type="slidenum">
              <a:rPr lang="en-US" smtClean="0"/>
              <a:t>9</a:t>
            </a:fld>
            <a:endParaRPr lang="en-US"/>
          </a:p>
        </p:txBody>
      </p:sp>
    </p:spTree>
    <p:extLst>
      <p:ext uri="{BB962C8B-B14F-4D97-AF65-F5344CB8AC3E}">
        <p14:creationId xmlns:p14="http://schemas.microsoft.com/office/powerpoint/2010/main" val="88992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9CEF58-62F0-4084-8D0F-A3644D05D501}" type="datetimeFigureOut">
              <a:rPr lang="en-US" smtClean="0"/>
              <a:pPr/>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B909-3E07-44E2-A2C3-EA9DE94D73A7}" type="slidenum">
              <a:rPr lang="en-US" smtClean="0"/>
              <a:pPr/>
              <a:t>‹#›</a:t>
            </a:fld>
            <a:endParaRPr lang="en-US"/>
          </a:p>
        </p:txBody>
      </p:sp>
    </p:spTree>
    <p:extLst>
      <p:ext uri="{BB962C8B-B14F-4D97-AF65-F5344CB8AC3E}">
        <p14:creationId xmlns:p14="http://schemas.microsoft.com/office/powerpoint/2010/main" val="2455059836"/>
      </p:ext>
    </p:extLst>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CEF58-62F0-4084-8D0F-A3644D05D501}" type="datetimeFigureOut">
              <a:rPr lang="en-US" smtClean="0"/>
              <a:pPr/>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B909-3E07-44E2-A2C3-EA9DE94D73A7}" type="slidenum">
              <a:rPr lang="en-US" smtClean="0"/>
              <a:pPr/>
              <a:t>‹#›</a:t>
            </a:fld>
            <a:endParaRPr lang="en-US"/>
          </a:p>
        </p:txBody>
      </p:sp>
    </p:spTree>
    <p:extLst>
      <p:ext uri="{BB962C8B-B14F-4D97-AF65-F5344CB8AC3E}">
        <p14:creationId xmlns:p14="http://schemas.microsoft.com/office/powerpoint/2010/main" val="94902096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A79CEF58-62F0-4084-8D0F-A3644D05D501}" type="datetimeFigureOut">
              <a:rPr lang="en-US" smtClean="0"/>
              <a:pPr/>
              <a:t>7/7/21</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77D8B909-3E07-44E2-A2C3-EA9DE94D73A7}" type="slidenum">
              <a:rPr lang="en-US" smtClean="0"/>
              <a:pPr/>
              <a:t>‹#›</a:t>
            </a:fld>
            <a:endParaRPr lang="en-US"/>
          </a:p>
        </p:txBody>
      </p:sp>
    </p:spTree>
    <p:extLst>
      <p:ext uri="{BB962C8B-B14F-4D97-AF65-F5344CB8AC3E}">
        <p14:creationId xmlns:p14="http://schemas.microsoft.com/office/powerpoint/2010/main" val="206699606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CEF58-62F0-4084-8D0F-A3644D05D501}" type="datetimeFigureOut">
              <a:rPr lang="en-US" smtClean="0"/>
              <a:pPr/>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B909-3E07-44E2-A2C3-EA9DE94D73A7}" type="slidenum">
              <a:rPr lang="en-US" smtClean="0"/>
              <a:pPr/>
              <a:t>‹#›</a:t>
            </a:fld>
            <a:endParaRPr lang="en-US"/>
          </a:p>
        </p:txBody>
      </p:sp>
    </p:spTree>
    <p:extLst>
      <p:ext uri="{BB962C8B-B14F-4D97-AF65-F5344CB8AC3E}">
        <p14:creationId xmlns:p14="http://schemas.microsoft.com/office/powerpoint/2010/main" val="129513633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79CEF58-62F0-4084-8D0F-A3644D05D501}" type="datetimeFigureOut">
              <a:rPr lang="en-US" smtClean="0"/>
              <a:pPr/>
              <a:t>7/7/21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7D8B909-3E07-44E2-A2C3-EA9DE94D73A7}" type="slidenum">
              <a:rPr lang="en-US" smtClean="0"/>
              <a:pPr/>
              <a:t>‹#›</a:t>
            </a:fld>
            <a:endParaRPr lang="en-US"/>
          </a:p>
        </p:txBody>
      </p:sp>
    </p:spTree>
    <p:extLst>
      <p:ext uri="{BB962C8B-B14F-4D97-AF65-F5344CB8AC3E}">
        <p14:creationId xmlns:p14="http://schemas.microsoft.com/office/powerpoint/2010/main" val="3848417461"/>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9CEF58-62F0-4084-8D0F-A3644D05D501}" type="datetimeFigureOut">
              <a:rPr lang="en-US" smtClean="0"/>
              <a:pPr/>
              <a:t>7/7/21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B909-3E07-44E2-A2C3-EA9DE94D73A7}" type="slidenum">
              <a:rPr lang="en-US" smtClean="0"/>
              <a:pPr/>
              <a:t>‹#›</a:t>
            </a:fld>
            <a:endParaRPr lang="en-US"/>
          </a:p>
        </p:txBody>
      </p:sp>
    </p:spTree>
    <p:extLst>
      <p:ext uri="{BB962C8B-B14F-4D97-AF65-F5344CB8AC3E}">
        <p14:creationId xmlns:p14="http://schemas.microsoft.com/office/powerpoint/2010/main" val="233793979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CEF58-62F0-4084-8D0F-A3644D05D501}" type="datetimeFigureOut">
              <a:rPr lang="en-US" smtClean="0"/>
              <a:pPr/>
              <a:t>7/7/21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8B909-3E07-44E2-A2C3-EA9DE94D73A7}" type="slidenum">
              <a:rPr lang="en-US" smtClean="0"/>
              <a:pPr/>
              <a:t>‹#›</a:t>
            </a:fld>
            <a:endParaRPr lang="en-US"/>
          </a:p>
        </p:txBody>
      </p:sp>
    </p:spTree>
    <p:extLst>
      <p:ext uri="{BB962C8B-B14F-4D97-AF65-F5344CB8AC3E}">
        <p14:creationId xmlns:p14="http://schemas.microsoft.com/office/powerpoint/2010/main" val="279989713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CEF58-62F0-4084-8D0F-A3644D05D501}" type="datetimeFigureOut">
              <a:rPr lang="en-US" smtClean="0"/>
              <a:pPr/>
              <a:t>7/7/21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8B909-3E07-44E2-A2C3-EA9DE94D73A7}" type="slidenum">
              <a:rPr lang="en-US" smtClean="0"/>
              <a:pPr/>
              <a:t>‹#›</a:t>
            </a:fld>
            <a:endParaRPr lang="en-US"/>
          </a:p>
        </p:txBody>
      </p:sp>
    </p:spTree>
    <p:extLst>
      <p:ext uri="{BB962C8B-B14F-4D97-AF65-F5344CB8AC3E}">
        <p14:creationId xmlns:p14="http://schemas.microsoft.com/office/powerpoint/2010/main" val="124143760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CEF58-62F0-4084-8D0F-A3644D05D501}" type="datetimeFigureOut">
              <a:rPr lang="en-US" smtClean="0"/>
              <a:pPr/>
              <a:t>7/7/21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8B909-3E07-44E2-A2C3-EA9DE94D73A7}" type="slidenum">
              <a:rPr lang="en-US" smtClean="0"/>
              <a:pPr/>
              <a:t>‹#›</a:t>
            </a:fld>
            <a:endParaRPr lang="en-US"/>
          </a:p>
        </p:txBody>
      </p:sp>
    </p:spTree>
    <p:extLst>
      <p:ext uri="{BB962C8B-B14F-4D97-AF65-F5344CB8AC3E}">
        <p14:creationId xmlns:p14="http://schemas.microsoft.com/office/powerpoint/2010/main" val="218880499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9CEF58-62F0-4084-8D0F-A3644D05D501}" type="datetimeFigureOut">
              <a:rPr lang="en-US" smtClean="0"/>
              <a:pPr/>
              <a:t>7/7/21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B909-3E07-44E2-A2C3-EA9DE94D73A7}" type="slidenum">
              <a:rPr lang="en-US" smtClean="0"/>
              <a:pPr/>
              <a:t>‹#›</a:t>
            </a:fld>
            <a:endParaRPr lang="en-US"/>
          </a:p>
        </p:txBody>
      </p:sp>
    </p:spTree>
    <p:extLst>
      <p:ext uri="{BB962C8B-B14F-4D97-AF65-F5344CB8AC3E}">
        <p14:creationId xmlns:p14="http://schemas.microsoft.com/office/powerpoint/2010/main" val="67681718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9CEF58-62F0-4084-8D0F-A3644D05D501}" type="datetimeFigureOut">
              <a:rPr lang="en-US" smtClean="0"/>
              <a:pPr/>
              <a:t>7/7/21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B909-3E07-44E2-A2C3-EA9DE94D73A7}" type="slidenum">
              <a:rPr lang="en-US" smtClean="0"/>
              <a:pPr/>
              <a:t>‹#›</a:t>
            </a:fld>
            <a:endParaRPr lang="en-US"/>
          </a:p>
        </p:txBody>
      </p:sp>
    </p:spTree>
    <p:extLst>
      <p:ext uri="{BB962C8B-B14F-4D97-AF65-F5344CB8AC3E}">
        <p14:creationId xmlns:p14="http://schemas.microsoft.com/office/powerpoint/2010/main" val="226851712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A79CEF58-62F0-4084-8D0F-A3644D05D501}" type="datetimeFigureOut">
              <a:rPr lang="en-US" smtClean="0"/>
              <a:pPr/>
              <a:t>7/7/21</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7D8B909-3E07-44E2-A2C3-EA9DE94D73A7}" type="slidenum">
              <a:rPr lang="en-US" smtClean="0"/>
              <a:pPr/>
              <a:t>‹#›</a:t>
            </a:fld>
            <a:endParaRPr lang="en-US"/>
          </a:p>
        </p:txBody>
      </p:sp>
    </p:spTree>
    <p:extLst>
      <p:ext uri="{BB962C8B-B14F-4D97-AF65-F5344CB8AC3E}">
        <p14:creationId xmlns:p14="http://schemas.microsoft.com/office/powerpoint/2010/main" val="1138837147"/>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wipe dir="r"/>
  </p:transition>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The Groaning of Creation</a:t>
            </a:r>
            <a:endParaRPr lang="en-US" dirty="0"/>
          </a:p>
        </p:txBody>
      </p:sp>
      <p:sp>
        <p:nvSpPr>
          <p:cNvPr id="3" name="Subtitle 2"/>
          <p:cNvSpPr>
            <a:spLocks noGrp="1"/>
          </p:cNvSpPr>
          <p:nvPr>
            <p:ph type="subTitle" idx="1"/>
          </p:nvPr>
        </p:nvSpPr>
        <p:spPr>
          <a:xfrm>
            <a:off x="1524000" y="3996250"/>
            <a:ext cx="9144000" cy="1947350"/>
          </a:xfrm>
        </p:spPr>
        <p:txBody>
          <a:bodyPr>
            <a:normAutofit/>
          </a:bodyPr>
          <a:lstStyle/>
          <a:p>
            <a:r>
              <a:rPr lang="en-US" sz="4000" dirty="0"/>
              <a:t>God’s Goodness through Our Suffering</a:t>
            </a:r>
          </a:p>
          <a:p>
            <a:r>
              <a:rPr lang="en-US" sz="4000" dirty="0"/>
              <a:t>(Romans 8:18-28)</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Evil</a:t>
            </a:r>
          </a:p>
        </p:txBody>
      </p:sp>
      <p:sp>
        <p:nvSpPr>
          <p:cNvPr id="3" name="Content Placeholder 2"/>
          <p:cNvSpPr>
            <a:spLocks noGrp="1"/>
          </p:cNvSpPr>
          <p:nvPr>
            <p:ph idx="1"/>
          </p:nvPr>
        </p:nvSpPr>
        <p:spPr>
          <a:xfrm>
            <a:off x="838200" y="1905000"/>
            <a:ext cx="10287000" cy="4724400"/>
          </a:xfrm>
        </p:spPr>
        <p:txBody>
          <a:bodyPr>
            <a:normAutofit/>
          </a:bodyPr>
          <a:lstStyle/>
          <a:p>
            <a:pPr marL="0" indent="0">
              <a:buNone/>
            </a:pPr>
            <a:r>
              <a:rPr lang="en-US" sz="4000" dirty="0"/>
              <a:t>Inadequate responses:</a:t>
            </a:r>
          </a:p>
          <a:p>
            <a:r>
              <a:rPr lang="en-US" sz="4000" dirty="0"/>
              <a:t>You can’t have good without evil.</a:t>
            </a:r>
          </a:p>
          <a:p>
            <a:r>
              <a:rPr lang="en-US" sz="4000" dirty="0"/>
              <a:t>It’s just the discipline of a loving father.</a:t>
            </a:r>
          </a:p>
          <a:p>
            <a:r>
              <a:rPr lang="en-US" sz="4000" dirty="0"/>
              <a:t>God can do anything and so God can do evil.   </a:t>
            </a:r>
          </a:p>
        </p:txBody>
      </p:sp>
    </p:spTree>
    <p:extLst>
      <p:ext uri="{BB962C8B-B14F-4D97-AF65-F5344CB8AC3E}">
        <p14:creationId xmlns:p14="http://schemas.microsoft.com/office/powerpoint/2010/main" val="9571241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Evil</a:t>
            </a:r>
          </a:p>
        </p:txBody>
      </p:sp>
      <p:sp>
        <p:nvSpPr>
          <p:cNvPr id="3" name="Content Placeholder 2"/>
          <p:cNvSpPr>
            <a:spLocks noGrp="1"/>
          </p:cNvSpPr>
          <p:nvPr>
            <p:ph idx="1"/>
          </p:nvPr>
        </p:nvSpPr>
        <p:spPr>
          <a:xfrm>
            <a:off x="838200" y="1905000"/>
            <a:ext cx="10287000" cy="4724400"/>
          </a:xfrm>
        </p:spPr>
        <p:txBody>
          <a:bodyPr>
            <a:normAutofit/>
          </a:bodyPr>
          <a:lstStyle/>
          <a:p>
            <a:pPr marL="0" indent="0">
              <a:buNone/>
            </a:pPr>
            <a:r>
              <a:rPr lang="en-US" sz="4000" dirty="0"/>
              <a:t>Proper Response: </a:t>
            </a:r>
          </a:p>
          <a:p>
            <a:r>
              <a:rPr lang="en-US" sz="4000" dirty="0"/>
              <a:t>God allows evil for good reasons. </a:t>
            </a:r>
          </a:p>
          <a:p>
            <a:pPr marL="0" indent="0">
              <a:buNone/>
            </a:pPr>
            <a:endParaRPr lang="en-US" sz="1600" dirty="0"/>
          </a:p>
          <a:p>
            <a:pPr marL="0" indent="0">
              <a:buNone/>
            </a:pPr>
            <a:r>
              <a:rPr lang="en-US" sz="4000" dirty="0"/>
              <a:t>What’s the good reason?</a:t>
            </a:r>
          </a:p>
          <a:p>
            <a:pPr lvl="1"/>
            <a:r>
              <a:rPr lang="en-US" sz="3600" dirty="0"/>
              <a:t>You!</a:t>
            </a:r>
          </a:p>
          <a:p>
            <a:pPr lvl="1"/>
            <a:endParaRPr lang="en-US" sz="1800" dirty="0"/>
          </a:p>
          <a:p>
            <a:pPr lvl="1"/>
            <a:r>
              <a:rPr lang="en-US" sz="3600" dirty="0"/>
              <a:t>Genuine </a:t>
            </a:r>
            <a:r>
              <a:rPr lang="en-US" sz="3600" u="sng" dirty="0"/>
              <a:t>love</a:t>
            </a:r>
            <a:r>
              <a:rPr lang="en-US" sz="3600" dirty="0"/>
              <a:t> requires genuine freedom</a:t>
            </a:r>
          </a:p>
          <a:p>
            <a:pPr lvl="1"/>
            <a:r>
              <a:rPr lang="en-US" sz="3600" dirty="0"/>
              <a:t>Genuine </a:t>
            </a:r>
            <a:r>
              <a:rPr lang="en-US" sz="3600" u="sng" dirty="0"/>
              <a:t>worship</a:t>
            </a:r>
            <a:r>
              <a:rPr lang="en-US" sz="3600" dirty="0"/>
              <a:t> requires genuine freedom</a:t>
            </a:r>
          </a:p>
        </p:txBody>
      </p:sp>
    </p:spTree>
    <p:extLst>
      <p:ext uri="{BB962C8B-B14F-4D97-AF65-F5344CB8AC3E}">
        <p14:creationId xmlns:p14="http://schemas.microsoft.com/office/powerpoint/2010/main" val="24736867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trips(down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Pain</a:t>
            </a:r>
          </a:p>
        </p:txBody>
      </p:sp>
      <p:sp>
        <p:nvSpPr>
          <p:cNvPr id="3" name="Content Placeholder 2"/>
          <p:cNvSpPr>
            <a:spLocks noGrp="1"/>
          </p:cNvSpPr>
          <p:nvPr>
            <p:ph idx="1"/>
          </p:nvPr>
        </p:nvSpPr>
        <p:spPr>
          <a:xfrm>
            <a:off x="990599" y="1905000"/>
            <a:ext cx="9996399" cy="4724400"/>
          </a:xfrm>
        </p:spPr>
        <p:txBody>
          <a:bodyPr>
            <a:normAutofit/>
          </a:bodyPr>
          <a:lstStyle/>
          <a:p>
            <a:pPr marL="114300" indent="0">
              <a:buNone/>
            </a:pPr>
            <a:endParaRPr lang="en-US" sz="1800" dirty="0"/>
          </a:p>
          <a:p>
            <a:pPr marL="0" indent="0">
              <a:buNone/>
            </a:pPr>
            <a:r>
              <a:rPr lang="en-US" sz="4000" dirty="0"/>
              <a:t>Problem: A world with so much pain and suffering seems God-less.</a:t>
            </a:r>
          </a:p>
          <a:p>
            <a:pPr marL="0" indent="0">
              <a:buNone/>
            </a:pPr>
            <a:endParaRPr lang="en-US" sz="4000" dirty="0"/>
          </a:p>
          <a:p>
            <a:pPr lvl="1"/>
            <a:endParaRPr lang="en-US" sz="3000" dirty="0"/>
          </a:p>
        </p:txBody>
      </p:sp>
    </p:spTree>
    <p:extLst>
      <p:ext uri="{BB962C8B-B14F-4D97-AF65-F5344CB8AC3E}">
        <p14:creationId xmlns:p14="http://schemas.microsoft.com/office/powerpoint/2010/main" val="3184674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pain</a:t>
            </a:r>
          </a:p>
        </p:txBody>
      </p:sp>
      <p:sp>
        <p:nvSpPr>
          <p:cNvPr id="3" name="Content Placeholder 2"/>
          <p:cNvSpPr>
            <a:spLocks noGrp="1"/>
          </p:cNvSpPr>
          <p:nvPr>
            <p:ph idx="1"/>
          </p:nvPr>
        </p:nvSpPr>
        <p:spPr>
          <a:xfrm>
            <a:off x="1676400" y="1905000"/>
            <a:ext cx="8763000" cy="4724400"/>
          </a:xfrm>
        </p:spPr>
        <p:txBody>
          <a:bodyPr>
            <a:normAutofit/>
          </a:bodyPr>
          <a:lstStyle/>
          <a:p>
            <a:pPr marL="628650" indent="-514350">
              <a:buFont typeface="+mj-lt"/>
              <a:buAutoNum type="arabicPeriod"/>
            </a:pPr>
            <a:endParaRPr lang="en-US" sz="2000" dirty="0"/>
          </a:p>
          <a:p>
            <a:pPr marL="0" indent="0">
              <a:buNone/>
            </a:pPr>
            <a:r>
              <a:rPr lang="en-US" sz="3200" dirty="0"/>
              <a:t>Job</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584213"/>
            <a:ext cx="4393778" cy="5249975"/>
          </a:xfrm>
          <a:prstGeom prst="rect">
            <a:avLst/>
          </a:prstGeom>
        </p:spPr>
      </p:pic>
    </p:spTree>
    <p:extLst>
      <p:ext uri="{BB962C8B-B14F-4D97-AF65-F5344CB8AC3E}">
        <p14:creationId xmlns:p14="http://schemas.microsoft.com/office/powerpoint/2010/main" val="29962603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Pain</a:t>
            </a:r>
            <a:endParaRPr lang="en-US" cap="none" dirty="0"/>
          </a:p>
        </p:txBody>
      </p:sp>
      <p:sp>
        <p:nvSpPr>
          <p:cNvPr id="3" name="Content Placeholder 2"/>
          <p:cNvSpPr>
            <a:spLocks noGrp="1"/>
          </p:cNvSpPr>
          <p:nvPr>
            <p:ph idx="1"/>
          </p:nvPr>
        </p:nvSpPr>
        <p:spPr>
          <a:xfrm>
            <a:off x="838199" y="1905000"/>
            <a:ext cx="10148799" cy="4724400"/>
          </a:xfrm>
        </p:spPr>
        <p:txBody>
          <a:bodyPr>
            <a:normAutofit/>
          </a:bodyPr>
          <a:lstStyle/>
          <a:p>
            <a:pPr marL="628650" indent="-514350">
              <a:buFont typeface="+mj-lt"/>
              <a:buAutoNum type="arabicPeriod"/>
            </a:pPr>
            <a:endParaRPr lang="en-US" sz="2000" dirty="0"/>
          </a:p>
          <a:p>
            <a:pPr marL="0" indent="0">
              <a:buNone/>
            </a:pPr>
            <a:r>
              <a:rPr lang="en-US" sz="3800" dirty="0"/>
              <a:t>Romans 8:18-28</a:t>
            </a:r>
          </a:p>
          <a:p>
            <a:pPr marL="0" indent="0">
              <a:buNone/>
            </a:pPr>
            <a:r>
              <a:rPr lang="en-US" sz="3600" baseline="30000" dirty="0"/>
              <a:t>18 </a:t>
            </a:r>
            <a:r>
              <a:rPr lang="en-US" sz="3600" dirty="0"/>
              <a:t>For I consider that the sufferings of this present time are not worth comparing with the glory that is going to be revealed to us. </a:t>
            </a:r>
            <a:r>
              <a:rPr lang="en-US" sz="3600" baseline="30000" dirty="0"/>
              <a:t>19 </a:t>
            </a:r>
            <a:r>
              <a:rPr lang="en-US" sz="3600" dirty="0"/>
              <a:t>For the creation eagerly waits with anticipation for God’s sons to be revealed. </a:t>
            </a:r>
            <a:endParaRPr lang="en-US" sz="3400" dirty="0"/>
          </a:p>
        </p:txBody>
      </p:sp>
    </p:spTree>
    <p:extLst>
      <p:ext uri="{BB962C8B-B14F-4D97-AF65-F5344CB8AC3E}">
        <p14:creationId xmlns:p14="http://schemas.microsoft.com/office/powerpoint/2010/main" val="105731193"/>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Pain</a:t>
            </a:r>
            <a:endParaRPr lang="en-US" cap="none" dirty="0"/>
          </a:p>
        </p:txBody>
      </p:sp>
      <p:sp>
        <p:nvSpPr>
          <p:cNvPr id="3" name="Content Placeholder 2"/>
          <p:cNvSpPr>
            <a:spLocks noGrp="1"/>
          </p:cNvSpPr>
          <p:nvPr>
            <p:ph idx="1"/>
          </p:nvPr>
        </p:nvSpPr>
        <p:spPr>
          <a:xfrm>
            <a:off x="838199" y="1905000"/>
            <a:ext cx="10148799" cy="4724400"/>
          </a:xfrm>
        </p:spPr>
        <p:txBody>
          <a:bodyPr>
            <a:normAutofit/>
          </a:bodyPr>
          <a:lstStyle/>
          <a:p>
            <a:pPr marL="628650" indent="-514350">
              <a:buFont typeface="+mj-lt"/>
              <a:buAutoNum type="arabicPeriod"/>
            </a:pPr>
            <a:endParaRPr lang="en-US" sz="2000" dirty="0"/>
          </a:p>
          <a:p>
            <a:pPr marL="0" indent="0">
              <a:buNone/>
            </a:pPr>
            <a:r>
              <a:rPr lang="en-US" sz="3600" baseline="30000" dirty="0"/>
              <a:t>20 </a:t>
            </a:r>
            <a:r>
              <a:rPr lang="en-US" sz="3600" dirty="0"/>
              <a:t>For the creation was subjected to futility—not willingly, but because of him who subjected it—in the hope </a:t>
            </a:r>
            <a:r>
              <a:rPr lang="en-US" sz="3600" baseline="30000" dirty="0"/>
              <a:t>21 </a:t>
            </a:r>
            <a:r>
              <a:rPr lang="en-US" sz="3600" dirty="0"/>
              <a:t>that the creation itself will also be set free from the bondage to decay into the glorious freedom of God’s children. </a:t>
            </a:r>
            <a:endParaRPr lang="en-US" sz="3400" dirty="0"/>
          </a:p>
        </p:txBody>
      </p:sp>
    </p:spTree>
    <p:extLst>
      <p:ext uri="{BB962C8B-B14F-4D97-AF65-F5344CB8AC3E}">
        <p14:creationId xmlns:p14="http://schemas.microsoft.com/office/powerpoint/2010/main" val="326179244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Pain</a:t>
            </a:r>
            <a:endParaRPr lang="en-US" cap="none" dirty="0"/>
          </a:p>
        </p:txBody>
      </p:sp>
      <p:sp>
        <p:nvSpPr>
          <p:cNvPr id="3" name="Content Placeholder 2"/>
          <p:cNvSpPr>
            <a:spLocks noGrp="1"/>
          </p:cNvSpPr>
          <p:nvPr>
            <p:ph idx="1"/>
          </p:nvPr>
        </p:nvSpPr>
        <p:spPr>
          <a:xfrm>
            <a:off x="838199" y="1905000"/>
            <a:ext cx="10148799" cy="4724400"/>
          </a:xfrm>
        </p:spPr>
        <p:txBody>
          <a:bodyPr>
            <a:normAutofit/>
          </a:bodyPr>
          <a:lstStyle/>
          <a:p>
            <a:pPr marL="628650" indent="-514350">
              <a:buFont typeface="+mj-lt"/>
              <a:buAutoNum type="arabicPeriod"/>
            </a:pPr>
            <a:endParaRPr lang="en-US" sz="2000" dirty="0"/>
          </a:p>
          <a:p>
            <a:pPr marL="0" indent="0">
              <a:buNone/>
            </a:pPr>
            <a:r>
              <a:rPr lang="en-US" sz="3600" baseline="30000" dirty="0"/>
              <a:t>22 </a:t>
            </a:r>
            <a:r>
              <a:rPr lang="en-US" sz="3600" dirty="0"/>
              <a:t>For we know that the whole creation has been groaning together with labor pains until now. </a:t>
            </a:r>
            <a:r>
              <a:rPr lang="en-US" sz="3600" baseline="30000" dirty="0"/>
              <a:t>23 </a:t>
            </a:r>
            <a:r>
              <a:rPr lang="en-US" sz="3600" dirty="0"/>
              <a:t>Not only that, but we ourselves who have the Spirit as the </a:t>
            </a:r>
            <a:r>
              <a:rPr lang="en-US" sz="3600" dirty="0" err="1"/>
              <a:t>firstfruits</a:t>
            </a:r>
            <a:r>
              <a:rPr lang="en-US" sz="3600" dirty="0"/>
              <a:t>—we also groan within ourselves, eagerly waiting for adoption, the redemption of our bodies. </a:t>
            </a:r>
            <a:endParaRPr lang="en-US" sz="3400" dirty="0"/>
          </a:p>
        </p:txBody>
      </p:sp>
    </p:spTree>
    <p:extLst>
      <p:ext uri="{BB962C8B-B14F-4D97-AF65-F5344CB8AC3E}">
        <p14:creationId xmlns:p14="http://schemas.microsoft.com/office/powerpoint/2010/main" val="309362401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Pain</a:t>
            </a:r>
            <a:endParaRPr lang="en-US" cap="none" dirty="0"/>
          </a:p>
        </p:txBody>
      </p:sp>
      <p:sp>
        <p:nvSpPr>
          <p:cNvPr id="3" name="Content Placeholder 2"/>
          <p:cNvSpPr>
            <a:spLocks noGrp="1"/>
          </p:cNvSpPr>
          <p:nvPr>
            <p:ph idx="1"/>
          </p:nvPr>
        </p:nvSpPr>
        <p:spPr>
          <a:xfrm>
            <a:off x="838199" y="1905000"/>
            <a:ext cx="10148799" cy="4724400"/>
          </a:xfrm>
        </p:spPr>
        <p:txBody>
          <a:bodyPr>
            <a:normAutofit/>
          </a:bodyPr>
          <a:lstStyle/>
          <a:p>
            <a:pPr marL="628650" indent="-514350">
              <a:buFont typeface="+mj-lt"/>
              <a:buAutoNum type="arabicPeriod"/>
            </a:pPr>
            <a:endParaRPr lang="en-US" sz="2000" dirty="0"/>
          </a:p>
          <a:p>
            <a:pPr marL="0" indent="0">
              <a:buNone/>
            </a:pPr>
            <a:r>
              <a:rPr lang="en-US" sz="3600" baseline="30000" dirty="0"/>
              <a:t>24 </a:t>
            </a:r>
            <a:r>
              <a:rPr lang="en-US" sz="3600" dirty="0"/>
              <a:t>Now in this hope we were saved, but hope that is seen is not hope, because who hopes for what he sees? </a:t>
            </a:r>
            <a:r>
              <a:rPr lang="en-US" sz="3600" baseline="30000" dirty="0"/>
              <a:t>25 </a:t>
            </a:r>
            <a:r>
              <a:rPr lang="en-US" sz="3600" dirty="0"/>
              <a:t>Now if we hope for what we do not see, we eagerly wait for it with patience.</a:t>
            </a:r>
          </a:p>
          <a:p>
            <a:pPr marL="0" indent="0">
              <a:buNone/>
            </a:pPr>
            <a:endParaRPr lang="en-US" sz="3400" dirty="0"/>
          </a:p>
        </p:txBody>
      </p:sp>
    </p:spTree>
    <p:extLst>
      <p:ext uri="{BB962C8B-B14F-4D97-AF65-F5344CB8AC3E}">
        <p14:creationId xmlns:p14="http://schemas.microsoft.com/office/powerpoint/2010/main" val="362297887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Pain</a:t>
            </a:r>
            <a:endParaRPr lang="en-US" cap="none" dirty="0"/>
          </a:p>
        </p:txBody>
      </p:sp>
      <p:sp>
        <p:nvSpPr>
          <p:cNvPr id="3" name="Content Placeholder 2"/>
          <p:cNvSpPr>
            <a:spLocks noGrp="1"/>
          </p:cNvSpPr>
          <p:nvPr>
            <p:ph idx="1"/>
          </p:nvPr>
        </p:nvSpPr>
        <p:spPr>
          <a:xfrm>
            <a:off x="838199" y="1905000"/>
            <a:ext cx="10148799" cy="4724400"/>
          </a:xfrm>
        </p:spPr>
        <p:txBody>
          <a:bodyPr>
            <a:normAutofit/>
          </a:bodyPr>
          <a:lstStyle/>
          <a:p>
            <a:pPr marL="628650" indent="-514350">
              <a:buFont typeface="+mj-lt"/>
              <a:buAutoNum type="arabicPeriod"/>
            </a:pPr>
            <a:endParaRPr lang="en-US" sz="2000" dirty="0"/>
          </a:p>
          <a:p>
            <a:pPr marL="0" indent="0">
              <a:buNone/>
            </a:pPr>
            <a:r>
              <a:rPr lang="en-US" sz="3600" baseline="30000" dirty="0"/>
              <a:t>26 </a:t>
            </a:r>
            <a:r>
              <a:rPr lang="en-US" sz="3600" dirty="0"/>
              <a:t>In the same way the Spirit also helps us in our weakness, because we do not know what to pray for as we should, but the Spirit himself intercedes for us with inexpressible </a:t>
            </a:r>
            <a:r>
              <a:rPr lang="en-US" sz="3600" dirty="0" err="1"/>
              <a:t>groanings</a:t>
            </a:r>
            <a:r>
              <a:rPr lang="en-US" sz="3600" dirty="0"/>
              <a:t>. </a:t>
            </a:r>
            <a:r>
              <a:rPr lang="en-US" sz="3600" baseline="30000" dirty="0"/>
              <a:t>27 </a:t>
            </a:r>
            <a:r>
              <a:rPr lang="en-US" sz="3600" dirty="0"/>
              <a:t>And he who searches our hearts knows the mind of the Spirit, because he intercedes for the saints according to the will of God.</a:t>
            </a:r>
          </a:p>
          <a:p>
            <a:pPr marL="0" indent="0">
              <a:buNone/>
            </a:pPr>
            <a:endParaRPr lang="en-US" sz="3400" dirty="0"/>
          </a:p>
        </p:txBody>
      </p:sp>
    </p:spTree>
    <p:extLst>
      <p:ext uri="{BB962C8B-B14F-4D97-AF65-F5344CB8AC3E}">
        <p14:creationId xmlns:p14="http://schemas.microsoft.com/office/powerpoint/2010/main" val="427784899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Pain</a:t>
            </a:r>
            <a:endParaRPr lang="en-US" cap="none" dirty="0"/>
          </a:p>
        </p:txBody>
      </p:sp>
      <p:sp>
        <p:nvSpPr>
          <p:cNvPr id="3" name="Content Placeholder 2"/>
          <p:cNvSpPr>
            <a:spLocks noGrp="1"/>
          </p:cNvSpPr>
          <p:nvPr>
            <p:ph idx="1"/>
          </p:nvPr>
        </p:nvSpPr>
        <p:spPr>
          <a:xfrm>
            <a:off x="838199" y="1905000"/>
            <a:ext cx="10148799" cy="4724400"/>
          </a:xfrm>
        </p:spPr>
        <p:txBody>
          <a:bodyPr>
            <a:normAutofit/>
          </a:bodyPr>
          <a:lstStyle/>
          <a:p>
            <a:pPr marL="628650" indent="-514350">
              <a:buFont typeface="+mj-lt"/>
              <a:buAutoNum type="arabicPeriod"/>
            </a:pPr>
            <a:endParaRPr lang="en-US" sz="2000" dirty="0"/>
          </a:p>
          <a:p>
            <a:pPr marL="0" indent="0">
              <a:buNone/>
            </a:pPr>
            <a:r>
              <a:rPr lang="en-US" sz="3600" baseline="30000" dirty="0"/>
              <a:t>28 </a:t>
            </a:r>
            <a:r>
              <a:rPr lang="en-US" sz="3600" dirty="0"/>
              <a:t>We know that all things work together for the good of those who love God, who are called according to his purpose. </a:t>
            </a:r>
            <a:endParaRPr lang="en-US" sz="3400" dirty="0"/>
          </a:p>
        </p:txBody>
      </p:sp>
    </p:spTree>
    <p:extLst>
      <p:ext uri="{BB962C8B-B14F-4D97-AF65-F5344CB8AC3E}">
        <p14:creationId xmlns:p14="http://schemas.microsoft.com/office/powerpoint/2010/main" val="260202583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Life is hard</a:t>
            </a:r>
          </a:p>
        </p:txBody>
      </p:sp>
      <p:pic>
        <p:nvPicPr>
          <p:cNvPr id="4" name="Content Placeholder 3"/>
          <p:cNvPicPr>
            <a:picLocks noGrp="1" noChangeAspect="1"/>
          </p:cNvPicPr>
          <p:nvPr>
            <p:ph idx="1"/>
          </p:nvPr>
        </p:nvPicPr>
        <p:blipFill>
          <a:blip r:embed="rId3"/>
          <a:stretch>
            <a:fillRect/>
          </a:stretch>
        </p:blipFill>
        <p:spPr>
          <a:xfrm>
            <a:off x="2856706" y="2081213"/>
            <a:ext cx="6477000" cy="4067175"/>
          </a:xfrm>
          <a:prstGeom prst="rect">
            <a:avLst/>
          </a:prstGeom>
        </p:spPr>
      </p:pic>
    </p:spTree>
    <p:extLst>
      <p:ext uri="{BB962C8B-B14F-4D97-AF65-F5344CB8AC3E}">
        <p14:creationId xmlns:p14="http://schemas.microsoft.com/office/powerpoint/2010/main" val="1401469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consequences of the fall</a:t>
            </a:r>
            <a:endParaRPr lang="en-US" cap="none" dirty="0"/>
          </a:p>
        </p:txBody>
      </p:sp>
      <p:sp>
        <p:nvSpPr>
          <p:cNvPr id="3" name="Content Placeholder 2"/>
          <p:cNvSpPr>
            <a:spLocks noGrp="1"/>
          </p:cNvSpPr>
          <p:nvPr>
            <p:ph idx="1"/>
          </p:nvPr>
        </p:nvSpPr>
        <p:spPr>
          <a:xfrm>
            <a:off x="838199" y="1905000"/>
            <a:ext cx="10148799" cy="4724400"/>
          </a:xfrm>
        </p:spPr>
        <p:txBody>
          <a:bodyPr>
            <a:normAutofit lnSpcReduction="10000"/>
          </a:bodyPr>
          <a:lstStyle/>
          <a:p>
            <a:pPr marL="628650" indent="-514350">
              <a:buFont typeface="+mj-lt"/>
              <a:buAutoNum type="arabicPeriod"/>
            </a:pPr>
            <a:endParaRPr lang="en-US" sz="2000" dirty="0"/>
          </a:p>
          <a:p>
            <a:pPr marL="0" indent="0">
              <a:buNone/>
            </a:pPr>
            <a:r>
              <a:rPr lang="en-US" sz="3800" dirty="0"/>
              <a:t>1. There are far reaching consequences of living in a fallen world.</a:t>
            </a:r>
            <a:r>
              <a:rPr lang="en-US" sz="3400" dirty="0"/>
              <a:t> (vs. 19-22)</a:t>
            </a:r>
          </a:p>
          <a:p>
            <a:pPr marL="0" indent="0">
              <a:buNone/>
            </a:pPr>
            <a:endParaRPr lang="en-US" sz="1600" dirty="0"/>
          </a:p>
          <a:p>
            <a:r>
              <a:rPr lang="en-US" sz="3600" dirty="0"/>
              <a:t>God is under no obligation to make our lives pleasurable. </a:t>
            </a:r>
          </a:p>
          <a:p>
            <a:endParaRPr lang="en-US" sz="1600" dirty="0"/>
          </a:p>
          <a:p>
            <a:r>
              <a:rPr lang="en-US" sz="3800" dirty="0"/>
              <a:t>God is also under no obligation to answer our why questions. </a:t>
            </a:r>
          </a:p>
          <a:p>
            <a:pPr marL="0" indent="0">
              <a:buNone/>
            </a:pPr>
            <a:endParaRPr lang="en-US" sz="3800" dirty="0"/>
          </a:p>
        </p:txBody>
      </p:sp>
    </p:spTree>
    <p:extLst>
      <p:ext uri="{BB962C8B-B14F-4D97-AF65-F5344CB8AC3E}">
        <p14:creationId xmlns:p14="http://schemas.microsoft.com/office/powerpoint/2010/main" val="14778985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consequences of the fall</a:t>
            </a:r>
            <a:endParaRPr lang="en-US" cap="none" dirty="0"/>
          </a:p>
        </p:txBody>
      </p:sp>
      <p:sp>
        <p:nvSpPr>
          <p:cNvPr id="3" name="Content Placeholder 2"/>
          <p:cNvSpPr>
            <a:spLocks noGrp="1"/>
          </p:cNvSpPr>
          <p:nvPr>
            <p:ph idx="1"/>
          </p:nvPr>
        </p:nvSpPr>
        <p:spPr>
          <a:xfrm>
            <a:off x="838200" y="1905000"/>
            <a:ext cx="10591800" cy="4724400"/>
          </a:xfrm>
        </p:spPr>
        <p:txBody>
          <a:bodyPr>
            <a:normAutofit/>
          </a:bodyPr>
          <a:lstStyle/>
          <a:p>
            <a:pPr marL="0" indent="0">
              <a:buNone/>
            </a:pPr>
            <a:endParaRPr lang="en-US" sz="800" dirty="0"/>
          </a:p>
          <a:p>
            <a:pPr marL="0" indent="0">
              <a:buNone/>
            </a:pPr>
            <a:r>
              <a:rPr lang="en-US" sz="4000" dirty="0"/>
              <a:t>The lesson of Job:</a:t>
            </a:r>
          </a:p>
          <a:p>
            <a:pPr marL="0" indent="0">
              <a:buNone/>
            </a:pPr>
            <a:endParaRPr lang="en-US" sz="1600" dirty="0"/>
          </a:p>
          <a:p>
            <a:pPr marL="0" indent="0">
              <a:buNone/>
            </a:pPr>
            <a:r>
              <a:rPr lang="en-US" sz="4000" dirty="0"/>
              <a:t>We don’t need to know God’s purpose for our pain to know… </a:t>
            </a:r>
          </a:p>
          <a:p>
            <a:pPr lvl="1"/>
            <a:r>
              <a:rPr lang="en-US" sz="3400" dirty="0"/>
              <a:t>He’s there</a:t>
            </a:r>
          </a:p>
          <a:p>
            <a:pPr lvl="1"/>
            <a:r>
              <a:rPr lang="en-US" sz="3400" dirty="0"/>
              <a:t>He is good </a:t>
            </a:r>
          </a:p>
          <a:p>
            <a:pPr lvl="1"/>
            <a:r>
              <a:rPr lang="en-US" sz="3400" dirty="0"/>
              <a:t>He is in control (i.e., has a purpose).</a:t>
            </a:r>
          </a:p>
        </p:txBody>
      </p:sp>
    </p:spTree>
    <p:extLst>
      <p:ext uri="{BB962C8B-B14F-4D97-AF65-F5344CB8AC3E}">
        <p14:creationId xmlns:p14="http://schemas.microsoft.com/office/powerpoint/2010/main" val="34027495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500"/>
                                        <p:tgtEl>
                                          <p:spTgt spid="3">
                                            <p:txEl>
                                              <p:pRg st="3" end="3"/>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trips(downLeft)">
                                      <p:cBhvr>
                                        <p:cTn id="15" dur="500"/>
                                        <p:tgtEl>
                                          <p:spTgt spid="3">
                                            <p:txEl>
                                              <p:pRg st="4" end="4"/>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strips(downLeft)">
                                      <p:cBhvr>
                                        <p:cTn id="18" dur="500"/>
                                        <p:tgtEl>
                                          <p:spTgt spid="3">
                                            <p:txEl>
                                              <p:pRg st="5" end="5"/>
                                            </p:txEl>
                                          </p:spTgt>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strips(downLeft)">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God is with us in suffering</a:t>
            </a:r>
            <a:endParaRPr lang="en-US" cap="none" dirty="0"/>
          </a:p>
        </p:txBody>
      </p:sp>
      <p:sp>
        <p:nvSpPr>
          <p:cNvPr id="3" name="Content Placeholder 2"/>
          <p:cNvSpPr>
            <a:spLocks noGrp="1"/>
          </p:cNvSpPr>
          <p:nvPr>
            <p:ph idx="1"/>
          </p:nvPr>
        </p:nvSpPr>
        <p:spPr>
          <a:xfrm>
            <a:off x="838199" y="1905000"/>
            <a:ext cx="10148799" cy="4724400"/>
          </a:xfrm>
        </p:spPr>
        <p:txBody>
          <a:bodyPr>
            <a:normAutofit/>
          </a:bodyPr>
          <a:lstStyle/>
          <a:p>
            <a:pPr marL="628650" indent="-514350">
              <a:buFont typeface="+mj-lt"/>
              <a:buAutoNum type="arabicPeriod"/>
            </a:pPr>
            <a:endParaRPr lang="en-US" sz="2000" dirty="0"/>
          </a:p>
          <a:p>
            <a:pPr marL="0" indent="0">
              <a:buNone/>
            </a:pPr>
            <a:r>
              <a:rPr lang="en-US" sz="3800" dirty="0"/>
              <a:t>2. God is present with us through our suffering. (vs. 26-27)</a:t>
            </a:r>
          </a:p>
          <a:p>
            <a:pPr marL="0" indent="0">
              <a:buNone/>
            </a:pPr>
            <a:endParaRPr lang="en-US" sz="3800" dirty="0"/>
          </a:p>
          <a:p>
            <a:pPr marL="0" indent="0">
              <a:buNone/>
            </a:pPr>
            <a:r>
              <a:rPr lang="en-US" sz="3800" dirty="0"/>
              <a:t>“…the Spirit helps us in our weakness…” (v. 26)</a:t>
            </a:r>
          </a:p>
        </p:txBody>
      </p:sp>
    </p:spTree>
    <p:extLst>
      <p:ext uri="{BB962C8B-B14F-4D97-AF65-F5344CB8AC3E}">
        <p14:creationId xmlns:p14="http://schemas.microsoft.com/office/powerpoint/2010/main" val="3539800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God’s good plan</a:t>
            </a:r>
            <a:endParaRPr lang="en-US" cap="none" dirty="0"/>
          </a:p>
        </p:txBody>
      </p:sp>
      <p:sp>
        <p:nvSpPr>
          <p:cNvPr id="3" name="Content Placeholder 2"/>
          <p:cNvSpPr>
            <a:spLocks noGrp="1"/>
          </p:cNvSpPr>
          <p:nvPr>
            <p:ph idx="1"/>
          </p:nvPr>
        </p:nvSpPr>
        <p:spPr>
          <a:xfrm>
            <a:off x="838199" y="1905000"/>
            <a:ext cx="10148799" cy="4724400"/>
          </a:xfrm>
        </p:spPr>
        <p:txBody>
          <a:bodyPr>
            <a:normAutofit/>
          </a:bodyPr>
          <a:lstStyle/>
          <a:p>
            <a:pPr marL="628650" indent="-514350">
              <a:buFont typeface="+mj-lt"/>
              <a:buAutoNum type="arabicPeriod"/>
            </a:pPr>
            <a:endParaRPr lang="en-US" sz="2000" dirty="0"/>
          </a:p>
          <a:p>
            <a:pPr marL="0" indent="0">
              <a:buNone/>
            </a:pPr>
            <a:r>
              <a:rPr lang="en-US" sz="3800" dirty="0"/>
              <a:t>3. There’s a hope! (vs. 18-19; 23-25; 28)</a:t>
            </a:r>
          </a:p>
          <a:p>
            <a:pPr marL="0" indent="0">
              <a:buNone/>
            </a:pPr>
            <a:endParaRPr lang="en-US" sz="3800" dirty="0"/>
          </a:p>
          <a:p>
            <a:pPr marL="0" indent="0">
              <a:buNone/>
            </a:pPr>
            <a:r>
              <a:rPr lang="en-US" sz="3800" dirty="0"/>
              <a:t>We can face all things given the incomparable value of the future glory of heaven. (vs. 18-19)</a:t>
            </a:r>
            <a:endParaRPr lang="en-US" sz="3400" dirty="0"/>
          </a:p>
          <a:p>
            <a:pPr marL="0" indent="0">
              <a:buNone/>
            </a:pPr>
            <a:endParaRPr lang="en-US" sz="3800" dirty="0"/>
          </a:p>
          <a:p>
            <a:pPr marL="0" indent="0">
              <a:buNone/>
            </a:pPr>
            <a:r>
              <a:rPr lang="en-US" sz="3800" dirty="0"/>
              <a:t>All things work together for our good! (v. 28)</a:t>
            </a:r>
          </a:p>
        </p:txBody>
      </p:sp>
    </p:spTree>
    <p:extLst>
      <p:ext uri="{BB962C8B-B14F-4D97-AF65-F5344CB8AC3E}">
        <p14:creationId xmlns:p14="http://schemas.microsoft.com/office/powerpoint/2010/main" val="31844804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God’s good plan</a:t>
            </a:r>
            <a:endParaRPr lang="en-US" cap="none" dirty="0"/>
          </a:p>
        </p:txBody>
      </p:sp>
      <p:sp>
        <p:nvSpPr>
          <p:cNvPr id="3" name="Content Placeholder 2"/>
          <p:cNvSpPr>
            <a:spLocks noGrp="1"/>
          </p:cNvSpPr>
          <p:nvPr>
            <p:ph idx="1"/>
          </p:nvPr>
        </p:nvSpPr>
        <p:spPr>
          <a:xfrm>
            <a:off x="838201" y="1905000"/>
            <a:ext cx="10439400" cy="4724400"/>
          </a:xfrm>
        </p:spPr>
        <p:txBody>
          <a:bodyPr>
            <a:normAutofit/>
          </a:bodyPr>
          <a:lstStyle/>
          <a:p>
            <a:r>
              <a:rPr lang="en-US" sz="4000" dirty="0"/>
              <a:t>Despite our sin, God has provided for the </a:t>
            </a:r>
            <a:r>
              <a:rPr lang="en-US" sz="4000" u="sng" dirty="0"/>
              <a:t>redemption</a:t>
            </a:r>
            <a:r>
              <a:rPr lang="en-US" sz="4000" dirty="0"/>
              <a:t> of mankind.</a:t>
            </a:r>
          </a:p>
          <a:p>
            <a:pPr lvl="1"/>
            <a:r>
              <a:rPr lang="en-US" sz="3600" dirty="0"/>
              <a:t>So the ultimate answer to all problems of evil and our suffering is the cross.</a:t>
            </a:r>
          </a:p>
          <a:p>
            <a:pPr lvl="1"/>
            <a:r>
              <a:rPr lang="en-US" sz="3600" i="1" dirty="0"/>
              <a:t>“How to get God off the hook? God’s answer is Jesus. Jesus is not God off the hook but God on the hook” (</a:t>
            </a:r>
            <a:r>
              <a:rPr lang="en-US" sz="3600" i="1" dirty="0" err="1"/>
              <a:t>Kreeft</a:t>
            </a:r>
            <a:r>
              <a:rPr lang="en-US" sz="3600" i="1" dirty="0"/>
              <a:t>)</a:t>
            </a:r>
          </a:p>
          <a:p>
            <a:pPr lvl="1"/>
            <a:endParaRPr lang="en-US" sz="3600" i="1" dirty="0"/>
          </a:p>
        </p:txBody>
      </p:sp>
    </p:spTree>
    <p:extLst>
      <p:ext uri="{BB962C8B-B14F-4D97-AF65-F5344CB8AC3E}">
        <p14:creationId xmlns:p14="http://schemas.microsoft.com/office/powerpoint/2010/main" val="2255961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Evil</a:t>
            </a:r>
          </a:p>
        </p:txBody>
      </p:sp>
      <p:pic>
        <p:nvPicPr>
          <p:cNvPr id="5" name="Content Placeholder 4"/>
          <p:cNvPicPr>
            <a:picLocks noGrp="1" noChangeAspect="1"/>
          </p:cNvPicPr>
          <p:nvPr>
            <p:ph idx="1"/>
          </p:nvPr>
        </p:nvPicPr>
        <p:blipFill>
          <a:blip r:embed="rId3"/>
          <a:stretch>
            <a:fillRect/>
          </a:stretch>
        </p:blipFill>
        <p:spPr>
          <a:xfrm>
            <a:off x="7315199" y="2286000"/>
            <a:ext cx="4595567" cy="3429000"/>
          </a:xfrm>
          <a:prstGeom prst="rect">
            <a:avLst/>
          </a:prstGeom>
        </p:spPr>
      </p:pic>
      <p:pic>
        <p:nvPicPr>
          <p:cNvPr id="6" name="Picture 5"/>
          <p:cNvPicPr>
            <a:picLocks noChangeAspect="1"/>
          </p:cNvPicPr>
          <p:nvPr/>
        </p:nvPicPr>
        <p:blipFill>
          <a:blip r:embed="rId4"/>
          <a:stretch>
            <a:fillRect/>
          </a:stretch>
        </p:blipFill>
        <p:spPr>
          <a:xfrm>
            <a:off x="152400" y="2590800"/>
            <a:ext cx="6897189" cy="4091553"/>
          </a:xfrm>
          <a:prstGeom prst="rect">
            <a:avLst/>
          </a:prstGeom>
        </p:spPr>
      </p:pic>
    </p:spTree>
    <p:extLst>
      <p:ext uri="{BB962C8B-B14F-4D97-AF65-F5344CB8AC3E}">
        <p14:creationId xmlns:p14="http://schemas.microsoft.com/office/powerpoint/2010/main" val="143722237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and suffering</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2200" y="2011363"/>
            <a:ext cx="6887177" cy="4592886"/>
          </a:xfrm>
        </p:spPr>
      </p:pic>
    </p:spTree>
    <p:extLst>
      <p:ext uri="{BB962C8B-B14F-4D97-AF65-F5344CB8AC3E}">
        <p14:creationId xmlns:p14="http://schemas.microsoft.com/office/powerpoint/2010/main" val="79816018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Pain</a:t>
            </a:r>
          </a:p>
        </p:txBody>
      </p:sp>
      <p:sp>
        <p:nvSpPr>
          <p:cNvPr id="3" name="Content Placeholder 2"/>
          <p:cNvSpPr>
            <a:spLocks noGrp="1"/>
          </p:cNvSpPr>
          <p:nvPr>
            <p:ph idx="1"/>
          </p:nvPr>
        </p:nvSpPr>
        <p:spPr>
          <a:xfrm>
            <a:off x="1676400" y="1905000"/>
            <a:ext cx="8763000" cy="4724400"/>
          </a:xfrm>
        </p:spPr>
        <p:txBody>
          <a:bodyPr>
            <a:normAutofit/>
          </a:bodyPr>
          <a:lstStyle/>
          <a:p>
            <a:pPr marL="114300" indent="0">
              <a:buNone/>
            </a:pP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676400"/>
            <a:ext cx="6248400" cy="4530090"/>
          </a:xfrm>
          <a:prstGeom prst="rect">
            <a:avLst/>
          </a:prstGeom>
        </p:spPr>
      </p:pic>
    </p:spTree>
    <p:extLst>
      <p:ext uri="{BB962C8B-B14F-4D97-AF65-F5344CB8AC3E}">
        <p14:creationId xmlns:p14="http://schemas.microsoft.com/office/powerpoint/2010/main" val="219828068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Pain</a:t>
            </a:r>
          </a:p>
        </p:txBody>
      </p:sp>
      <p:pic>
        <p:nvPicPr>
          <p:cNvPr id="4" name="Content Placeholder 3"/>
          <p:cNvPicPr>
            <a:picLocks noGrp="1" noChangeAspect="1"/>
          </p:cNvPicPr>
          <p:nvPr>
            <p:ph idx="1"/>
          </p:nvPr>
        </p:nvPicPr>
        <p:blipFill>
          <a:blip r:embed="rId3"/>
          <a:stretch>
            <a:fillRect/>
          </a:stretch>
        </p:blipFill>
        <p:spPr>
          <a:xfrm>
            <a:off x="2761469" y="2133601"/>
            <a:ext cx="6667500" cy="3743325"/>
          </a:xfrm>
          <a:prstGeom prst="rect">
            <a:avLst/>
          </a:prstGeom>
        </p:spPr>
      </p:pic>
    </p:spTree>
    <p:extLst>
      <p:ext uri="{BB962C8B-B14F-4D97-AF65-F5344CB8AC3E}">
        <p14:creationId xmlns:p14="http://schemas.microsoft.com/office/powerpoint/2010/main" val="280093520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and suffering</a:t>
            </a:r>
          </a:p>
        </p:txBody>
      </p:sp>
      <p:pic>
        <p:nvPicPr>
          <p:cNvPr id="3" name="Picture 2"/>
          <p:cNvPicPr>
            <a:picLocks noChangeAspect="1"/>
          </p:cNvPicPr>
          <p:nvPr/>
        </p:nvPicPr>
        <p:blipFill>
          <a:blip r:embed="rId3"/>
          <a:stretch>
            <a:fillRect/>
          </a:stretch>
        </p:blipFill>
        <p:spPr>
          <a:xfrm>
            <a:off x="872859" y="1477902"/>
            <a:ext cx="9566542" cy="5380098"/>
          </a:xfrm>
          <a:prstGeom prst="rect">
            <a:avLst/>
          </a:prstGeom>
        </p:spPr>
      </p:pic>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235399468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Evil</a:t>
            </a:r>
          </a:p>
        </p:txBody>
      </p:sp>
      <p:sp>
        <p:nvSpPr>
          <p:cNvPr id="3" name="Content Placeholder 2"/>
          <p:cNvSpPr>
            <a:spLocks noGrp="1"/>
          </p:cNvSpPr>
          <p:nvPr>
            <p:ph idx="1"/>
          </p:nvPr>
        </p:nvSpPr>
        <p:spPr>
          <a:xfrm>
            <a:off x="1202919" y="1981200"/>
            <a:ext cx="9541281" cy="4648200"/>
          </a:xfrm>
        </p:spPr>
        <p:txBody>
          <a:bodyPr>
            <a:normAutofit/>
          </a:bodyPr>
          <a:lstStyle/>
          <a:p>
            <a:pPr marL="0" indent="0">
              <a:buNone/>
            </a:pPr>
            <a:r>
              <a:rPr lang="en-US" sz="4000" dirty="0"/>
              <a:t>Question: If there is a God, then why is there so much evil? </a:t>
            </a:r>
          </a:p>
          <a:p>
            <a:pPr marL="114300" indent="0">
              <a:buNone/>
            </a:pPr>
            <a:endParaRPr lang="en-US" sz="1800" dirty="0"/>
          </a:p>
          <a:p>
            <a:pPr marL="571500" indent="-457200"/>
            <a:r>
              <a:rPr lang="en-US" sz="3600" dirty="0"/>
              <a:t>If God can do anything, he can eliminate evil. </a:t>
            </a:r>
          </a:p>
          <a:p>
            <a:pPr marL="571500" indent="-457200"/>
            <a:r>
              <a:rPr lang="en-US" sz="3600" dirty="0"/>
              <a:t>If God is loving and good, he ought to eliminate evil. </a:t>
            </a:r>
          </a:p>
          <a:p>
            <a:pPr marL="571500" indent="-457200"/>
            <a:r>
              <a:rPr lang="en-US" sz="3600" dirty="0"/>
              <a:t>But there’s evil. </a:t>
            </a:r>
          </a:p>
        </p:txBody>
      </p:sp>
    </p:spTree>
    <p:extLst>
      <p:ext uri="{BB962C8B-B14F-4D97-AF65-F5344CB8AC3E}">
        <p14:creationId xmlns:p14="http://schemas.microsoft.com/office/powerpoint/2010/main" val="26070668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Evil</a:t>
            </a:r>
          </a:p>
        </p:txBody>
      </p:sp>
      <p:sp>
        <p:nvSpPr>
          <p:cNvPr id="3" name="Content Placeholder 2"/>
          <p:cNvSpPr>
            <a:spLocks noGrp="1"/>
          </p:cNvSpPr>
          <p:nvPr>
            <p:ph idx="1"/>
          </p:nvPr>
        </p:nvSpPr>
        <p:spPr>
          <a:xfrm>
            <a:off x="1202919" y="1981200"/>
            <a:ext cx="9541281" cy="4648200"/>
          </a:xfrm>
        </p:spPr>
        <p:txBody>
          <a:bodyPr>
            <a:normAutofit/>
          </a:bodyPr>
          <a:lstStyle/>
          <a:p>
            <a:pPr marL="0" indent="0">
              <a:buNone/>
            </a:pPr>
            <a:r>
              <a:rPr lang="en-US" sz="4000" dirty="0"/>
              <a:t>Evil is often given as an objection for the God of the Bible.</a:t>
            </a:r>
          </a:p>
          <a:p>
            <a:pPr marL="0" indent="0">
              <a:buNone/>
            </a:pPr>
            <a:endParaRPr lang="en-US" sz="1600" dirty="0"/>
          </a:p>
          <a:p>
            <a:r>
              <a:rPr lang="en-US" sz="4000" dirty="0"/>
              <a:t>The God of the Bible </a:t>
            </a:r>
            <a:r>
              <a:rPr lang="en-US" sz="4000" i="1" dirty="0"/>
              <a:t>is</a:t>
            </a:r>
            <a:r>
              <a:rPr lang="en-US" sz="4000" dirty="0"/>
              <a:t> loving, all good and all powerful. </a:t>
            </a:r>
          </a:p>
          <a:p>
            <a:endParaRPr lang="en-US" sz="1600" dirty="0"/>
          </a:p>
          <a:p>
            <a:r>
              <a:rPr lang="en-US" sz="3600" dirty="0"/>
              <a:t>Problem: Since evil exists, God does not exist.</a:t>
            </a:r>
          </a:p>
          <a:p>
            <a:endParaRPr lang="en-US" sz="3600" dirty="0"/>
          </a:p>
        </p:txBody>
      </p:sp>
    </p:spTree>
    <p:extLst>
      <p:ext uri="{BB962C8B-B14F-4D97-AF65-F5344CB8AC3E}">
        <p14:creationId xmlns:p14="http://schemas.microsoft.com/office/powerpoint/2010/main" val="1298976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17131</TotalTime>
  <Words>1257</Words>
  <Application>Microsoft Macintosh PowerPoint</Application>
  <PresentationFormat>Widescreen</PresentationFormat>
  <Paragraphs>140</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Corbel</vt:lpstr>
      <vt:lpstr>Wingdings</vt:lpstr>
      <vt:lpstr>Banded</vt:lpstr>
      <vt:lpstr>The Groaning of Creation</vt:lpstr>
      <vt:lpstr>The Problem: Life is hard</vt:lpstr>
      <vt:lpstr>Moral Evil</vt:lpstr>
      <vt:lpstr>Pain and suffering</vt:lpstr>
      <vt:lpstr>Problem of Pain</vt:lpstr>
      <vt:lpstr>Problem of Pain</vt:lpstr>
      <vt:lpstr>Pain and suffering</vt:lpstr>
      <vt:lpstr>Problem of Evil</vt:lpstr>
      <vt:lpstr>Problem of Evil</vt:lpstr>
      <vt:lpstr>Problem of Evil</vt:lpstr>
      <vt:lpstr>Problem of Evil</vt:lpstr>
      <vt:lpstr>Problem of Pain</vt:lpstr>
      <vt:lpstr>Problem of pain</vt:lpstr>
      <vt:lpstr>Problem of Pain</vt:lpstr>
      <vt:lpstr>Problem of Pain</vt:lpstr>
      <vt:lpstr>Problem of Pain</vt:lpstr>
      <vt:lpstr>Problem of Pain</vt:lpstr>
      <vt:lpstr>Problem of Pain</vt:lpstr>
      <vt:lpstr>Problem of Pain</vt:lpstr>
      <vt:lpstr>1. consequences of the fall</vt:lpstr>
      <vt:lpstr>1. consequences of the fall</vt:lpstr>
      <vt:lpstr>2. God is with us in suffering</vt:lpstr>
      <vt:lpstr>3. God’s good plan</vt:lpstr>
      <vt:lpstr>3. God’s good plan</vt:lpstr>
    </vt:vector>
  </TitlesOfParts>
  <Company>SWBTS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Presocratics</dc:title>
  <dc:creator>tdickinson</dc:creator>
  <cp:lastModifiedBy>Travis Dickinson</cp:lastModifiedBy>
  <cp:revision>170</cp:revision>
  <cp:lastPrinted>2018-04-23T22:26:09Z</cp:lastPrinted>
  <dcterms:created xsi:type="dcterms:W3CDTF">2011-09-27T01:07:54Z</dcterms:created>
  <dcterms:modified xsi:type="dcterms:W3CDTF">2021-07-08T15:30:40Z</dcterms:modified>
</cp:coreProperties>
</file>