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4"/>
  </p:sldMasterIdLst>
  <p:notesMasterIdLst>
    <p:notesMasterId r:id="rId23"/>
  </p:notesMasterIdLst>
  <p:sldIdLst>
    <p:sldId id="256" r:id="rId5"/>
    <p:sldId id="303" r:id="rId6"/>
    <p:sldId id="304" r:id="rId7"/>
    <p:sldId id="288" r:id="rId8"/>
    <p:sldId id="313" r:id="rId9"/>
    <p:sldId id="307" r:id="rId10"/>
    <p:sldId id="301" r:id="rId11"/>
    <p:sldId id="302" r:id="rId12"/>
    <p:sldId id="312" r:id="rId13"/>
    <p:sldId id="297" r:id="rId14"/>
    <p:sldId id="298" r:id="rId15"/>
    <p:sldId id="305" r:id="rId16"/>
    <p:sldId id="306" r:id="rId17"/>
    <p:sldId id="315" r:id="rId18"/>
    <p:sldId id="314" r:id="rId19"/>
    <p:sldId id="290" r:id="rId20"/>
    <p:sldId id="293" r:id="rId21"/>
    <p:sldId id="310" r:id="rId22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47" autoAdjust="0"/>
  </p:normalViewPr>
  <p:slideViewPr>
    <p:cSldViewPr>
      <p:cViewPr varScale="1">
        <p:scale>
          <a:sx n="60" d="100"/>
          <a:sy n="60" d="100"/>
        </p:scale>
        <p:origin x="570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22EF5539-5B9B-4C7F-9DFC-1FC9F037DA8C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7A2C347-991F-4C1E-89B8-9DA7E622E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</a:t>
            </a:r>
            <a:r>
              <a:rPr lang="en-US" sz="1200" dirty="0" smtClean="0">
                <a:solidFill>
                  <a:schemeClr val="tx1"/>
                </a:solidFill>
              </a:rPr>
              <a:t>e need to ask what reasons we have for believing the doubt is true.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practically impossible that you will stumble on a problem that no one in the history of Christianity has ever worked on. You are not alone in this. </a:t>
            </a:r>
          </a:p>
          <a:p>
            <a:pPr lvl="2"/>
            <a:r>
              <a:rPr lang="en-US" dirty="0"/>
              <a:t>I have sometimes found students struggling deeply with a challenge that has been so thoroughly addressed that most non-Christians don’t even think it is a good argument.</a:t>
            </a:r>
          </a:p>
          <a:p>
            <a:pPr lvl="2"/>
            <a:r>
              <a:rPr lang="en-US" dirty="0"/>
              <a:t>Or it is something that Augustine thoroughly refuted 16 centuries ago (4</a:t>
            </a:r>
            <a:r>
              <a:rPr lang="en-US" baseline="30000" dirty="0"/>
              <a:t>th</a:t>
            </a:r>
            <a:r>
              <a:rPr lang="en-US" dirty="0"/>
              <a:t> century).</a:t>
            </a:r>
          </a:p>
          <a:p>
            <a:pPr marL="0" lvl="1" defTabSz="927567">
              <a:defRPr/>
            </a:pPr>
            <a:r>
              <a:rPr lang="en-US" dirty="0"/>
              <a:t>What do you think about the problem of evil? How do you reconcile alleged contradiction in Scripture? Is there such thing as truth and can I know it? How can we reasonably believe in miracles in our modern scientific age? What do I say to the Catholic or the Mormon or the JW or Muslim?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4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 begins to find plausible the idea that there these passages contradict. </a:t>
            </a:r>
          </a:p>
          <a:p>
            <a:r>
              <a:rPr lang="en-US" dirty="0"/>
              <a:t>He does not believe that they contradict.</a:t>
            </a:r>
          </a:p>
          <a:p>
            <a:r>
              <a:rPr lang="en-US" dirty="0"/>
              <a:t>But he does believe that if they contradict, then his belief that Scripture is without error is defeated.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47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9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Hebrews 11:1 </a:t>
            </a:r>
            <a:r>
              <a:rPr lang="en-US" sz="1200" dirty="0" smtClean="0"/>
              <a:t>“Now faith is the assurance of things hoped for, the conviction of things not seen.” (NASB)</a:t>
            </a:r>
          </a:p>
          <a:p>
            <a:pPr defTabSz="939347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19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7513" y="703263"/>
            <a:ext cx="6242050" cy="3511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9347">
              <a:defRPr/>
            </a:pPr>
            <a:r>
              <a:rPr lang="en-US" dirty="0"/>
              <a:t>Matthew 18</a:t>
            </a:r>
          </a:p>
          <a:p>
            <a:pPr defTabSz="939347">
              <a:defRPr/>
            </a:pPr>
            <a:r>
              <a:rPr lang="en-US" dirty="0"/>
              <a:t>James 1:6 But he must ask in faith without any doubting, for the one who doubts is like the surf of the sea, driven and tossed by the wind.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9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</a:t>
            </a:r>
            <a:r>
              <a:rPr lang="en-US" dirty="0"/>
              <a:t>notice someone who looks oddly like Tom Hanks in the movie Castaway  (he’s been there a while) who you’ve also noticed never seems to board a flight. So you engage this person and he raises a series of questions that you’ve never thought about before. </a:t>
            </a:r>
          </a:p>
          <a:p>
            <a:pPr lvl="2"/>
            <a:r>
              <a:rPr lang="en-US" dirty="0"/>
              <a:t>Do you know how much an airplane weighs? 1 million pounds</a:t>
            </a:r>
          </a:p>
          <a:p>
            <a:pPr lvl="2"/>
            <a:r>
              <a:rPr lang="en-US" dirty="0"/>
              <a:t>Do you know what an airplane is made of? Mostly steel (heavy stuff)</a:t>
            </a:r>
          </a:p>
          <a:p>
            <a:pPr lvl="2"/>
            <a:r>
              <a:rPr lang="en-US" dirty="0"/>
              <a:t>Do you know how many things have to be timed perfectly for a plan to function at all? 100s of thousands of processes having to work with pinpoint accuracy or you fall out of the sky</a:t>
            </a:r>
          </a:p>
          <a:p>
            <a:pPr lvl="2"/>
            <a:r>
              <a:rPr lang="en-US" dirty="0"/>
              <a:t>Is it your experience that typically things weighing a million pounds, being made of steel, requiring pinpoint accuracy with 100s of thousands of processes are able to cruise 6 miles off the ground?</a:t>
            </a:r>
          </a:p>
          <a:p>
            <a:pPr lvl="2"/>
            <a:r>
              <a:rPr lang="en-US" dirty="0"/>
              <a:t>Have a great flight. You’d be a dummy to entrust your life to this sort of thing!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2C347-991F-4C1E-89B8-9DA7E622E9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3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Would you get on the flight?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I’m not saying ignore the challenge. You’ll need to address the problem. How’s the best way to do this? In community…this leads to my next point.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FA98E-E39E-4863-9F03-41F5D87B2D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83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38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3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9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24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07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50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3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936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57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550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360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1672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264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8627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97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96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4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79CEF58-62F0-4084-8D0F-A3644D05D501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8B909-3E07-44E2-A2C3-EA9DE94D73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ebp"/><Relationship Id="rId5" Type="http://schemas.openxmlformats.org/officeDocument/2006/relationships/image" Target="../media/image13.jpeg"/><Relationship Id="rId4" Type="http://schemas.openxmlformats.org/officeDocument/2006/relationships/image" Target="../media/image12.web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web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447799"/>
            <a:ext cx="10744200" cy="3329581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latin typeface="Bauhaus 93" panose="04030905020B02020C02" pitchFamily="82" charset="0"/>
              </a:rPr>
              <a:t>F</a:t>
            </a:r>
            <a:r>
              <a:rPr lang="en-US" sz="8900" dirty="0" smtClean="0">
                <a:latin typeface="Bauhaus 93" panose="04030905020B02020C02" pitchFamily="82" charset="0"/>
              </a:rPr>
              <a:t>alse </a:t>
            </a:r>
            <a:r>
              <a:rPr lang="en-US" sz="8900" dirty="0">
                <a:latin typeface="Bauhaus 93" panose="04030905020B02020C02" pitchFamily="82" charset="0"/>
              </a:rPr>
              <a:t>I</a:t>
            </a:r>
            <a:r>
              <a:rPr lang="en-US" sz="8900" dirty="0" smtClean="0">
                <a:latin typeface="Bauhaus 93" panose="04030905020B02020C02" pitchFamily="82" charset="0"/>
              </a:rPr>
              <a:t>dea: </a:t>
            </a:r>
            <a:br>
              <a:rPr lang="en-US" sz="8900" dirty="0" smtClean="0">
                <a:latin typeface="Bauhaus 93" panose="04030905020B02020C02" pitchFamily="82" charset="0"/>
              </a:rPr>
            </a:br>
            <a:r>
              <a:rPr lang="en-US" sz="8900" dirty="0" smtClean="0">
                <a:latin typeface="Bauhaus 93" panose="04030905020B02020C02" pitchFamily="82" charset="0"/>
              </a:rPr>
              <a:t>    Doubt is Dangerous</a:t>
            </a:r>
            <a:br>
              <a:rPr lang="en-US" sz="8900" dirty="0" smtClean="0">
                <a:latin typeface="Bauhaus 93" panose="04030905020B02020C02" pitchFamily="82" charset="0"/>
              </a:rPr>
            </a:br>
            <a:endParaRPr lang="en-US" dirty="0"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Travis Dickinson | www.travisdickinson.com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439400" cy="5029200"/>
          </a:xfrm>
        </p:spPr>
        <p:txBody>
          <a:bodyPr>
            <a:normAutofit/>
          </a:bodyPr>
          <a:lstStyle/>
          <a:p>
            <a:pPr marL="571500" indent="-514350">
              <a:buFont typeface="+mj-lt"/>
              <a:buAutoNum type="arabicPeriod"/>
            </a:pPr>
            <a:r>
              <a:rPr lang="en-US" sz="4400" b="1" dirty="0"/>
              <a:t>Hang on!</a:t>
            </a:r>
          </a:p>
          <a:p>
            <a:pPr lvl="1"/>
            <a:r>
              <a:rPr lang="en-US" sz="4000" b="1" dirty="0"/>
              <a:t>Doubts and objections should not straightaway defeat our beliefs.</a:t>
            </a:r>
          </a:p>
          <a:p>
            <a:pPr lvl="2"/>
            <a:r>
              <a:rPr lang="en-US" sz="3600" b="1" dirty="0" smtClean="0"/>
              <a:t>You can have full faith in someone or something even when you are doubting.</a:t>
            </a:r>
            <a:endParaRPr lang="en-US" sz="3600" b="1" dirty="0"/>
          </a:p>
          <a:p>
            <a:pPr lvl="1"/>
            <a:endParaRPr lang="en-US" sz="2800" dirty="0"/>
          </a:p>
        </p:txBody>
      </p:sp>
      <p:pic>
        <p:nvPicPr>
          <p:cNvPr id="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1" y="5029200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8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How to Doubt Well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98088" cy="41954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b="1" dirty="0"/>
              <a:t>Doubt your doubts</a:t>
            </a:r>
          </a:p>
          <a:p>
            <a:pPr marL="914400" lvl="1" indent="-514350"/>
            <a:r>
              <a:rPr lang="en-US" sz="4000" b="1" dirty="0"/>
              <a:t>Doubts need evidence!</a:t>
            </a:r>
          </a:p>
          <a:p>
            <a:pPr marL="914400" lvl="1" indent="-514350"/>
            <a:r>
              <a:rPr lang="en-US" sz="4000" b="1" dirty="0"/>
              <a:t>We need to investigate our doubts. </a:t>
            </a:r>
          </a:p>
        </p:txBody>
      </p:sp>
      <p:pic>
        <p:nvPicPr>
          <p:cNvPr id="4098" name="Picture 2" descr="http://exchangedownloads.smarttech.com/public/content/89/891b88aa-f300-4933-bf18-afaf21a4cf45/previews/medium/00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1" y="152400"/>
            <a:ext cx="19049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</a:rPr>
              <a:t>L</a:t>
            </a:r>
            <a:r>
              <a:rPr lang="en-US" sz="4800" dirty="0" smtClean="0">
                <a:latin typeface="Bauhaus 93" panose="04030905020B02020C02" pitchFamily="82" charset="0"/>
              </a:rPr>
              <a:t>et’s Ask a Difficult Question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668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Belief: Scripture is true and trust worthy.</a:t>
            </a:r>
          </a:p>
          <a:p>
            <a:r>
              <a:rPr lang="en-US" sz="3500" b="1" dirty="0"/>
              <a:t>But…</a:t>
            </a:r>
          </a:p>
          <a:p>
            <a:pPr lvl="1"/>
            <a:r>
              <a:rPr lang="en-US" sz="3000" b="1" dirty="0"/>
              <a:t>“Mary Magdalene and the other Mary came to look at the grave” (Matt. 28:1).</a:t>
            </a:r>
          </a:p>
          <a:p>
            <a:pPr lvl="1"/>
            <a:r>
              <a:rPr lang="en-US" sz="3000" b="1" dirty="0"/>
              <a:t>“Mary Magdalene, and Mary the mother of James, and Salome…came to the tomb when the sun had risen” (Mark 16:1–2).</a:t>
            </a:r>
          </a:p>
          <a:p>
            <a:pPr lvl="1"/>
            <a:r>
              <a:rPr lang="en-US" sz="3000" b="1" dirty="0"/>
              <a:t>“Now they were Mary Magdalene and Joanna and Mary the mother of James; also the other women with them” (Luke 24:10).</a:t>
            </a:r>
          </a:p>
          <a:p>
            <a:pPr lvl="1"/>
            <a:r>
              <a:rPr lang="en-US" sz="3000" b="1" dirty="0"/>
              <a:t>“Mary Magdalene came early to the tomb” (John 20:1). </a:t>
            </a:r>
          </a:p>
          <a:p>
            <a:endParaRPr lang="en-US" sz="32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1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</a:rPr>
              <a:t>Let’s Ask a Difficult Question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10744200" cy="5105400"/>
          </a:xfrm>
        </p:spPr>
        <p:txBody>
          <a:bodyPr>
            <a:normAutofit/>
          </a:bodyPr>
          <a:lstStyle/>
          <a:p>
            <a:r>
              <a:rPr lang="en-US" sz="3200" b="1" dirty="0"/>
              <a:t>These are different…</a:t>
            </a:r>
          </a:p>
          <a:p>
            <a:pPr lvl="1"/>
            <a:r>
              <a:rPr lang="en-US" sz="2800" b="1" dirty="0"/>
              <a:t>“Mary Magdalene and the other Mary” (Matthew).</a:t>
            </a:r>
          </a:p>
          <a:p>
            <a:pPr lvl="1"/>
            <a:r>
              <a:rPr lang="en-US" sz="2800" b="1" dirty="0"/>
              <a:t>“Mary Magdalene, and Mary the mother of James, and Salome” (Mark).</a:t>
            </a:r>
          </a:p>
          <a:p>
            <a:pPr lvl="1"/>
            <a:r>
              <a:rPr lang="en-US" sz="2800" b="1" dirty="0"/>
              <a:t>“Mary Magdalene and Joanna and Mary the mother of James; also the other women” (Luke).</a:t>
            </a:r>
          </a:p>
          <a:p>
            <a:pPr lvl="1"/>
            <a:r>
              <a:rPr lang="en-US" sz="2800" b="1" dirty="0"/>
              <a:t>“Mary Magdalene” (John). </a:t>
            </a:r>
          </a:p>
          <a:p>
            <a:r>
              <a:rPr lang="en-US" sz="3200" b="1" dirty="0"/>
              <a:t>But are they contradictory?</a:t>
            </a:r>
          </a:p>
          <a:p>
            <a:pPr lvl="1"/>
            <a:r>
              <a:rPr lang="en-US" sz="2800" b="1" dirty="0"/>
              <a:t>No!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482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3528" y="3035519"/>
            <a:ext cx="8890187" cy="969578"/>
          </a:xfrm>
        </p:spPr>
        <p:txBody>
          <a:bodyPr>
            <a:noAutofit/>
          </a:bodyPr>
          <a:lstStyle/>
          <a:p>
            <a:r>
              <a:rPr lang="en-US" sz="3400" dirty="0"/>
              <a:t>Isn’t faith supposed to be a blind leap?</a:t>
            </a:r>
            <a:endParaRPr lang="en-US" sz="3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4679737" cy="2871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4005098"/>
            <a:ext cx="4299284" cy="2852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732" y="-4179"/>
            <a:ext cx="4080234" cy="2715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4005097"/>
            <a:ext cx="4334621" cy="288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775" y="3362580"/>
            <a:ext cx="9143999" cy="969578"/>
          </a:xfrm>
        </p:spPr>
        <p:txBody>
          <a:bodyPr>
            <a:noAutofit/>
          </a:bodyPr>
          <a:lstStyle/>
          <a:p>
            <a:r>
              <a:rPr lang="en-US" sz="3400" dirty="0"/>
              <a:t>But aren’t </a:t>
            </a:r>
            <a:r>
              <a:rPr lang="en-US" sz="3400" dirty="0"/>
              <a:t>we told to have childlike faith?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47" y="4332158"/>
            <a:ext cx="3576527" cy="237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97383"/>
            <a:ext cx="4208933" cy="2805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862" y="297383"/>
            <a:ext cx="4209718" cy="2806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0" y="4332158"/>
            <a:ext cx="3560023" cy="23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0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10210800" cy="44196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en-US" sz="3600" b="1" dirty="0"/>
              <a:t>We should ask questions </a:t>
            </a:r>
            <a:r>
              <a:rPr lang="en-US" sz="3600" b="1" dirty="0" smtClean="0"/>
              <a:t>in order to</a:t>
            </a:r>
            <a:r>
              <a:rPr lang="en-US" sz="3600" b="1" dirty="0" smtClean="0"/>
              <a:t> </a:t>
            </a:r>
            <a:r>
              <a:rPr lang="en-US" sz="3600" b="1" dirty="0"/>
              <a:t>pursue God!</a:t>
            </a:r>
          </a:p>
          <a:p>
            <a:pPr marL="0" lvl="1" indent="0">
              <a:buNone/>
            </a:pPr>
            <a:endParaRPr lang="en-US" b="1" dirty="0" smtClean="0"/>
          </a:p>
          <a:p>
            <a:pPr marL="0" lvl="1" indent="0">
              <a:buNone/>
            </a:pPr>
            <a:r>
              <a:rPr lang="en-US" sz="3600" b="1" dirty="0"/>
              <a:t>In the words of Jesus…</a:t>
            </a:r>
          </a:p>
          <a:p>
            <a:pPr marL="0" lvl="1" indent="0">
              <a:buNone/>
            </a:pPr>
            <a:endParaRPr lang="en-US" sz="900" b="1" dirty="0"/>
          </a:p>
          <a:p>
            <a:pPr marL="274320" lvl="2" indent="0">
              <a:buNone/>
            </a:pPr>
            <a:r>
              <a:rPr lang="en-US" sz="3400" b="1" dirty="0"/>
              <a:t>Matt. 22:37-38: Jesus replied: “‘Love the Lord your God with all your heart and with all your soul and with all your mind.’</a:t>
            </a:r>
            <a:r>
              <a:rPr lang="en-US" sz="3400" b="1" baseline="30000" dirty="0"/>
              <a:t> </a:t>
            </a:r>
            <a:r>
              <a:rPr lang="en-US" sz="3400" b="1" dirty="0"/>
              <a:t>This is the first and greatest commandment.</a:t>
            </a:r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51775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Bauhaus 93" panose="04030905020B02020C02" pitchFamily="82" charset="0"/>
                <a:cs typeface="Calibri" panose="020F0502020204030204" pitchFamily="34" charset="0"/>
              </a:rPr>
              <a:t>Doubt</a:t>
            </a:r>
            <a:endParaRPr lang="en-US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10515600" cy="48768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 smtClean="0"/>
              <a:t>Is it dangerous to doubt?</a:t>
            </a:r>
          </a:p>
          <a:p>
            <a:pPr lvl="2"/>
            <a:r>
              <a:rPr lang="en-US" sz="3400" b="1" dirty="0" smtClean="0"/>
              <a:t>It may be more dangerous to not doubt. </a:t>
            </a:r>
          </a:p>
          <a:p>
            <a:pPr lvl="2"/>
            <a:endParaRPr lang="en-US" b="1" dirty="0"/>
          </a:p>
          <a:p>
            <a:pPr lvl="1"/>
            <a:r>
              <a:rPr lang="en-US" sz="3600" b="1" dirty="0"/>
              <a:t>Christianity can handle your questions.</a:t>
            </a:r>
          </a:p>
          <a:p>
            <a:pPr lvl="1"/>
            <a:endParaRPr lang="en-US" sz="1600" b="1" dirty="0"/>
          </a:p>
          <a:p>
            <a:pPr lvl="2"/>
            <a:r>
              <a:rPr lang="en-US" sz="3400" b="1" dirty="0"/>
              <a:t>D</a:t>
            </a:r>
            <a:r>
              <a:rPr lang="en-US" sz="3400" b="1" dirty="0" smtClean="0"/>
              <a:t>oubts</a:t>
            </a:r>
            <a:r>
              <a:rPr lang="en-US" sz="3400" b="1" dirty="0"/>
              <a:t>, </a:t>
            </a:r>
            <a:r>
              <a:rPr lang="en-US" sz="3400" b="1" dirty="0"/>
              <a:t>when handled properly, </a:t>
            </a:r>
            <a:r>
              <a:rPr lang="en-US" sz="3400" b="1" dirty="0" smtClean="0"/>
              <a:t>can </a:t>
            </a:r>
            <a:r>
              <a:rPr lang="en-US" sz="3400" b="1" dirty="0"/>
              <a:t>lead to…an even greater faith!!</a:t>
            </a:r>
            <a:endParaRPr lang="en-US" sz="3000" b="1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128772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/>
              <a:t>www.travisdickinson.com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57936"/>
            <a:ext cx="9144000" cy="418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4444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143000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/>
              <a:t>Do you fly?</a:t>
            </a:r>
            <a:endParaRPr lang="en-US" sz="4000" dirty="0">
              <a:solidFill>
                <a:schemeClr val="tx1"/>
              </a:solidFill>
            </a:endParaRP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3074" name="Picture 2" descr="http://www.airplaneclipart.com/pics/plan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2858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62200"/>
            <a:ext cx="5625093" cy="37525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8" y="2667000"/>
            <a:ext cx="5850312" cy="390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9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95302"/>
            <a:ext cx="4776788" cy="620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4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990600"/>
          </a:xfrm>
        </p:spPr>
        <p:txBody>
          <a:bodyPr/>
          <a:lstStyle/>
          <a:p>
            <a:r>
              <a:rPr lang="en-US" sz="60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  <a:endParaRPr lang="en-US" sz="60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91800" cy="4495800"/>
          </a:xfrm>
        </p:spPr>
        <p:txBody>
          <a:bodyPr>
            <a:normAutofit/>
          </a:bodyPr>
          <a:lstStyle/>
          <a:p>
            <a:pPr lvl="1"/>
            <a:r>
              <a:rPr lang="en-US" sz="3600" b="1" dirty="0"/>
              <a:t>60% of Christian youth walk away from the church in college.  </a:t>
            </a:r>
          </a:p>
          <a:p>
            <a:pPr lvl="1"/>
            <a:r>
              <a:rPr lang="en-US" sz="3600" b="1" dirty="0"/>
              <a:t>Why? </a:t>
            </a:r>
          </a:p>
          <a:p>
            <a:pPr lvl="2"/>
            <a:r>
              <a:rPr lang="en-US" sz="3200" b="1" dirty="0"/>
              <a:t>Some </a:t>
            </a:r>
            <a:r>
              <a:rPr lang="en-US" sz="3200" b="1" dirty="0" smtClean="0"/>
              <a:t>just freely choose to. </a:t>
            </a:r>
          </a:p>
          <a:p>
            <a:pPr lvl="2"/>
            <a:r>
              <a:rPr lang="en-US" sz="3200" b="1" dirty="0" smtClean="0"/>
              <a:t>Some are emotionally hurt.</a:t>
            </a:r>
          </a:p>
          <a:p>
            <a:pPr lvl="2"/>
            <a:r>
              <a:rPr lang="en-US" sz="3200" b="1" dirty="0" smtClean="0"/>
              <a:t>Some </a:t>
            </a:r>
            <a:r>
              <a:rPr lang="en-US" sz="3200" b="1" dirty="0"/>
              <a:t>are disappointed by our prosperity </a:t>
            </a:r>
            <a:r>
              <a:rPr lang="en-US" sz="3200" b="1" dirty="0" smtClean="0"/>
              <a:t>gospels</a:t>
            </a:r>
            <a:endParaRPr lang="en-US" sz="3600" b="1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31829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896600" cy="990600"/>
          </a:xfrm>
        </p:spPr>
        <p:txBody>
          <a:bodyPr/>
          <a:lstStyle/>
          <a:p>
            <a:r>
              <a:rPr lang="en-US" sz="60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Walking away</a:t>
            </a:r>
            <a:endParaRPr lang="en-US" sz="60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363200" cy="44958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 smtClean="0"/>
              <a:t>Some </a:t>
            </a:r>
            <a:r>
              <a:rPr lang="en-US" sz="4000" b="1" dirty="0"/>
              <a:t>haven’t been allowed to doubt </a:t>
            </a:r>
            <a:r>
              <a:rPr lang="en-US" sz="4000" b="1" dirty="0" smtClean="0"/>
              <a:t>and deeply question their faith</a:t>
            </a:r>
            <a:r>
              <a:rPr lang="en-US" sz="4000" b="1" dirty="0" smtClean="0"/>
              <a:t>.</a:t>
            </a:r>
          </a:p>
          <a:p>
            <a:pPr lvl="1"/>
            <a:endParaRPr lang="en-US" sz="4000" b="1" dirty="0" smtClean="0"/>
          </a:p>
          <a:p>
            <a:r>
              <a:rPr lang="en-US" sz="4400" b="1" dirty="0" smtClean="0"/>
              <a:t>Typical prescription for doubt:</a:t>
            </a:r>
          </a:p>
          <a:p>
            <a:pPr lvl="2"/>
            <a:r>
              <a:rPr lang="en-US" sz="3600" b="1" dirty="0" smtClean="0"/>
              <a:t>Knock it off!!</a:t>
            </a:r>
          </a:p>
          <a:p>
            <a:pPr lvl="2"/>
            <a:r>
              <a:rPr lang="en-US" sz="3600" b="1" dirty="0" smtClean="0"/>
              <a:t>Pray it out.</a:t>
            </a:r>
          </a:p>
          <a:p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9374964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What is doubt?</a:t>
            </a:r>
            <a:endParaRPr lang="en-US" sz="60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10820400" cy="4191000"/>
          </a:xfrm>
        </p:spPr>
        <p:txBody>
          <a:bodyPr>
            <a:normAutofit/>
          </a:bodyPr>
          <a:lstStyle/>
          <a:p>
            <a:pPr lvl="1"/>
            <a:r>
              <a:rPr lang="en-US" sz="4000" b="1" dirty="0"/>
              <a:t>Feeling the pull or force of an objection.</a:t>
            </a:r>
          </a:p>
          <a:p>
            <a:pPr lvl="1"/>
            <a:r>
              <a:rPr lang="en-US" sz="4000" b="1" dirty="0"/>
              <a:t>Finding a claim against Christianity plausible</a:t>
            </a:r>
            <a:r>
              <a:rPr lang="en-US" sz="4000" b="1" dirty="0" smtClean="0"/>
              <a:t>.</a:t>
            </a:r>
          </a:p>
          <a:p>
            <a:pPr lvl="1"/>
            <a:endParaRPr lang="en-US" sz="2000" b="1" dirty="0" smtClean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814890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</a:rPr>
              <a:t>Questions and Objections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10820400" cy="4724400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Do you still believe </a:t>
            </a:r>
            <a:r>
              <a:rPr lang="en-US" sz="3200" b="1" dirty="0" smtClean="0"/>
              <a:t>Santa </a:t>
            </a:r>
            <a:r>
              <a:rPr lang="en-US" sz="3200" b="1" dirty="0"/>
              <a:t>and the Tooth </a:t>
            </a:r>
            <a:r>
              <a:rPr lang="en-US" sz="3200" b="1" dirty="0" smtClean="0"/>
              <a:t>Fairy? </a:t>
            </a:r>
            <a:r>
              <a:rPr lang="en-US" sz="3200" b="1" dirty="0" smtClean="0"/>
              <a:t>If not, t</a:t>
            </a:r>
            <a:r>
              <a:rPr lang="en-US" sz="3200" b="1" dirty="0" smtClean="0"/>
              <a:t>hen you shouldn’t believe </a:t>
            </a:r>
            <a:r>
              <a:rPr lang="en-US" sz="3200" b="1" dirty="0"/>
              <a:t>in the stories of God and </a:t>
            </a:r>
            <a:r>
              <a:rPr lang="en-US" sz="3200" b="1" dirty="0" smtClean="0"/>
              <a:t>Jesus. </a:t>
            </a:r>
            <a:endParaRPr lang="en-US" sz="3200" b="1" dirty="0"/>
          </a:p>
          <a:p>
            <a:r>
              <a:rPr lang="en-US" sz="3200" b="1" dirty="0"/>
              <a:t>Do you know when the stories about Jesus were recorded? Decades after his death</a:t>
            </a:r>
            <a:r>
              <a:rPr lang="en-US" sz="3200" b="1" dirty="0" smtClean="0"/>
              <a:t>.</a:t>
            </a:r>
          </a:p>
          <a:p>
            <a:r>
              <a:rPr lang="en-US" sz="3200" b="1" dirty="0" smtClean="0"/>
              <a:t>The earliest full manuscripts come centuries later.</a:t>
            </a:r>
            <a:endParaRPr lang="en-US" sz="3200" b="1" dirty="0"/>
          </a:p>
          <a:p>
            <a:r>
              <a:rPr lang="en-US" sz="3200" b="1" dirty="0" smtClean="0"/>
              <a:t>There </a:t>
            </a:r>
            <a:r>
              <a:rPr lang="en-US" sz="3200" b="1" dirty="0"/>
              <a:t>are hundreds of contradictions in </a:t>
            </a:r>
            <a:r>
              <a:rPr lang="en-US" sz="3200" b="1" dirty="0" smtClean="0"/>
              <a:t>Scripture.</a:t>
            </a:r>
            <a:endParaRPr lang="en-US" sz="3200" b="1" dirty="0"/>
          </a:p>
          <a:p>
            <a:r>
              <a:rPr lang="en-US" sz="3200" b="1" dirty="0" smtClean="0"/>
              <a:t>Out of all the religions out there, there’s little chance yours happens </a:t>
            </a:r>
            <a:r>
              <a:rPr lang="en-US" sz="3200" b="1" dirty="0"/>
              <a:t>to be the right one?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79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latin typeface="Bauhaus 93" panose="04030905020B02020C02" pitchFamily="82" charset="0"/>
              </a:rPr>
              <a:t>Questions and Objections</a:t>
            </a:r>
            <a:endParaRPr lang="en-US" sz="4800" dirty="0"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447800"/>
            <a:ext cx="11164889" cy="5029200"/>
          </a:xfrm>
        </p:spPr>
        <p:txBody>
          <a:bodyPr>
            <a:noAutofit/>
          </a:bodyPr>
          <a:lstStyle/>
          <a:p>
            <a:r>
              <a:rPr lang="en-US" sz="2900" b="1" dirty="0" smtClean="0"/>
              <a:t>God couldn’t exist with so </a:t>
            </a:r>
            <a:r>
              <a:rPr lang="en-US" sz="2900" b="1" dirty="0"/>
              <a:t>much </a:t>
            </a:r>
            <a:r>
              <a:rPr lang="en-US" sz="2900" b="1" dirty="0" smtClean="0"/>
              <a:t>evil, pain and suffering.</a:t>
            </a:r>
            <a:endParaRPr lang="en-US" sz="2900" b="1" dirty="0"/>
          </a:p>
          <a:p>
            <a:r>
              <a:rPr lang="en-US" sz="2900" b="1" dirty="0"/>
              <a:t>God wants us to believe in him but then he hides himself so that most of the world never finds him. Does this sound just?</a:t>
            </a:r>
          </a:p>
          <a:p>
            <a:r>
              <a:rPr lang="en-US" sz="2900" b="1" dirty="0"/>
              <a:t>And if we don’t believe in him during our short lives, then we get punished for an eternity in hell? Could this possibly be the act of a loving and just God?</a:t>
            </a:r>
          </a:p>
          <a:p>
            <a:r>
              <a:rPr lang="en-US" sz="2900" b="1" dirty="0"/>
              <a:t>How can you be a part of a church responsible for so much injustice?</a:t>
            </a:r>
          </a:p>
          <a:p>
            <a:r>
              <a:rPr lang="en-US" sz="2900" b="1" dirty="0"/>
              <a:t>The Bible is out of step with science (evolution), culture (sex and gender issues) and morality.</a:t>
            </a:r>
          </a:p>
        </p:txBody>
      </p:sp>
    </p:spTree>
    <p:extLst>
      <p:ext uri="{BB962C8B-B14F-4D97-AF65-F5344CB8AC3E}">
        <p14:creationId xmlns:p14="http://schemas.microsoft.com/office/powerpoint/2010/main" val="59979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r>
              <a:rPr lang="en-US" sz="6000" dirty="0" smtClean="0">
                <a:latin typeface="Bauhaus 93" panose="04030905020B02020C02" pitchFamily="82" charset="0"/>
                <a:cs typeface="Calibri" panose="020F0502020204030204" pitchFamily="34" charset="0"/>
              </a:rPr>
              <a:t>The Value of Doubt</a:t>
            </a:r>
            <a:endParaRPr lang="en-US" sz="6000" dirty="0">
              <a:latin typeface="Bauhaus 93" panose="04030905020B02020C02" pitchFamily="82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1049000" cy="4419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400" b="1" dirty="0"/>
              <a:t>If you doubt, </a:t>
            </a:r>
            <a:r>
              <a:rPr lang="en-US" sz="4400" b="1" dirty="0" smtClean="0"/>
              <a:t>you’re </a:t>
            </a:r>
            <a:r>
              <a:rPr lang="en-US" sz="4400" b="1" dirty="0"/>
              <a:t>normal!!</a:t>
            </a:r>
            <a:endParaRPr lang="en-US" sz="4400" dirty="0"/>
          </a:p>
          <a:p>
            <a:pPr marL="457200" lvl="1" indent="0">
              <a:buNone/>
            </a:pPr>
            <a:endParaRPr lang="en-US" sz="2000" b="1" dirty="0"/>
          </a:p>
          <a:p>
            <a:pPr marL="457200" lvl="1" indent="0">
              <a:buNone/>
            </a:pPr>
            <a:r>
              <a:rPr lang="en-US" sz="4400" b="1" dirty="0" smtClean="0"/>
              <a:t>Doubt</a:t>
            </a:r>
            <a:r>
              <a:rPr lang="en-US" sz="4400" b="1" dirty="0"/>
              <a:t>, when handled properly, leads to…</a:t>
            </a:r>
          </a:p>
          <a:p>
            <a:pPr lvl="2"/>
            <a:r>
              <a:rPr lang="en-US" sz="4000" b="1" dirty="0" smtClean="0"/>
              <a:t>Truth and knowledge.</a:t>
            </a:r>
            <a:endParaRPr lang="en-US" sz="4000" b="1" dirty="0"/>
          </a:p>
          <a:p>
            <a:pPr lvl="2"/>
            <a:r>
              <a:rPr lang="en-US" sz="4000" b="1" dirty="0"/>
              <a:t>An even greater faith. </a:t>
            </a:r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3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9196371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D858F626618D44B0CF1528654ABAD1" ma:contentTypeVersion="12" ma:contentTypeDescription="Create a new document." ma:contentTypeScope="" ma:versionID="af39f0f8ae95d1bd76d5f8dcbe6f0b36">
  <xsd:schema xmlns:xsd="http://www.w3.org/2001/XMLSchema" xmlns:xs="http://www.w3.org/2001/XMLSchema" xmlns:p="http://schemas.microsoft.com/office/2006/metadata/properties" xmlns:ns3="3753fc28-1ec8-41cf-b048-5f3579175fff" xmlns:ns4="8f45d8fc-8962-4b74-82aa-9b3b4070580e" targetNamespace="http://schemas.microsoft.com/office/2006/metadata/properties" ma:root="true" ma:fieldsID="2d560f0ad9aa2f6ee0b68bf6393e4604" ns3:_="" ns4:_="">
    <xsd:import namespace="3753fc28-1ec8-41cf-b048-5f3579175fff"/>
    <xsd:import namespace="8f45d8fc-8962-4b74-82aa-9b3b407058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3fc28-1ec8-41cf-b048-5f3579175f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5d8fc-8962-4b74-82aa-9b3b4070580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8966C-3541-4D3E-838D-A078EB627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53fc28-1ec8-41cf-b048-5f3579175fff"/>
    <ds:schemaRef ds:uri="8f45d8fc-8962-4b74-82aa-9b3b407058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251E6B-F456-4C89-AB30-26E204141B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CB485-0CDC-4D63-B308-1A0AF64D726F}">
  <ds:schemaRefs>
    <ds:schemaRef ds:uri="http://purl.org/dc/terms/"/>
    <ds:schemaRef ds:uri="http://schemas.microsoft.com/office/infopath/2007/PartnerControls"/>
    <ds:schemaRef ds:uri="http://purl.org/dc/dcmitype/"/>
    <ds:schemaRef ds:uri="8f45d8fc-8962-4b74-82aa-9b3b4070580e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3753fc28-1ec8-41cf-b048-5f3579175ff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11682</TotalTime>
  <Words>1153</Words>
  <Application>Microsoft Office PowerPoint</Application>
  <PresentationFormat>Widescreen</PresentationFormat>
  <Paragraphs>120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Bauhaus 93</vt:lpstr>
      <vt:lpstr>Calibri</vt:lpstr>
      <vt:lpstr>Century Gothic</vt:lpstr>
      <vt:lpstr>Wingdings 3</vt:lpstr>
      <vt:lpstr>Ion</vt:lpstr>
      <vt:lpstr>False Idea:      Doubt is Dangerous </vt:lpstr>
      <vt:lpstr>PowerPoint Presentation</vt:lpstr>
      <vt:lpstr>PowerPoint Presentation</vt:lpstr>
      <vt:lpstr>Walking away</vt:lpstr>
      <vt:lpstr>Walking away</vt:lpstr>
      <vt:lpstr>What is doubt?</vt:lpstr>
      <vt:lpstr>Questions and Objections</vt:lpstr>
      <vt:lpstr>Questions and Objections</vt:lpstr>
      <vt:lpstr>The Value of Doubt</vt:lpstr>
      <vt:lpstr>How to Doubt Well</vt:lpstr>
      <vt:lpstr>How to Doubt Well</vt:lpstr>
      <vt:lpstr>Let’s Ask a Difficult Question</vt:lpstr>
      <vt:lpstr>Let’s Ask a Difficult Question</vt:lpstr>
      <vt:lpstr>PowerPoint Presentation</vt:lpstr>
      <vt:lpstr>PowerPoint Presentation</vt:lpstr>
      <vt:lpstr>Doubt</vt:lpstr>
      <vt:lpstr>Doubt</vt:lpstr>
      <vt:lpstr>PowerPoint Presentation</vt:lpstr>
    </vt:vector>
  </TitlesOfParts>
  <Company>SWBTS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Presocratics</dc:title>
  <dc:creator>tdickinson</dc:creator>
  <cp:lastModifiedBy>Travis Dickinson</cp:lastModifiedBy>
  <cp:revision>164</cp:revision>
  <cp:lastPrinted>2013-02-06T17:01:33Z</cp:lastPrinted>
  <dcterms:created xsi:type="dcterms:W3CDTF">2011-09-27T01:07:54Z</dcterms:created>
  <dcterms:modified xsi:type="dcterms:W3CDTF">2019-11-09T05:14:24Z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0x01010046D858F626618D44B0CF1528654ABAD1</vt:lpwstr>
  </property>
</Properties>
</file>