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9"/>
  </p:notesMasterIdLst>
  <p:sldIdLst>
    <p:sldId id="256" r:id="rId2"/>
    <p:sldId id="303" r:id="rId3"/>
    <p:sldId id="304" r:id="rId4"/>
    <p:sldId id="288" r:id="rId5"/>
    <p:sldId id="313" r:id="rId6"/>
    <p:sldId id="307" r:id="rId7"/>
    <p:sldId id="301" r:id="rId8"/>
    <p:sldId id="302" r:id="rId9"/>
    <p:sldId id="312" r:id="rId10"/>
    <p:sldId id="297" r:id="rId11"/>
    <p:sldId id="298" r:id="rId12"/>
    <p:sldId id="305" r:id="rId13"/>
    <p:sldId id="306" r:id="rId14"/>
    <p:sldId id="299" r:id="rId15"/>
    <p:sldId id="290" r:id="rId16"/>
    <p:sldId id="293" r:id="rId17"/>
    <p:sldId id="310" r:id="rId18"/>
  </p:sldIdLst>
  <p:sldSz cx="12192000" cy="6858000"/>
  <p:notesSz cx="7010400" cy="92233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647" autoAdjust="0"/>
  </p:normalViewPr>
  <p:slideViewPr>
    <p:cSldViewPr>
      <p:cViewPr varScale="1">
        <p:scale>
          <a:sx n="60" d="100"/>
          <a:sy n="60" d="100"/>
        </p:scale>
        <p:origin x="570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22EF5539-5B9B-4C7F-9DFC-1FC9F037DA8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1800" y="692150"/>
            <a:ext cx="6146800" cy="3459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57" tIns="46378" rIns="92757" bIns="463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1103"/>
            <a:ext cx="5608320" cy="4150519"/>
          </a:xfrm>
          <a:prstGeom prst="rect">
            <a:avLst/>
          </a:prstGeom>
        </p:spPr>
        <p:txBody>
          <a:bodyPr vert="horz" lIns="92757" tIns="46378" rIns="92757" bIns="4637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0605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60605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B7A2C347-991F-4C1E-89B8-9DA7E622E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02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1800" y="692150"/>
            <a:ext cx="6146800" cy="3459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FA98E-E39E-4863-9F03-41F5D87B2D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835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1800" y="692150"/>
            <a:ext cx="6146800" cy="3459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W</a:t>
            </a:r>
            <a:r>
              <a:rPr lang="en-US" sz="1200" dirty="0" smtClean="0">
                <a:solidFill>
                  <a:schemeClr val="tx1"/>
                </a:solidFill>
              </a:rPr>
              <a:t>e need to ask what reasons we have for believing the doubt is true.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It </a:t>
            </a:r>
            <a:r>
              <a:rPr lang="en-US" dirty="0"/>
              <a:t>is practically impossible that you will stumble on a problem that no one in the history of Christianity has ever worked on. You are not alone in this. </a:t>
            </a:r>
          </a:p>
          <a:p>
            <a:pPr lvl="2"/>
            <a:r>
              <a:rPr lang="en-US" dirty="0"/>
              <a:t>I have sometimes found students struggling deeply with a challenge that has been so thoroughly addressed that most non-Christians don’t even think it is a good argument.</a:t>
            </a:r>
          </a:p>
          <a:p>
            <a:pPr lvl="2"/>
            <a:r>
              <a:rPr lang="en-US" dirty="0"/>
              <a:t>Or it is something that Augustine thoroughly refuted 16 centuries ago (4</a:t>
            </a:r>
            <a:r>
              <a:rPr lang="en-US" baseline="30000" dirty="0"/>
              <a:t>th</a:t>
            </a:r>
            <a:r>
              <a:rPr lang="en-US" dirty="0"/>
              <a:t> century).</a:t>
            </a:r>
          </a:p>
          <a:p>
            <a:pPr marL="0" lvl="1" defTabSz="927567">
              <a:defRPr/>
            </a:pPr>
            <a:r>
              <a:rPr lang="en-US" dirty="0"/>
              <a:t>What do you think about the problem of evil? How do you reconcile alleged contradiction in Scripture? Is there such thing as truth and can I know it? How can we reasonably believe in miracles in our modern scientific age? What do I say to the Catholic or the Mormon or the JW or Muslim?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FA98E-E39E-4863-9F03-41F5D87B2D5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835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1800" y="692150"/>
            <a:ext cx="6146800" cy="3459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Steve begins to find plausible the idea that there these passages contradict. </a:t>
            </a:r>
          </a:p>
          <a:p>
            <a:r>
              <a:rPr lang="en-US" dirty="0"/>
              <a:t>He does not believe that they contradict.</a:t>
            </a:r>
          </a:p>
          <a:p>
            <a:r>
              <a:rPr lang="en-US" dirty="0"/>
              <a:t>But he does believe that if they contradict, then his belief that Scripture is without error is defeated.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2C347-991F-4C1E-89B8-9DA7E622E91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0247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1800" y="692150"/>
            <a:ext cx="6146800" cy="3459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Steve begins to find plausible the idea that there these passages contradict. </a:t>
            </a:r>
          </a:p>
          <a:p>
            <a:r>
              <a:rPr lang="en-US" dirty="0"/>
              <a:t>He does not believe that they contradict.</a:t>
            </a:r>
          </a:p>
          <a:p>
            <a:r>
              <a:rPr lang="en-US" dirty="0"/>
              <a:t>But he does believe that if they contradict, then his belief that Scripture is without error is defeated.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2C347-991F-4C1E-89B8-9DA7E622E91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0247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1800" y="692150"/>
            <a:ext cx="6146800" cy="3459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7567">
              <a:defRPr/>
            </a:pPr>
            <a:r>
              <a:rPr lang="en-US" dirty="0"/>
              <a:t>Matthew 18</a:t>
            </a:r>
          </a:p>
          <a:p>
            <a:pPr defTabSz="927567">
              <a:defRPr/>
            </a:pPr>
            <a:r>
              <a:rPr lang="en-US" dirty="0"/>
              <a:t>James 1:6 But he must ask in faith without any doubting, for the one who doubts is like the surf of the sea, driven and tossed by the wind.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FA98E-E39E-4863-9F03-41F5D87B2D5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835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1800" y="692150"/>
            <a:ext cx="6146800" cy="3459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2C347-991F-4C1E-89B8-9DA7E622E91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2669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1800" y="692150"/>
            <a:ext cx="6146800" cy="3459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2C347-991F-4C1E-89B8-9DA7E622E91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266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1800" y="692150"/>
            <a:ext cx="6146800" cy="3459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You </a:t>
            </a:r>
            <a:r>
              <a:rPr lang="en-US" dirty="0"/>
              <a:t>notice someone who looks oddly like Tom Hanks in the movie Castaway  (he’s been there a while) who you’ve also noticed never seems to board a flight. So you engage this person and he raises a series of questions that you’ve never thought about before. </a:t>
            </a:r>
          </a:p>
          <a:p>
            <a:pPr lvl="2"/>
            <a:r>
              <a:rPr lang="en-US" dirty="0"/>
              <a:t>Do you know how much an airplane weighs? 1 million pounds</a:t>
            </a:r>
          </a:p>
          <a:p>
            <a:pPr lvl="2"/>
            <a:r>
              <a:rPr lang="en-US" dirty="0"/>
              <a:t>Do you know what an airplane is made of? Mostly steel (heavy stuff)</a:t>
            </a:r>
          </a:p>
          <a:p>
            <a:pPr lvl="2"/>
            <a:r>
              <a:rPr lang="en-US" dirty="0"/>
              <a:t>Do you know how many things have to be timed perfectly for a plan to function at all? 100s of thousands of processes having to work with pinpoint accuracy or you fall out of the sky</a:t>
            </a:r>
          </a:p>
          <a:p>
            <a:pPr lvl="2"/>
            <a:r>
              <a:rPr lang="en-US" dirty="0"/>
              <a:t>Is it your experience that typically things weighing a million pounds, being made of steel, requiring pinpoint accuracy with 100s of thousands of processes are able to cruise 6 miles off the ground?</a:t>
            </a:r>
          </a:p>
          <a:p>
            <a:pPr lvl="2"/>
            <a:r>
              <a:rPr lang="en-US" dirty="0"/>
              <a:t>Have a great flight. You’d be a dummy to entrust your life to this sort of thing!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FA98E-E39E-4863-9F03-41F5D87B2D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83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1800" y="692150"/>
            <a:ext cx="6146800" cy="3459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2C347-991F-4C1E-89B8-9DA7E622E91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266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1800" y="692150"/>
            <a:ext cx="6146800" cy="3459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2C347-991F-4C1E-89B8-9DA7E622E91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28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1800" y="692150"/>
            <a:ext cx="6146800" cy="3459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2C347-991F-4C1E-89B8-9DA7E622E91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266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1800" y="692150"/>
            <a:ext cx="6146800" cy="3459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FA98E-E39E-4863-9F03-41F5D87B2D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83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1800" y="692150"/>
            <a:ext cx="6146800" cy="3459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FA98E-E39E-4863-9F03-41F5D87B2D5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83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1800" y="692150"/>
            <a:ext cx="6146800" cy="3459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2C347-991F-4C1E-89B8-9DA7E622E91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2735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1800" y="692150"/>
            <a:ext cx="6146800" cy="3459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US" dirty="0"/>
              <a:t>Would you get on the flight?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I’m not saying ignore the challenge. You’ll need to address the problem. How’s the best way to do this? In community…this leads to my next point.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FA98E-E39E-4863-9F03-41F5D87B2D5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83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CEF58-62F0-4084-8D0F-A3644D05D501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B909-3E07-44E2-A2C3-EA9DE94D7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7238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CEF58-62F0-4084-8D0F-A3644D05D501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B909-3E07-44E2-A2C3-EA9DE94D7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734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CEF58-62F0-4084-8D0F-A3644D05D501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B909-3E07-44E2-A2C3-EA9DE94D7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109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CEF58-62F0-4084-8D0F-A3644D05D501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B909-3E07-44E2-A2C3-EA9DE94D73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5243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CEF58-62F0-4084-8D0F-A3644D05D501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B909-3E07-44E2-A2C3-EA9DE94D7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07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CEF58-62F0-4084-8D0F-A3644D05D501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B909-3E07-44E2-A2C3-EA9DE94D7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8505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CEF58-62F0-4084-8D0F-A3644D05D501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B909-3E07-44E2-A2C3-EA9DE94D7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73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CEF58-62F0-4084-8D0F-A3644D05D501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B909-3E07-44E2-A2C3-EA9DE94D7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39367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CEF58-62F0-4084-8D0F-A3644D05D501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B909-3E07-44E2-A2C3-EA9DE94D7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87570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CEF58-62F0-4084-8D0F-A3644D05D501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B909-3E07-44E2-A2C3-EA9DE94D7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45502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CEF58-62F0-4084-8D0F-A3644D05D501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B909-3E07-44E2-A2C3-EA9DE94D7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33609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CEF58-62F0-4084-8D0F-A3644D05D501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B909-3E07-44E2-A2C3-EA9DE94D7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01672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CEF58-62F0-4084-8D0F-A3644D05D501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B909-3E07-44E2-A2C3-EA9DE94D7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22648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CEF58-62F0-4084-8D0F-A3644D05D501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B909-3E07-44E2-A2C3-EA9DE94D7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58627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CEF58-62F0-4084-8D0F-A3644D05D501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B909-3E07-44E2-A2C3-EA9DE94D7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3977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CEF58-62F0-4084-8D0F-A3644D05D501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B909-3E07-44E2-A2C3-EA9DE94D7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96962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CEF58-62F0-4084-8D0F-A3644D05D501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B909-3E07-44E2-A2C3-EA9DE94D7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643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79CEF58-62F0-4084-8D0F-A3644D05D501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8B909-3E07-44E2-A2C3-EA9DE94D7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68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  <p:sldLayoutId id="2147483973" r:id="rId13"/>
    <p:sldLayoutId id="2147483974" r:id="rId14"/>
    <p:sldLayoutId id="2147483975" r:id="rId15"/>
    <p:sldLayoutId id="2147483976" r:id="rId16"/>
    <p:sldLayoutId id="2147483977" r:id="rId17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Bauhaus 93" panose="04030905020B02020C02" pitchFamily="82" charset="0"/>
              </a:rPr>
              <a:t>Why do Students walk away from the Faith?</a:t>
            </a:r>
            <a:endParaRPr lang="en-US" dirty="0">
              <a:latin typeface="Bauhaus 93" panose="04030905020B02020C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Travis Dickinson | www.travisdickinson.com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latin typeface="Bauhaus 93" panose="04030905020B02020C02" pitchFamily="82" charset="0"/>
                <a:cs typeface="Calibri" panose="020F0502020204030204" pitchFamily="34" charset="0"/>
              </a:rPr>
              <a:t>How to Doubt Well</a:t>
            </a:r>
            <a:endParaRPr lang="en-US" sz="4800" dirty="0">
              <a:latin typeface="Bauhaus 93" panose="04030905020B02020C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9753600" cy="5029200"/>
          </a:xfrm>
        </p:spPr>
        <p:txBody>
          <a:bodyPr>
            <a:normAutofit/>
          </a:bodyPr>
          <a:lstStyle/>
          <a:p>
            <a:pPr marL="571500" indent="-514350">
              <a:buFont typeface="+mj-lt"/>
              <a:buAutoNum type="arabicPeriod"/>
            </a:pPr>
            <a:r>
              <a:rPr lang="en-US" sz="4400" b="1" dirty="0"/>
              <a:t>Hang on!</a:t>
            </a:r>
          </a:p>
          <a:p>
            <a:pPr lvl="1"/>
            <a:r>
              <a:rPr lang="en-US" sz="4000" b="1" dirty="0"/>
              <a:t>Doubts and objections should not straightaway defeat our beliefs.</a:t>
            </a:r>
          </a:p>
          <a:p>
            <a:pPr lvl="2"/>
            <a:r>
              <a:rPr lang="en-US" sz="3600" b="1" dirty="0"/>
              <a:t>How many of you will get on the airplane?</a:t>
            </a:r>
          </a:p>
          <a:p>
            <a:pPr lvl="1"/>
            <a:endParaRPr lang="en-US" sz="2800" dirty="0"/>
          </a:p>
        </p:txBody>
      </p:sp>
      <p:pic>
        <p:nvPicPr>
          <p:cNvPr id="4" name="Picture 2" descr="http://www.airplaneclipart.com/pics/plane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1" y="5029200"/>
            <a:ext cx="1285875" cy="113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85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latin typeface="Bauhaus 93" panose="04030905020B02020C02" pitchFamily="82" charset="0"/>
                <a:cs typeface="Calibri" panose="020F0502020204030204" pitchFamily="34" charset="0"/>
              </a:rPr>
              <a:t>How to Doubt Well</a:t>
            </a:r>
            <a:endParaRPr lang="en-US" sz="4800" dirty="0">
              <a:latin typeface="Bauhaus 93" panose="04030905020B02020C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098088" cy="419548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sz="4400" b="1" dirty="0"/>
              <a:t>Doubt your doubts</a:t>
            </a:r>
          </a:p>
          <a:p>
            <a:pPr marL="914400" lvl="1" indent="-514350"/>
            <a:r>
              <a:rPr lang="en-US" sz="4000" b="1" dirty="0"/>
              <a:t>Doubts need evidence!</a:t>
            </a:r>
          </a:p>
          <a:p>
            <a:pPr marL="914400" lvl="1" indent="-514350"/>
            <a:r>
              <a:rPr lang="en-US" sz="4000" b="1" dirty="0"/>
              <a:t>We need to investigate our doubts. </a:t>
            </a:r>
          </a:p>
        </p:txBody>
      </p:sp>
      <p:pic>
        <p:nvPicPr>
          <p:cNvPr id="4098" name="Picture 2" descr="http://exchangedownloads.smarttech.com/public/content/89/891b88aa-f300-4933-bf18-afaf21a4cf45/previews/medium/00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1" y="152400"/>
            <a:ext cx="1904999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6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latin typeface="Bauhaus 93" panose="04030905020B02020C02" pitchFamily="82" charset="0"/>
              </a:rPr>
              <a:t>L</a:t>
            </a:r>
            <a:r>
              <a:rPr lang="en-US" sz="4800" dirty="0" smtClean="0">
                <a:latin typeface="Bauhaus 93" panose="04030905020B02020C02" pitchFamily="82" charset="0"/>
              </a:rPr>
              <a:t>et’s Ask a Difficult Question</a:t>
            </a:r>
            <a:endParaRPr lang="en-US" sz="4800" dirty="0">
              <a:latin typeface="Bauhaus 93" panose="04030905020B02020C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106680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sz="3500" b="1" dirty="0"/>
              <a:t>Belief: Scripture is true and trust worthy.</a:t>
            </a:r>
          </a:p>
          <a:p>
            <a:r>
              <a:rPr lang="en-US" sz="3500" b="1" dirty="0"/>
              <a:t>But…</a:t>
            </a:r>
          </a:p>
          <a:p>
            <a:pPr lvl="1"/>
            <a:r>
              <a:rPr lang="en-US" sz="3000" b="1" dirty="0"/>
              <a:t>“Mary Magdalene and the other Mary came to look at the grave” (Matt. 28:1).</a:t>
            </a:r>
          </a:p>
          <a:p>
            <a:pPr lvl="1"/>
            <a:r>
              <a:rPr lang="en-US" sz="3000" b="1" dirty="0"/>
              <a:t>“Mary Magdalene, and Mary the mother of James, and Salome…came to the tomb when the sun had risen” (Mark 16:1–2).</a:t>
            </a:r>
          </a:p>
          <a:p>
            <a:pPr lvl="1"/>
            <a:r>
              <a:rPr lang="en-US" sz="3000" b="1" dirty="0"/>
              <a:t>“Now they were Mary Magdalene and Joanna and Mary the mother of James; also the other women with them” (Luke 24:10).</a:t>
            </a:r>
          </a:p>
          <a:p>
            <a:pPr lvl="1"/>
            <a:r>
              <a:rPr lang="en-US" sz="3000" b="1" dirty="0"/>
              <a:t>“Mary Magdalene came early to the tomb” (John 20:1). </a:t>
            </a:r>
          </a:p>
          <a:p>
            <a:endParaRPr lang="en-US" sz="3200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5511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latin typeface="Bauhaus 93" panose="04030905020B02020C02" pitchFamily="82" charset="0"/>
              </a:rPr>
              <a:t>Let’s Ask a Difficult Question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10744200" cy="5105400"/>
          </a:xfrm>
        </p:spPr>
        <p:txBody>
          <a:bodyPr>
            <a:normAutofit/>
          </a:bodyPr>
          <a:lstStyle/>
          <a:p>
            <a:r>
              <a:rPr lang="en-US" sz="3200" b="1" dirty="0"/>
              <a:t>These are different…</a:t>
            </a:r>
          </a:p>
          <a:p>
            <a:pPr lvl="1"/>
            <a:r>
              <a:rPr lang="en-US" sz="2800" b="1" dirty="0"/>
              <a:t>“Mary Magdalene and the other Mary” (Matthew).</a:t>
            </a:r>
          </a:p>
          <a:p>
            <a:pPr lvl="1"/>
            <a:r>
              <a:rPr lang="en-US" sz="2800" b="1" dirty="0"/>
              <a:t>“Mary Magdalene, and Mary the mother of James, and Salome” (Mark).</a:t>
            </a:r>
          </a:p>
          <a:p>
            <a:pPr lvl="1"/>
            <a:r>
              <a:rPr lang="en-US" sz="2800" b="1" dirty="0"/>
              <a:t>“Mary Magdalene and Joanna and Mary the mother of James; also the other women” (Luke).</a:t>
            </a:r>
          </a:p>
          <a:p>
            <a:pPr lvl="1"/>
            <a:r>
              <a:rPr lang="en-US" sz="2800" b="1" dirty="0"/>
              <a:t>“Mary Magdalene” (John). </a:t>
            </a:r>
          </a:p>
          <a:p>
            <a:r>
              <a:rPr lang="en-US" sz="3200" b="1" dirty="0"/>
              <a:t>But are they contradictory?</a:t>
            </a:r>
          </a:p>
          <a:p>
            <a:pPr lvl="1"/>
            <a:r>
              <a:rPr lang="en-US" sz="2800" b="1" dirty="0"/>
              <a:t>No!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2482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latin typeface="Bauhaus 93" panose="04030905020B02020C02" pitchFamily="82" charset="0"/>
              </a:rPr>
              <a:t>Doubt</a:t>
            </a:r>
            <a:endParaRPr lang="en-US" dirty="0">
              <a:latin typeface="Bauhaus 93" panose="04030905020B02020C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853248"/>
            <a:ext cx="8946541" cy="4395151"/>
          </a:xfrm>
        </p:spPr>
        <p:txBody>
          <a:bodyPr>
            <a:normAutofit/>
          </a:bodyPr>
          <a:lstStyle/>
          <a:p>
            <a:r>
              <a:rPr lang="en-US" sz="3600" dirty="0"/>
              <a:t>Aren’t we told to have childlike faith?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5" name="Picture 4" descr="https://execusensoryandneuropedagogy.files.wordpress.com/2015/03/trusting-chil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277" y="2590801"/>
            <a:ext cx="37814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3429000"/>
            <a:ext cx="404812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503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latin typeface="Bauhaus 93" panose="04030905020B02020C02" pitchFamily="82" charset="0"/>
                <a:cs typeface="Calibri" panose="020F0502020204030204" pitchFamily="34" charset="0"/>
              </a:rPr>
              <a:t>Doubt</a:t>
            </a:r>
            <a:endParaRPr lang="en-US" dirty="0">
              <a:latin typeface="Bauhaus 93" panose="04030905020B02020C02" pitchFamily="82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10210800" cy="4419600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3600" b="1" dirty="0"/>
              <a:t>We should ask questions to pursue God!</a:t>
            </a:r>
          </a:p>
          <a:p>
            <a:pPr marL="0" lvl="1" indent="0">
              <a:buNone/>
            </a:pPr>
            <a:endParaRPr lang="en-US" b="1" dirty="0" smtClean="0"/>
          </a:p>
          <a:p>
            <a:pPr marL="0" lvl="1" indent="0">
              <a:buNone/>
            </a:pPr>
            <a:r>
              <a:rPr lang="en-US" sz="3600" b="1" dirty="0"/>
              <a:t>In the words of Jesus…</a:t>
            </a:r>
          </a:p>
          <a:p>
            <a:pPr marL="0" lvl="1" indent="0">
              <a:buNone/>
            </a:pPr>
            <a:endParaRPr lang="en-US" sz="900" b="1" dirty="0"/>
          </a:p>
          <a:p>
            <a:pPr marL="274320" lvl="2" indent="0">
              <a:buNone/>
            </a:pPr>
            <a:r>
              <a:rPr lang="en-US" sz="3400" b="1" dirty="0"/>
              <a:t>Matt. 22:37-38: Jesus replied: “‘Love the Lord your God with all your heart and with all your soul and with all your mind.’</a:t>
            </a:r>
            <a:r>
              <a:rPr lang="en-US" sz="3400" b="1" baseline="30000" dirty="0"/>
              <a:t> </a:t>
            </a:r>
            <a:r>
              <a:rPr lang="en-US" sz="3400" b="1" dirty="0"/>
              <a:t>This is the first and greatest commandment.</a:t>
            </a:r>
          </a:p>
          <a:p>
            <a:pPr lvl="1"/>
            <a:endParaRPr lang="en-US" sz="3600" dirty="0"/>
          </a:p>
          <a:p>
            <a:pPr lvl="1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75177553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latin typeface="Bauhaus 93" panose="04030905020B02020C02" pitchFamily="82" charset="0"/>
                <a:cs typeface="Calibri" panose="020F0502020204030204" pitchFamily="34" charset="0"/>
              </a:rPr>
              <a:t>Doubt</a:t>
            </a:r>
            <a:endParaRPr lang="en-US" dirty="0">
              <a:latin typeface="Bauhaus 93" panose="04030905020B02020C02" pitchFamily="82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10515600" cy="4876800"/>
          </a:xfrm>
        </p:spPr>
        <p:txBody>
          <a:bodyPr>
            <a:normAutofit/>
          </a:bodyPr>
          <a:lstStyle/>
          <a:p>
            <a:pPr lvl="1"/>
            <a:r>
              <a:rPr lang="en-US" sz="3600" b="1" dirty="0"/>
              <a:t>Christianity can handle your questions.</a:t>
            </a:r>
          </a:p>
          <a:p>
            <a:pPr lvl="1"/>
            <a:endParaRPr lang="en-US" sz="2400" b="1" dirty="0"/>
          </a:p>
          <a:p>
            <a:pPr lvl="2"/>
            <a:r>
              <a:rPr lang="en-US" sz="3400" b="1" dirty="0"/>
              <a:t>This is why, when handled properly, doubts can lead to…an even greater faith!!</a:t>
            </a:r>
            <a:endParaRPr lang="en-US" sz="3000" b="1" dirty="0"/>
          </a:p>
          <a:p>
            <a:pPr lvl="1"/>
            <a:endParaRPr lang="en-US" sz="3600" dirty="0"/>
          </a:p>
          <a:p>
            <a:pPr lvl="1"/>
            <a:endParaRPr lang="en-US" sz="3600" dirty="0"/>
          </a:p>
          <a:p>
            <a:pPr lvl="1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41287727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/>
              <a:t>www.travisdickinson.com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657936"/>
            <a:ext cx="9144000" cy="418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6444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Do you fly?</a:t>
            </a:r>
            <a:endParaRPr lang="en-US" dirty="0">
              <a:solidFill>
                <a:schemeClr val="tx1"/>
              </a:solidFill>
            </a:endParaRPr>
          </a:p>
          <a:p>
            <a:pPr lvl="1"/>
            <a:endParaRPr lang="en-US" sz="2800" dirty="0"/>
          </a:p>
          <a:p>
            <a:pPr lvl="1"/>
            <a:endParaRPr lang="en-US" sz="2800" dirty="0"/>
          </a:p>
        </p:txBody>
      </p:sp>
      <p:pic>
        <p:nvPicPr>
          <p:cNvPr id="1029" name="Picture 5" descr="http://meship.com/Blog/wp-content/uploads/2011/05/airplane-cloud-comput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38475"/>
            <a:ext cx="449580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021013"/>
            <a:ext cx="3810000" cy="338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://www.airplaneclipart.com/pics/planes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1" y="453425"/>
            <a:ext cx="1285875" cy="113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59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n-US" sz="2800" dirty="0"/>
          </a:p>
          <a:p>
            <a:pPr lvl="1"/>
            <a:endParaRPr lang="en-US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95302"/>
            <a:ext cx="4776788" cy="6209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949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10896600" cy="990600"/>
          </a:xfrm>
        </p:spPr>
        <p:txBody>
          <a:bodyPr/>
          <a:lstStyle/>
          <a:p>
            <a:r>
              <a:rPr lang="en-US" sz="4800" dirty="0" smtClean="0">
                <a:latin typeface="Bauhaus 93" panose="04030905020B02020C02" pitchFamily="82" charset="0"/>
                <a:cs typeface="Calibri" panose="020F0502020204030204" pitchFamily="34" charset="0"/>
              </a:rPr>
              <a:t>Walking away</a:t>
            </a:r>
            <a:endParaRPr lang="en-US" sz="4800" dirty="0">
              <a:latin typeface="Bauhaus 93" panose="04030905020B02020C02" pitchFamily="82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10591800" cy="4495800"/>
          </a:xfrm>
        </p:spPr>
        <p:txBody>
          <a:bodyPr>
            <a:normAutofit/>
          </a:bodyPr>
          <a:lstStyle/>
          <a:p>
            <a:pPr lvl="1"/>
            <a:r>
              <a:rPr lang="en-US" sz="3600" b="1" dirty="0"/>
              <a:t>60% of Christian youth walk away from the church in college.  </a:t>
            </a:r>
          </a:p>
          <a:p>
            <a:pPr lvl="1"/>
            <a:r>
              <a:rPr lang="en-US" sz="3600" b="1" dirty="0"/>
              <a:t>Why? </a:t>
            </a:r>
          </a:p>
          <a:p>
            <a:pPr lvl="2"/>
            <a:r>
              <a:rPr lang="en-US" sz="3200" b="1" dirty="0"/>
              <a:t>Some </a:t>
            </a:r>
            <a:r>
              <a:rPr lang="en-US" sz="3200" b="1" dirty="0" smtClean="0"/>
              <a:t>just freely choose to. </a:t>
            </a:r>
          </a:p>
          <a:p>
            <a:pPr lvl="2"/>
            <a:r>
              <a:rPr lang="en-US" sz="3200" b="1" dirty="0" smtClean="0"/>
              <a:t>Some are emotionally hurt.</a:t>
            </a:r>
          </a:p>
          <a:p>
            <a:pPr lvl="2"/>
            <a:r>
              <a:rPr lang="en-US" sz="3200" b="1" dirty="0" smtClean="0"/>
              <a:t>Some </a:t>
            </a:r>
            <a:r>
              <a:rPr lang="en-US" sz="3200" b="1" dirty="0"/>
              <a:t>are disappointed by our prosperity </a:t>
            </a:r>
            <a:r>
              <a:rPr lang="en-US" sz="3200" b="1" dirty="0" smtClean="0"/>
              <a:t>gospels</a:t>
            </a:r>
            <a:endParaRPr lang="en-US" sz="3600" b="1" dirty="0"/>
          </a:p>
          <a:p>
            <a:pPr lvl="1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13182931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10896600" cy="990600"/>
          </a:xfrm>
        </p:spPr>
        <p:txBody>
          <a:bodyPr/>
          <a:lstStyle/>
          <a:p>
            <a:r>
              <a:rPr lang="en-US" sz="4800" dirty="0" smtClean="0">
                <a:latin typeface="Bauhaus 93" panose="04030905020B02020C02" pitchFamily="82" charset="0"/>
                <a:cs typeface="Calibri" panose="020F0502020204030204" pitchFamily="34" charset="0"/>
              </a:rPr>
              <a:t>Walking away</a:t>
            </a:r>
            <a:endParaRPr lang="en-US" sz="4800" dirty="0">
              <a:latin typeface="Bauhaus 93" panose="04030905020B02020C02" pitchFamily="82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10363200" cy="4495800"/>
          </a:xfrm>
        </p:spPr>
        <p:txBody>
          <a:bodyPr>
            <a:normAutofit/>
          </a:bodyPr>
          <a:lstStyle/>
          <a:p>
            <a:pPr lvl="1"/>
            <a:r>
              <a:rPr lang="en-US" sz="4000" b="1" dirty="0" smtClean="0"/>
              <a:t>Some </a:t>
            </a:r>
            <a:r>
              <a:rPr lang="en-US" sz="4000" b="1" dirty="0"/>
              <a:t>haven’t been allowed to doubt </a:t>
            </a:r>
            <a:r>
              <a:rPr lang="en-US" sz="4000" b="1" dirty="0" smtClean="0"/>
              <a:t>and deeply question their faith.</a:t>
            </a:r>
            <a:endParaRPr lang="en-US" sz="4000" b="1" dirty="0" smtClean="0"/>
          </a:p>
          <a:p>
            <a:r>
              <a:rPr lang="en-US" sz="4400" b="1" dirty="0" smtClean="0"/>
              <a:t>Typical prescription for doubt:</a:t>
            </a:r>
          </a:p>
          <a:p>
            <a:pPr lvl="2"/>
            <a:r>
              <a:rPr lang="en-US" sz="3600" b="1" dirty="0" smtClean="0"/>
              <a:t>Knock it off!!</a:t>
            </a:r>
          </a:p>
          <a:p>
            <a:pPr lvl="2"/>
            <a:r>
              <a:rPr lang="en-US" sz="3600" b="1" dirty="0" smtClean="0"/>
              <a:t>Pray it out.</a:t>
            </a:r>
          </a:p>
          <a:p>
            <a:endParaRPr lang="en-US" sz="3600" dirty="0"/>
          </a:p>
          <a:p>
            <a:pPr lvl="1"/>
            <a:endParaRPr lang="en-US" sz="3600" dirty="0"/>
          </a:p>
          <a:p>
            <a:pPr lvl="1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29374964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latin typeface="Bauhaus 93" panose="04030905020B02020C02" pitchFamily="82" charset="0"/>
                <a:cs typeface="Calibri" panose="020F0502020204030204" pitchFamily="34" charset="0"/>
              </a:rPr>
              <a:t>What is doubt?</a:t>
            </a:r>
            <a:endParaRPr lang="en-US" sz="4800" dirty="0"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10820400" cy="4419600"/>
          </a:xfrm>
        </p:spPr>
        <p:txBody>
          <a:bodyPr>
            <a:normAutofit/>
          </a:bodyPr>
          <a:lstStyle/>
          <a:p>
            <a:pPr lvl="1"/>
            <a:r>
              <a:rPr lang="en-US" sz="4000" b="1" dirty="0"/>
              <a:t>Feeling the pull or force of an objection.</a:t>
            </a:r>
          </a:p>
          <a:p>
            <a:pPr lvl="1"/>
            <a:r>
              <a:rPr lang="en-US" sz="4000" b="1" dirty="0"/>
              <a:t>Finding a claim against Christianity plausible</a:t>
            </a:r>
            <a:r>
              <a:rPr lang="en-US" sz="4000" b="1" dirty="0" smtClean="0"/>
              <a:t>.</a:t>
            </a:r>
          </a:p>
          <a:p>
            <a:pPr lvl="1"/>
            <a:endParaRPr lang="en-US" sz="2000" b="1" dirty="0" smtClean="0"/>
          </a:p>
          <a:p>
            <a:pPr lvl="1"/>
            <a:endParaRPr lang="en-US" sz="3600" dirty="0"/>
          </a:p>
          <a:p>
            <a:pPr lvl="1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38148903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latin typeface="Bauhaus 93" panose="04030905020B02020C02" pitchFamily="82" charset="0"/>
              </a:rPr>
              <a:t>Questions and Objections</a:t>
            </a:r>
            <a:endParaRPr lang="en-US" sz="4800" dirty="0">
              <a:latin typeface="Bauhaus 93" panose="04030905020B02020C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10820400" cy="4724400"/>
          </a:xfrm>
        </p:spPr>
        <p:txBody>
          <a:bodyPr>
            <a:normAutofit/>
          </a:bodyPr>
          <a:lstStyle/>
          <a:p>
            <a:r>
              <a:rPr lang="en-US" sz="2900" b="1" dirty="0"/>
              <a:t>Do you still believe in the stories of Santa and the Tooth Fairy, then why believe in the stories of God and Jesus? (Objection from mockery)</a:t>
            </a:r>
          </a:p>
          <a:p>
            <a:r>
              <a:rPr lang="en-US" sz="2900" b="1" dirty="0"/>
              <a:t>Do you know when the stories about Jesus were recorded? Decades after his death.</a:t>
            </a:r>
          </a:p>
          <a:p>
            <a:r>
              <a:rPr lang="en-US" sz="2900" b="1" dirty="0"/>
              <a:t>Don’t you know that there are hundreds of contradictions in Scripture?</a:t>
            </a:r>
          </a:p>
          <a:p>
            <a:r>
              <a:rPr lang="en-US" sz="2900" b="1" dirty="0"/>
              <a:t>What’s the chance your worldview happens to be the right one?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579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latin typeface="Bauhaus 93" panose="04030905020B02020C02" pitchFamily="82" charset="0"/>
              </a:rPr>
              <a:t>Questions and Objections</a:t>
            </a:r>
            <a:endParaRPr lang="en-US" sz="4800" dirty="0">
              <a:latin typeface="Bauhaus 93" panose="04030905020B02020C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447800"/>
            <a:ext cx="11164889" cy="5029200"/>
          </a:xfrm>
        </p:spPr>
        <p:txBody>
          <a:bodyPr>
            <a:noAutofit/>
          </a:bodyPr>
          <a:lstStyle/>
          <a:p>
            <a:r>
              <a:rPr lang="en-US" sz="2900" b="1" dirty="0"/>
              <a:t>How could God allow so much evil?</a:t>
            </a:r>
          </a:p>
          <a:p>
            <a:r>
              <a:rPr lang="en-US" sz="2900" b="1" dirty="0"/>
              <a:t>God wants us to believe in him but then he hides himself so that most of the world never finds him. Does this sound just?</a:t>
            </a:r>
          </a:p>
          <a:p>
            <a:r>
              <a:rPr lang="en-US" sz="2900" b="1" dirty="0"/>
              <a:t>And if we don’t believe in him during our short lives, then we get punished for an eternity in hell? Could this possibly be the act of a loving and just God?</a:t>
            </a:r>
          </a:p>
          <a:p>
            <a:r>
              <a:rPr lang="en-US" sz="2900" b="1" dirty="0"/>
              <a:t>How can you be a part of a church responsible for so much injustice?</a:t>
            </a:r>
          </a:p>
          <a:p>
            <a:r>
              <a:rPr lang="en-US" sz="2900" b="1" dirty="0"/>
              <a:t>The Bible is out of step with science (evolution), culture (sex and gender issues) and morality.</a:t>
            </a:r>
          </a:p>
        </p:txBody>
      </p:sp>
    </p:spTree>
    <p:extLst>
      <p:ext uri="{BB962C8B-B14F-4D97-AF65-F5344CB8AC3E}">
        <p14:creationId xmlns:p14="http://schemas.microsoft.com/office/powerpoint/2010/main" val="59979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latin typeface="Bauhaus 93" panose="04030905020B02020C02" pitchFamily="82" charset="0"/>
                <a:cs typeface="Calibri" panose="020F0502020204030204" pitchFamily="34" charset="0"/>
              </a:rPr>
              <a:t>The Value of Doubt</a:t>
            </a:r>
            <a:endParaRPr lang="en-US" sz="4800" dirty="0">
              <a:latin typeface="Bauhaus 93" panose="04030905020B02020C02" pitchFamily="82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9906000" cy="44196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4400" b="1" dirty="0"/>
              <a:t>If you doubt, you are normal!!</a:t>
            </a:r>
            <a:endParaRPr lang="en-US" sz="4400" dirty="0"/>
          </a:p>
          <a:p>
            <a:pPr marL="457200" lvl="1" indent="0">
              <a:buNone/>
            </a:pPr>
            <a:endParaRPr lang="en-US" sz="2000" b="1" dirty="0"/>
          </a:p>
          <a:p>
            <a:pPr marL="457200" lvl="1" indent="0">
              <a:buNone/>
            </a:pPr>
            <a:r>
              <a:rPr lang="en-US" sz="4400" b="1" dirty="0" smtClean="0"/>
              <a:t>Doubt</a:t>
            </a:r>
            <a:r>
              <a:rPr lang="en-US" sz="4400" b="1" dirty="0"/>
              <a:t>, when handled properly, leads to…</a:t>
            </a:r>
          </a:p>
          <a:p>
            <a:pPr lvl="2"/>
            <a:r>
              <a:rPr lang="en-US" sz="4000" b="1" dirty="0"/>
              <a:t>Truth</a:t>
            </a:r>
          </a:p>
          <a:p>
            <a:pPr lvl="2"/>
            <a:r>
              <a:rPr lang="en-US" sz="4000" b="1" dirty="0"/>
              <a:t>An even greater faith. </a:t>
            </a:r>
          </a:p>
          <a:p>
            <a:pPr lvl="1"/>
            <a:endParaRPr lang="en-US" sz="3600" dirty="0"/>
          </a:p>
          <a:p>
            <a:pPr lvl="1"/>
            <a:endParaRPr lang="en-US" sz="3600" dirty="0"/>
          </a:p>
          <a:p>
            <a:pPr lvl="1"/>
            <a:endParaRPr lang="en-US" sz="3600" dirty="0"/>
          </a:p>
          <a:p>
            <a:pPr lvl="1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91963713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11620</TotalTime>
  <Words>1095</Words>
  <Application>Microsoft Office PowerPoint</Application>
  <PresentationFormat>Widescreen</PresentationFormat>
  <Paragraphs>113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Bauhaus 93</vt:lpstr>
      <vt:lpstr>Calibri</vt:lpstr>
      <vt:lpstr>Century Gothic</vt:lpstr>
      <vt:lpstr>Wingdings 3</vt:lpstr>
      <vt:lpstr>Ion</vt:lpstr>
      <vt:lpstr>Why do Students walk away from the Faith?</vt:lpstr>
      <vt:lpstr>PowerPoint Presentation</vt:lpstr>
      <vt:lpstr>PowerPoint Presentation</vt:lpstr>
      <vt:lpstr>Walking away</vt:lpstr>
      <vt:lpstr>Walking away</vt:lpstr>
      <vt:lpstr>What is doubt?</vt:lpstr>
      <vt:lpstr>Questions and Objections</vt:lpstr>
      <vt:lpstr>Questions and Objections</vt:lpstr>
      <vt:lpstr>The Value of Doubt</vt:lpstr>
      <vt:lpstr>How to Doubt Well</vt:lpstr>
      <vt:lpstr>How to Doubt Well</vt:lpstr>
      <vt:lpstr>Let’s Ask a Difficult Question</vt:lpstr>
      <vt:lpstr>Let’s Ask a Difficult Question</vt:lpstr>
      <vt:lpstr>Doubt</vt:lpstr>
      <vt:lpstr>Doubt</vt:lpstr>
      <vt:lpstr>Doubt</vt:lpstr>
      <vt:lpstr>PowerPoint Presentation</vt:lpstr>
    </vt:vector>
  </TitlesOfParts>
  <Company>SWBTS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Presocratics</dc:title>
  <dc:creator>tdickinson</dc:creator>
  <cp:lastModifiedBy>Travis Dickinson</cp:lastModifiedBy>
  <cp:revision>158</cp:revision>
  <cp:lastPrinted>2013-02-06T17:01:33Z</cp:lastPrinted>
  <dcterms:created xsi:type="dcterms:W3CDTF">2011-09-27T01:07:54Z</dcterms:created>
  <dcterms:modified xsi:type="dcterms:W3CDTF">2019-10-30T15:41:56Z</dcterms:modified>
</cp:coreProperties>
</file>