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36"/>
  </p:notes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90" r:id="rId15"/>
    <p:sldId id="272" r:id="rId16"/>
    <p:sldId id="273" r:id="rId17"/>
    <p:sldId id="282" r:id="rId18"/>
    <p:sldId id="283" r:id="rId19"/>
    <p:sldId id="284" r:id="rId20"/>
    <p:sldId id="274" r:id="rId21"/>
    <p:sldId id="289" r:id="rId22"/>
    <p:sldId id="275" r:id="rId23"/>
    <p:sldId id="288" r:id="rId24"/>
    <p:sldId id="276" r:id="rId25"/>
    <p:sldId id="291" r:id="rId26"/>
    <p:sldId id="293" r:id="rId27"/>
    <p:sldId id="294" r:id="rId28"/>
    <p:sldId id="295" r:id="rId29"/>
    <p:sldId id="296" r:id="rId30"/>
    <p:sldId id="285" r:id="rId31"/>
    <p:sldId id="286" r:id="rId32"/>
    <p:sldId id="287" r:id="rId33"/>
    <p:sldId id="277" r:id="rId34"/>
    <p:sldId id="28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99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8C183C-79A7-46BC-A2B6-154A41A6D70C}" type="datetimeFigureOut">
              <a:rPr lang="en-US" smtClean="0"/>
              <a:t>1/11/2019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359AD9-6E02-41DB-B0D0-3FA4C4885781}" type="slidenum">
              <a:rPr lang="en-US" smtClean="0"/>
              <a:t>‹#›</a:t>
            </a:fld>
            <a:endParaRPr lang="en-US"/>
          </a:p>
        </p:txBody>
      </p:sp>
    </p:spTree>
    <p:extLst>
      <p:ext uri="{BB962C8B-B14F-4D97-AF65-F5344CB8AC3E}">
        <p14:creationId xmlns:p14="http://schemas.microsoft.com/office/powerpoint/2010/main" val="1363202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biblegateway.com/passage/?search=Mark+3&amp;version=CSB#fen-CSB-24318f" TargetMode="External"/><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inerrancy</a:t>
            </a:r>
            <a:endParaRPr lang="en-US" dirty="0"/>
          </a:p>
        </p:txBody>
      </p:sp>
      <p:sp>
        <p:nvSpPr>
          <p:cNvPr id="4" name="Slide Number Placeholder 3"/>
          <p:cNvSpPr>
            <a:spLocks noGrp="1"/>
          </p:cNvSpPr>
          <p:nvPr>
            <p:ph type="sldNum" sz="quarter" idx="10"/>
          </p:nvPr>
        </p:nvSpPr>
        <p:spPr/>
        <p:txBody>
          <a:bodyPr/>
          <a:lstStyle/>
          <a:p>
            <a:fld id="{A1359AD9-6E02-41DB-B0D0-3FA4C4885781}" type="slidenum">
              <a:rPr lang="en-US" smtClean="0"/>
              <a:t>2</a:t>
            </a:fld>
            <a:endParaRPr lang="en-US"/>
          </a:p>
        </p:txBody>
      </p:sp>
    </p:spTree>
    <p:extLst>
      <p:ext uri="{BB962C8B-B14F-4D97-AF65-F5344CB8AC3E}">
        <p14:creationId xmlns:p14="http://schemas.microsoft.com/office/powerpoint/2010/main" val="4084434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is</a:t>
            </a:r>
            <a:r>
              <a:rPr lang="en-US" baseline="0" dirty="0" smtClean="0"/>
              <a:t> this?</a:t>
            </a:r>
            <a:endParaRPr lang="en-US" dirty="0"/>
          </a:p>
        </p:txBody>
      </p:sp>
      <p:sp>
        <p:nvSpPr>
          <p:cNvPr id="4" name="Slide Number Placeholder 3"/>
          <p:cNvSpPr>
            <a:spLocks noGrp="1"/>
          </p:cNvSpPr>
          <p:nvPr>
            <p:ph type="sldNum" sz="quarter" idx="10"/>
          </p:nvPr>
        </p:nvSpPr>
        <p:spPr/>
        <p:txBody>
          <a:bodyPr/>
          <a:lstStyle/>
          <a:p>
            <a:fld id="{A1359AD9-6E02-41DB-B0D0-3FA4C4885781}" type="slidenum">
              <a:rPr lang="en-US" smtClean="0"/>
              <a:t>21</a:t>
            </a:fld>
            <a:endParaRPr lang="en-US"/>
          </a:p>
        </p:txBody>
      </p:sp>
    </p:spTree>
    <p:extLst>
      <p:ext uri="{BB962C8B-B14F-4D97-AF65-F5344CB8AC3E}">
        <p14:creationId xmlns:p14="http://schemas.microsoft.com/office/powerpoint/2010/main" val="2095172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so unusual for religious texts</a:t>
            </a:r>
          </a:p>
          <a:p>
            <a:endParaRPr lang="en-US" dirty="0" smtClean="0"/>
          </a:p>
          <a:p>
            <a:endParaRPr lang="en-US" baseline="0" dirty="0" smtClean="0"/>
          </a:p>
        </p:txBody>
      </p:sp>
      <p:sp>
        <p:nvSpPr>
          <p:cNvPr id="4" name="Slide Number Placeholder 3"/>
          <p:cNvSpPr>
            <a:spLocks noGrp="1"/>
          </p:cNvSpPr>
          <p:nvPr>
            <p:ph type="sldNum" sz="quarter" idx="10"/>
          </p:nvPr>
        </p:nvSpPr>
        <p:spPr/>
        <p:txBody>
          <a:bodyPr/>
          <a:lstStyle/>
          <a:p>
            <a:fld id="{A1359AD9-6E02-41DB-B0D0-3FA4C4885781}" type="slidenum">
              <a:rPr lang="en-US" smtClean="0"/>
              <a:t>25</a:t>
            </a:fld>
            <a:endParaRPr lang="en-US"/>
          </a:p>
        </p:txBody>
      </p:sp>
    </p:spTree>
    <p:extLst>
      <p:ext uri="{BB962C8B-B14F-4D97-AF65-F5344CB8AC3E}">
        <p14:creationId xmlns:p14="http://schemas.microsoft.com/office/powerpoint/2010/main" val="3012051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Eyewitnesses do in fact lie from time to time. But people do not tend to lie unless they stand to gain something from lying. More importantly, people almost never lie if they stand to lose something, and especially if they stand to lose their lives. We know from history that the early eyewitnesses gained little in terms of wealth or other material goods. Moreover, most of them went to their deaths precisely for the claims of the gospel.</a:t>
            </a:r>
            <a:endParaRPr lang="en-US" dirty="0"/>
          </a:p>
        </p:txBody>
      </p:sp>
      <p:sp>
        <p:nvSpPr>
          <p:cNvPr id="4" name="Slide Number Placeholder 3"/>
          <p:cNvSpPr>
            <a:spLocks noGrp="1"/>
          </p:cNvSpPr>
          <p:nvPr>
            <p:ph type="sldNum" sz="quarter" idx="10"/>
          </p:nvPr>
        </p:nvSpPr>
        <p:spPr/>
        <p:txBody>
          <a:bodyPr/>
          <a:lstStyle/>
          <a:p>
            <a:fld id="{A1359AD9-6E02-41DB-B0D0-3FA4C4885781}" type="slidenum">
              <a:rPr lang="en-US" smtClean="0"/>
              <a:t>28</a:t>
            </a:fld>
            <a:endParaRPr lang="en-US"/>
          </a:p>
        </p:txBody>
      </p:sp>
    </p:spTree>
    <p:extLst>
      <p:ext uri="{BB962C8B-B14F-4D97-AF65-F5344CB8AC3E}">
        <p14:creationId xmlns:p14="http://schemas.microsoft.com/office/powerpoint/2010/main" val="760367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359AD9-6E02-41DB-B0D0-3FA4C4885781}" type="slidenum">
              <a:rPr lang="en-US" smtClean="0"/>
              <a:t>29</a:t>
            </a:fld>
            <a:endParaRPr lang="en-US"/>
          </a:p>
        </p:txBody>
      </p:sp>
    </p:spTree>
    <p:extLst>
      <p:ext uri="{BB962C8B-B14F-4D97-AF65-F5344CB8AC3E}">
        <p14:creationId xmlns:p14="http://schemas.microsoft.com/office/powerpoint/2010/main" val="760367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Syriac</a:t>
            </a:r>
            <a:r>
              <a:rPr lang="en-US" dirty="0" smtClean="0"/>
              <a:t>, Coptic, Ethiopian, Latin (most)</a:t>
            </a:r>
            <a:endParaRPr lang="en-US" dirty="0"/>
          </a:p>
        </p:txBody>
      </p:sp>
      <p:sp>
        <p:nvSpPr>
          <p:cNvPr id="4" name="Slide Number Placeholder 3"/>
          <p:cNvSpPr>
            <a:spLocks noGrp="1"/>
          </p:cNvSpPr>
          <p:nvPr>
            <p:ph type="sldNum" sz="quarter" idx="10"/>
          </p:nvPr>
        </p:nvSpPr>
        <p:spPr/>
        <p:txBody>
          <a:bodyPr/>
          <a:lstStyle/>
          <a:p>
            <a:fld id="{A1359AD9-6E02-41DB-B0D0-3FA4C4885781}" type="slidenum">
              <a:rPr lang="en-US" smtClean="0"/>
              <a:t>30</a:t>
            </a:fld>
            <a:endParaRPr lang="en-US"/>
          </a:p>
        </p:txBody>
      </p:sp>
    </p:spTree>
    <p:extLst>
      <p:ext uri="{BB962C8B-B14F-4D97-AF65-F5344CB8AC3E}">
        <p14:creationId xmlns:p14="http://schemas.microsoft.com/office/powerpoint/2010/main" val="1859564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Mark 3:32 A crowd was sitting around him and told him, “Look, your mother, your brothers, and your sisters</a:t>
            </a:r>
            <a:r>
              <a:rPr lang="en-US" baseline="30000" dirty="0" smtClean="0"/>
              <a:t>[</a:t>
            </a:r>
            <a:r>
              <a:rPr lang="en-US" baseline="30000" dirty="0" smtClean="0">
                <a:hlinkClick r:id="rId3" tooltip="See footnote f"/>
              </a:rPr>
              <a:t>f</a:t>
            </a:r>
            <a:r>
              <a:rPr lang="en-US" baseline="30000" dirty="0" smtClean="0"/>
              <a:t>]</a:t>
            </a:r>
            <a:r>
              <a:rPr lang="en-US" dirty="0" smtClean="0"/>
              <a:t> are outside asking for you.”</a:t>
            </a:r>
            <a:endParaRPr lang="en-US" dirty="0"/>
          </a:p>
        </p:txBody>
      </p:sp>
      <p:sp>
        <p:nvSpPr>
          <p:cNvPr id="4" name="Slide Number Placeholder 3"/>
          <p:cNvSpPr>
            <a:spLocks noGrp="1"/>
          </p:cNvSpPr>
          <p:nvPr>
            <p:ph type="sldNum" sz="quarter" idx="10"/>
          </p:nvPr>
        </p:nvSpPr>
        <p:spPr/>
        <p:txBody>
          <a:bodyPr/>
          <a:lstStyle/>
          <a:p>
            <a:fld id="{A1359AD9-6E02-41DB-B0D0-3FA4C4885781}" type="slidenum">
              <a:rPr lang="en-US" smtClean="0"/>
              <a:t>33</a:t>
            </a:fld>
            <a:endParaRPr lang="en-US"/>
          </a:p>
        </p:txBody>
      </p:sp>
    </p:spTree>
    <p:extLst>
      <p:ext uri="{BB962C8B-B14F-4D97-AF65-F5344CB8AC3E}">
        <p14:creationId xmlns:p14="http://schemas.microsoft.com/office/powerpoint/2010/main" val="3492529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34</a:t>
            </a:fld>
            <a:endParaRPr lang="en-US"/>
          </a:p>
        </p:txBody>
      </p:sp>
    </p:spTree>
    <p:extLst>
      <p:ext uri="{BB962C8B-B14F-4D97-AF65-F5344CB8AC3E}">
        <p14:creationId xmlns:p14="http://schemas.microsoft.com/office/powerpoint/2010/main" val="4226024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E3F90FA-3BAF-4BD4-B8E7-CBB39AF38E41}"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B1FE4-7153-4078-9613-36B7C9E4BF61}"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8956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3F90FA-3BAF-4BD4-B8E7-CBB39AF38E41}"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B1FE4-7153-4078-9613-36B7C9E4BF61}" type="slidenum">
              <a:rPr lang="en-US" smtClean="0"/>
              <a:t>‹#›</a:t>
            </a:fld>
            <a:endParaRPr lang="en-US"/>
          </a:p>
        </p:txBody>
      </p:sp>
    </p:spTree>
    <p:extLst>
      <p:ext uri="{BB962C8B-B14F-4D97-AF65-F5344CB8AC3E}">
        <p14:creationId xmlns:p14="http://schemas.microsoft.com/office/powerpoint/2010/main" val="2802622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3F90FA-3BAF-4BD4-B8E7-CBB39AF38E41}"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B1FE4-7153-4078-9613-36B7C9E4BF61}" type="slidenum">
              <a:rPr lang="en-US" smtClean="0"/>
              <a:t>‹#›</a:t>
            </a:fld>
            <a:endParaRPr lang="en-US"/>
          </a:p>
        </p:txBody>
      </p:sp>
    </p:spTree>
    <p:extLst>
      <p:ext uri="{BB962C8B-B14F-4D97-AF65-F5344CB8AC3E}">
        <p14:creationId xmlns:p14="http://schemas.microsoft.com/office/powerpoint/2010/main" val="3110903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3F90FA-3BAF-4BD4-B8E7-CBB39AF38E41}"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B1FE4-7153-4078-9613-36B7C9E4BF61}" type="slidenum">
              <a:rPr lang="en-US" smtClean="0"/>
              <a:t>‹#›</a:t>
            </a:fld>
            <a:endParaRPr lang="en-US"/>
          </a:p>
        </p:txBody>
      </p:sp>
    </p:spTree>
    <p:extLst>
      <p:ext uri="{BB962C8B-B14F-4D97-AF65-F5344CB8AC3E}">
        <p14:creationId xmlns:p14="http://schemas.microsoft.com/office/powerpoint/2010/main" val="4171340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3F90FA-3BAF-4BD4-B8E7-CBB39AF38E41}"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B1FE4-7153-4078-9613-36B7C9E4BF61}"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4949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3F90FA-3BAF-4BD4-B8E7-CBB39AF38E41}" type="datetimeFigureOut">
              <a:rPr lang="en-US" smtClean="0"/>
              <a:t>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B1FE4-7153-4078-9613-36B7C9E4BF61}" type="slidenum">
              <a:rPr lang="en-US" smtClean="0"/>
              <a:t>‹#›</a:t>
            </a:fld>
            <a:endParaRPr lang="en-US"/>
          </a:p>
        </p:txBody>
      </p:sp>
    </p:spTree>
    <p:extLst>
      <p:ext uri="{BB962C8B-B14F-4D97-AF65-F5344CB8AC3E}">
        <p14:creationId xmlns:p14="http://schemas.microsoft.com/office/powerpoint/2010/main" val="285514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E3F90FA-3BAF-4BD4-B8E7-CBB39AF38E41}" type="datetimeFigureOut">
              <a:rPr lang="en-US" smtClean="0"/>
              <a:t>1/11/2019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BB1FE4-7153-4078-9613-36B7C9E4BF61}" type="slidenum">
              <a:rPr lang="en-US" smtClean="0"/>
              <a:t>‹#›</a:t>
            </a:fld>
            <a:endParaRPr lang="en-US"/>
          </a:p>
        </p:txBody>
      </p:sp>
    </p:spTree>
    <p:extLst>
      <p:ext uri="{BB962C8B-B14F-4D97-AF65-F5344CB8AC3E}">
        <p14:creationId xmlns:p14="http://schemas.microsoft.com/office/powerpoint/2010/main" val="3917072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E3F90FA-3BAF-4BD4-B8E7-CBB39AF38E41}" type="datetimeFigureOut">
              <a:rPr lang="en-US" smtClean="0"/>
              <a:t>1/11/2019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BB1FE4-7153-4078-9613-36B7C9E4BF61}" type="slidenum">
              <a:rPr lang="en-US" smtClean="0"/>
              <a:t>‹#›</a:t>
            </a:fld>
            <a:endParaRPr lang="en-US"/>
          </a:p>
        </p:txBody>
      </p:sp>
    </p:spTree>
    <p:extLst>
      <p:ext uri="{BB962C8B-B14F-4D97-AF65-F5344CB8AC3E}">
        <p14:creationId xmlns:p14="http://schemas.microsoft.com/office/powerpoint/2010/main" val="3149489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E3F90FA-3BAF-4BD4-B8E7-CBB39AF38E41}" type="datetimeFigureOut">
              <a:rPr lang="en-US" smtClean="0"/>
              <a:t>1/11/2019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5BB1FE4-7153-4078-9613-36B7C9E4BF61}" type="slidenum">
              <a:rPr lang="en-US" smtClean="0"/>
              <a:t>‹#›</a:t>
            </a:fld>
            <a:endParaRPr lang="en-US"/>
          </a:p>
        </p:txBody>
      </p:sp>
    </p:spTree>
    <p:extLst>
      <p:ext uri="{BB962C8B-B14F-4D97-AF65-F5344CB8AC3E}">
        <p14:creationId xmlns:p14="http://schemas.microsoft.com/office/powerpoint/2010/main" val="490599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0E3F90FA-3BAF-4BD4-B8E7-CBB39AF38E41}" type="datetimeFigureOut">
              <a:rPr lang="en-US" smtClean="0"/>
              <a:t>1/11/2019</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5BB1FE4-7153-4078-9613-36B7C9E4BF61}" type="slidenum">
              <a:rPr lang="en-US" smtClean="0"/>
              <a:t>‹#›</a:t>
            </a:fld>
            <a:endParaRPr lang="en-US"/>
          </a:p>
        </p:txBody>
      </p:sp>
    </p:spTree>
    <p:extLst>
      <p:ext uri="{BB962C8B-B14F-4D97-AF65-F5344CB8AC3E}">
        <p14:creationId xmlns:p14="http://schemas.microsoft.com/office/powerpoint/2010/main" val="1415330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3F90FA-3BAF-4BD4-B8E7-CBB39AF38E41}" type="datetimeFigureOut">
              <a:rPr lang="en-US" smtClean="0"/>
              <a:t>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B1FE4-7153-4078-9613-36B7C9E4BF61}" type="slidenum">
              <a:rPr lang="en-US" smtClean="0"/>
              <a:t>‹#›</a:t>
            </a:fld>
            <a:endParaRPr lang="en-US"/>
          </a:p>
        </p:txBody>
      </p:sp>
    </p:spTree>
    <p:extLst>
      <p:ext uri="{BB962C8B-B14F-4D97-AF65-F5344CB8AC3E}">
        <p14:creationId xmlns:p14="http://schemas.microsoft.com/office/powerpoint/2010/main" val="2831690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E3F90FA-3BAF-4BD4-B8E7-CBB39AF38E41}" type="datetimeFigureOut">
              <a:rPr lang="en-US" smtClean="0"/>
              <a:t>1/11/2019</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35BB1FE4-7153-4078-9613-36B7C9E4BF61}"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219545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2228850"/>
          </a:xfrm>
        </p:spPr>
        <p:txBody>
          <a:bodyPr>
            <a:normAutofit/>
          </a:bodyPr>
          <a:lstStyle/>
          <a:p>
            <a:r>
              <a:rPr lang="en-US" dirty="0" smtClean="0"/>
              <a:t>The Reliability</a:t>
            </a:r>
            <a:br>
              <a:rPr lang="en-US" dirty="0" smtClean="0"/>
            </a:br>
            <a:r>
              <a:rPr lang="en-US" dirty="0" smtClean="0"/>
              <a:t>of the Bible</a:t>
            </a:r>
            <a:endParaRPr lang="en-US" dirty="0"/>
          </a:p>
        </p:txBody>
      </p:sp>
      <p:sp>
        <p:nvSpPr>
          <p:cNvPr id="3" name="Subtitle 2"/>
          <p:cNvSpPr>
            <a:spLocks noGrp="1"/>
          </p:cNvSpPr>
          <p:nvPr>
            <p:ph type="subTitle" idx="1"/>
          </p:nvPr>
        </p:nvSpPr>
        <p:spPr/>
        <p:txBody>
          <a:bodyPr/>
          <a:lstStyle/>
          <a:p>
            <a:r>
              <a:rPr lang="en-US" dirty="0" smtClean="0"/>
              <a:t>Travis Dickinson</a:t>
            </a:r>
          </a:p>
          <a:p>
            <a:r>
              <a:rPr lang="en-US" dirty="0" smtClean="0"/>
              <a:t>www.travisdickinson.com</a:t>
            </a:r>
            <a:endParaRPr lang="en-US" dirty="0"/>
          </a:p>
        </p:txBody>
      </p:sp>
    </p:spTree>
    <p:extLst>
      <p:ext uri="{BB962C8B-B14F-4D97-AF65-F5344CB8AC3E}">
        <p14:creationId xmlns:p14="http://schemas.microsoft.com/office/powerpoint/2010/main" val="2744106724"/>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161196"/>
          </a:xfrm>
        </p:spPr>
        <p:txBody>
          <a:bodyPr/>
          <a:lstStyle/>
          <a:p>
            <a:r>
              <a:rPr lang="en-US" dirty="0" smtClean="0"/>
              <a:t>The Reliability of the Bible</a:t>
            </a:r>
            <a:endParaRPr lang="en-US" dirty="0"/>
          </a:p>
        </p:txBody>
      </p:sp>
      <p:sp>
        <p:nvSpPr>
          <p:cNvPr id="3" name="Content Placeholder 2"/>
          <p:cNvSpPr>
            <a:spLocks noGrp="1"/>
          </p:cNvSpPr>
          <p:nvPr>
            <p:ph idx="1"/>
          </p:nvPr>
        </p:nvSpPr>
        <p:spPr/>
        <p:txBody>
          <a:bodyPr>
            <a:normAutofit lnSpcReduction="10000"/>
          </a:bodyPr>
          <a:lstStyle/>
          <a:p>
            <a:r>
              <a:rPr lang="en-US" sz="3600" dirty="0" smtClean="0"/>
              <a:t>The New Testament dates early, REALLY early! </a:t>
            </a:r>
          </a:p>
          <a:p>
            <a:endParaRPr lang="en-US" dirty="0" smtClean="0"/>
          </a:p>
          <a:p>
            <a:r>
              <a:rPr lang="en-US" sz="3600" dirty="0" smtClean="0"/>
              <a:t>Important events: </a:t>
            </a:r>
            <a:endParaRPr lang="en-US" sz="3600" dirty="0"/>
          </a:p>
          <a:p>
            <a:pPr lvl="1"/>
            <a:r>
              <a:rPr lang="en-US" sz="3200" dirty="0" smtClean="0"/>
              <a:t>The Jewish Temple is destroyed in AD 70.</a:t>
            </a:r>
            <a:endParaRPr lang="en-US" sz="3200" dirty="0"/>
          </a:p>
          <a:p>
            <a:pPr lvl="1"/>
            <a:r>
              <a:rPr lang="en-US" sz="3200" dirty="0" smtClean="0"/>
              <a:t>Paul is executed in mid-60s.</a:t>
            </a:r>
          </a:p>
          <a:p>
            <a:pPr lvl="1"/>
            <a:r>
              <a:rPr lang="en-US" sz="3200" dirty="0" smtClean="0"/>
              <a:t>Extreme persecution in mid-60s.</a:t>
            </a:r>
          </a:p>
          <a:p>
            <a:pPr lvl="1"/>
            <a:r>
              <a:rPr lang="en-US" sz="3200" dirty="0" smtClean="0"/>
              <a:t>James is executed in AD 62. </a:t>
            </a:r>
          </a:p>
        </p:txBody>
      </p:sp>
    </p:spTree>
    <p:extLst>
      <p:ext uri="{BB962C8B-B14F-4D97-AF65-F5344CB8AC3E}">
        <p14:creationId xmlns:p14="http://schemas.microsoft.com/office/powerpoint/2010/main" val="143741727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237396"/>
          </a:xfrm>
        </p:spPr>
        <p:txBody>
          <a:bodyPr/>
          <a:lstStyle/>
          <a:p>
            <a:r>
              <a:rPr lang="en-US" b="1" dirty="0" smtClean="0"/>
              <a:t>It Dates Early</a:t>
            </a:r>
            <a:endParaRPr lang="en-US" b="1" dirty="0"/>
          </a:p>
        </p:txBody>
      </p:sp>
      <p:sp>
        <p:nvSpPr>
          <p:cNvPr id="3" name="Content Placeholder 2"/>
          <p:cNvSpPr>
            <a:spLocks noGrp="1"/>
          </p:cNvSpPr>
          <p:nvPr>
            <p:ph idx="1"/>
          </p:nvPr>
        </p:nvSpPr>
        <p:spPr>
          <a:xfrm>
            <a:off x="609601" y="1845734"/>
            <a:ext cx="7757160" cy="4023360"/>
          </a:xfrm>
        </p:spPr>
        <p:txBody>
          <a:bodyPr>
            <a:normAutofit/>
          </a:bodyPr>
          <a:lstStyle/>
          <a:p>
            <a:r>
              <a:rPr lang="en-US" sz="3600" dirty="0" smtClean="0"/>
              <a:t>The book of Acts does not mention any of these events. </a:t>
            </a:r>
          </a:p>
          <a:p>
            <a:endParaRPr lang="en-US" sz="1800" dirty="0" smtClean="0"/>
          </a:p>
          <a:p>
            <a:pPr lvl="1">
              <a:buFont typeface="Wingdings" panose="05000000000000000000" pitchFamily="2" charset="2"/>
              <a:buChar char="§"/>
            </a:pPr>
            <a:r>
              <a:rPr lang="en-US" sz="3200" dirty="0" smtClean="0"/>
              <a:t>Acts then is most likely written in the early 60s or before. </a:t>
            </a:r>
          </a:p>
          <a:p>
            <a:pPr lvl="1">
              <a:buFont typeface="Wingdings" panose="05000000000000000000" pitchFamily="2" charset="2"/>
              <a:buChar char="§"/>
            </a:pPr>
            <a:r>
              <a:rPr lang="en-US" sz="3200" dirty="0" smtClean="0"/>
              <a:t>Luke would be written before the early 60s.</a:t>
            </a:r>
          </a:p>
          <a:p>
            <a:pPr lvl="1">
              <a:buFont typeface="Wingdings" panose="05000000000000000000" pitchFamily="2" charset="2"/>
              <a:buChar char="§"/>
            </a:pPr>
            <a:r>
              <a:rPr lang="en-US" sz="3200" dirty="0" smtClean="0"/>
              <a:t>Mark is plausibly written by the mid to late 50s. </a:t>
            </a:r>
          </a:p>
        </p:txBody>
      </p:sp>
    </p:spTree>
    <p:extLst>
      <p:ext uri="{BB962C8B-B14F-4D97-AF65-F5344CB8AC3E}">
        <p14:creationId xmlns:p14="http://schemas.microsoft.com/office/powerpoint/2010/main" val="143741727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828800"/>
            <a:ext cx="8839200" cy="4297363"/>
          </a:xfrm>
        </p:spPr>
        <p:txBody>
          <a:bodyPr>
            <a:normAutofit/>
          </a:bodyPr>
          <a:lstStyle/>
          <a:p>
            <a:r>
              <a:rPr lang="en-US" sz="3600" dirty="0" smtClean="0"/>
              <a:t>Jesus is crucified in AD 30. </a:t>
            </a:r>
          </a:p>
          <a:p>
            <a:endParaRPr lang="en-US" sz="2400" dirty="0"/>
          </a:p>
          <a:p>
            <a:r>
              <a:rPr lang="en-US" sz="3600" dirty="0" smtClean="0"/>
              <a:t>Thus, there is a complete Gospel within 20 to 30 years. </a:t>
            </a:r>
          </a:p>
          <a:p>
            <a:endParaRPr lang="en-US" sz="2400" dirty="0"/>
          </a:p>
          <a:p>
            <a:r>
              <a:rPr lang="en-US" sz="3600" dirty="0" smtClean="0"/>
              <a:t>This is very likely within the lifetimes of eyewitnesses.</a:t>
            </a:r>
          </a:p>
        </p:txBody>
      </p:sp>
      <p:sp>
        <p:nvSpPr>
          <p:cNvPr id="5" name="Title 1"/>
          <p:cNvSpPr>
            <a:spLocks noGrp="1"/>
          </p:cNvSpPr>
          <p:nvPr>
            <p:ph type="title"/>
          </p:nvPr>
        </p:nvSpPr>
        <p:spPr>
          <a:xfrm>
            <a:off x="822960" y="286605"/>
            <a:ext cx="7543800" cy="1237396"/>
          </a:xfrm>
        </p:spPr>
        <p:txBody>
          <a:bodyPr/>
          <a:lstStyle/>
          <a:p>
            <a:r>
              <a:rPr lang="en-US" b="1" dirty="0" smtClean="0"/>
              <a:t>It Dates Early</a:t>
            </a:r>
            <a:endParaRPr lang="en-US" b="1" dirty="0"/>
          </a:p>
        </p:txBody>
      </p:sp>
    </p:spTree>
    <p:extLst>
      <p:ext uri="{BB962C8B-B14F-4D97-AF65-F5344CB8AC3E}">
        <p14:creationId xmlns:p14="http://schemas.microsoft.com/office/powerpoint/2010/main" val="143741727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dirty="0" smtClean="0"/>
              <a:t>But, we can get closer…</a:t>
            </a:r>
          </a:p>
          <a:p>
            <a:r>
              <a:rPr lang="en-US" sz="3600" dirty="0" smtClean="0"/>
              <a:t>Paul’s letters date to the early to mid-50s.</a:t>
            </a:r>
          </a:p>
          <a:p>
            <a:endParaRPr lang="en-US" sz="3600" dirty="0"/>
          </a:p>
          <a:p>
            <a:r>
              <a:rPr lang="en-US" sz="3600" dirty="0" smtClean="0"/>
              <a:t>Within 20 years, we have the core claims of Christianity. </a:t>
            </a:r>
          </a:p>
          <a:p>
            <a:endParaRPr lang="en-US" sz="3600" dirty="0"/>
          </a:p>
          <a:p>
            <a:endParaRPr lang="en-US" sz="3600" dirty="0" smtClean="0"/>
          </a:p>
        </p:txBody>
      </p:sp>
      <p:sp>
        <p:nvSpPr>
          <p:cNvPr id="5" name="Title 1"/>
          <p:cNvSpPr>
            <a:spLocks noGrp="1"/>
          </p:cNvSpPr>
          <p:nvPr>
            <p:ph type="title"/>
          </p:nvPr>
        </p:nvSpPr>
        <p:spPr>
          <a:xfrm>
            <a:off x="822960" y="286605"/>
            <a:ext cx="7543800" cy="1237396"/>
          </a:xfrm>
        </p:spPr>
        <p:txBody>
          <a:bodyPr/>
          <a:lstStyle/>
          <a:p>
            <a:r>
              <a:rPr lang="en-US" b="1" dirty="0" smtClean="0"/>
              <a:t>It Dates Early</a:t>
            </a:r>
            <a:endParaRPr lang="en-US" b="1" dirty="0"/>
          </a:p>
        </p:txBody>
      </p:sp>
    </p:spTree>
    <p:extLst>
      <p:ext uri="{BB962C8B-B14F-4D97-AF65-F5344CB8AC3E}">
        <p14:creationId xmlns:p14="http://schemas.microsoft.com/office/powerpoint/2010/main" val="143741727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sz="3600" dirty="0" smtClean="0"/>
              <a:t>Jesus’s virgin birth (Gal. 4:4)</a:t>
            </a:r>
          </a:p>
          <a:p>
            <a:r>
              <a:rPr lang="en-US" sz="3600" dirty="0" smtClean="0"/>
              <a:t>His titles of deity (Rom. 1:3-4; 10:9)</a:t>
            </a:r>
          </a:p>
          <a:p>
            <a:r>
              <a:rPr lang="en-US" sz="3600" dirty="0" smtClean="0"/>
              <a:t>His sinless life (2 Cor. 5:21)</a:t>
            </a:r>
          </a:p>
          <a:p>
            <a:r>
              <a:rPr lang="en-US" sz="3600" dirty="0" smtClean="0"/>
              <a:t>His death on the cross (Rom. 4:25; 5:8; Gal. 3:13)</a:t>
            </a:r>
          </a:p>
          <a:p>
            <a:r>
              <a:rPr lang="en-US" sz="3600" dirty="0" smtClean="0"/>
              <a:t>That he died to pay for our sins (1 Cor. 15:3; 2 Cor. 5:21)</a:t>
            </a:r>
          </a:p>
          <a:p>
            <a:r>
              <a:rPr lang="en-US" sz="3600" dirty="0" smtClean="0"/>
              <a:t>His resurrection on the “third day” (1 Cor. 15:6)</a:t>
            </a:r>
          </a:p>
          <a:p>
            <a:r>
              <a:rPr lang="en-US" sz="3600" dirty="0" smtClean="0"/>
              <a:t>His post-resurrection appearances (1 Cor. 15:5-8)</a:t>
            </a:r>
          </a:p>
          <a:p>
            <a:r>
              <a:rPr lang="en-US" sz="3600" dirty="0" smtClean="0"/>
              <a:t>That he is seated at the right hand of God (Rom. 8:34)</a:t>
            </a:r>
            <a:endParaRPr lang="en-US" sz="3600" dirty="0"/>
          </a:p>
          <a:p>
            <a:endParaRPr lang="en-US" sz="3600" dirty="0" smtClean="0"/>
          </a:p>
        </p:txBody>
      </p:sp>
      <p:sp>
        <p:nvSpPr>
          <p:cNvPr id="5" name="Title 1"/>
          <p:cNvSpPr>
            <a:spLocks noGrp="1"/>
          </p:cNvSpPr>
          <p:nvPr>
            <p:ph type="title"/>
          </p:nvPr>
        </p:nvSpPr>
        <p:spPr>
          <a:xfrm>
            <a:off x="822960" y="286605"/>
            <a:ext cx="7543800" cy="1237396"/>
          </a:xfrm>
        </p:spPr>
        <p:txBody>
          <a:bodyPr/>
          <a:lstStyle/>
          <a:p>
            <a:r>
              <a:rPr lang="en-US" b="1" dirty="0" smtClean="0"/>
              <a:t>It Dates Early</a:t>
            </a:r>
            <a:endParaRPr lang="en-US" b="1" dirty="0"/>
          </a:p>
        </p:txBody>
      </p:sp>
    </p:spTree>
    <p:extLst>
      <p:ext uri="{BB962C8B-B14F-4D97-AF65-F5344CB8AC3E}">
        <p14:creationId xmlns:p14="http://schemas.microsoft.com/office/powerpoint/2010/main" val="242636739"/>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3600" dirty="0"/>
              <a:t>W</a:t>
            </a:r>
            <a:r>
              <a:rPr lang="en-US" sz="3600" dirty="0" smtClean="0"/>
              <a:t>e </a:t>
            </a:r>
            <a:r>
              <a:rPr lang="en-US" sz="3600" dirty="0"/>
              <a:t>can get </a:t>
            </a:r>
            <a:r>
              <a:rPr lang="en-US" sz="3600" dirty="0" smtClean="0"/>
              <a:t>even closer…</a:t>
            </a:r>
            <a:endParaRPr lang="en-US" sz="3600" dirty="0"/>
          </a:p>
          <a:p>
            <a:endParaRPr lang="en-US" sz="1300" dirty="0" smtClean="0"/>
          </a:p>
          <a:p>
            <a:r>
              <a:rPr lang="en-US" sz="3600" dirty="0" smtClean="0"/>
              <a:t>Within </a:t>
            </a:r>
            <a:r>
              <a:rPr lang="en-US" sz="3600" dirty="0"/>
              <a:t>the writings of Paul are certain early creeds. </a:t>
            </a:r>
            <a:endParaRPr lang="en-US" sz="3600" dirty="0" smtClean="0"/>
          </a:p>
          <a:p>
            <a:pPr lvl="1"/>
            <a:r>
              <a:rPr lang="en-US" sz="3200" dirty="0" smtClean="0"/>
              <a:t>A memorable summary of events and theology. </a:t>
            </a:r>
          </a:p>
          <a:p>
            <a:pPr marL="0" indent="0">
              <a:buNone/>
            </a:pPr>
            <a:endParaRPr lang="en-US" sz="2200" dirty="0"/>
          </a:p>
          <a:p>
            <a:r>
              <a:rPr lang="en-US" sz="3600" dirty="0" smtClean="0"/>
              <a:t>1 Corinthians 15:3-7. </a:t>
            </a:r>
          </a:p>
        </p:txBody>
      </p:sp>
      <p:sp>
        <p:nvSpPr>
          <p:cNvPr id="5" name="Title 1"/>
          <p:cNvSpPr>
            <a:spLocks noGrp="1"/>
          </p:cNvSpPr>
          <p:nvPr>
            <p:ph type="title"/>
          </p:nvPr>
        </p:nvSpPr>
        <p:spPr>
          <a:xfrm>
            <a:off x="822960" y="286605"/>
            <a:ext cx="7543800" cy="1237396"/>
          </a:xfrm>
        </p:spPr>
        <p:txBody>
          <a:bodyPr/>
          <a:lstStyle/>
          <a:p>
            <a:r>
              <a:rPr lang="en-US" b="1" dirty="0" smtClean="0"/>
              <a:t>It Dates Early</a:t>
            </a:r>
            <a:endParaRPr lang="en-US" b="1" dirty="0"/>
          </a:p>
        </p:txBody>
      </p:sp>
    </p:spTree>
    <p:extLst>
      <p:ext uri="{BB962C8B-B14F-4D97-AF65-F5344CB8AC3E}">
        <p14:creationId xmlns:p14="http://schemas.microsoft.com/office/powerpoint/2010/main" val="33528230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smtClean="0"/>
              <a:t>1 Cor. 15:3-4</a:t>
            </a:r>
            <a:r>
              <a:rPr lang="en-US" sz="3600" dirty="0"/>
              <a:t> </a:t>
            </a:r>
            <a:endParaRPr lang="en-US" sz="3600" dirty="0" smtClean="0"/>
          </a:p>
          <a:p>
            <a:pPr marL="0" indent="0">
              <a:buNone/>
            </a:pPr>
            <a:r>
              <a:rPr lang="en-US" sz="3600" b="1" dirty="0" smtClean="0"/>
              <a:t>3 </a:t>
            </a:r>
            <a:r>
              <a:rPr lang="en-US" sz="3600" dirty="0" smtClean="0"/>
              <a:t>For </a:t>
            </a:r>
            <a:r>
              <a:rPr lang="en-US" sz="3600" dirty="0"/>
              <a:t>I delivered to you as of first importance what I also received, that Christ died for our sins according to the Scriptures, </a:t>
            </a:r>
            <a:r>
              <a:rPr lang="en-US" sz="3600" b="1" dirty="0"/>
              <a:t>4</a:t>
            </a:r>
            <a:r>
              <a:rPr lang="en-US" sz="3600" dirty="0"/>
              <a:t>and that He was buried, and that He was raised on the third day according to the Scriptures, </a:t>
            </a:r>
            <a:endParaRPr lang="en-US" sz="3600" dirty="0" smtClean="0"/>
          </a:p>
        </p:txBody>
      </p:sp>
      <p:sp>
        <p:nvSpPr>
          <p:cNvPr id="5" name="Title 1"/>
          <p:cNvSpPr>
            <a:spLocks noGrp="1"/>
          </p:cNvSpPr>
          <p:nvPr>
            <p:ph type="title"/>
          </p:nvPr>
        </p:nvSpPr>
        <p:spPr>
          <a:xfrm>
            <a:off x="822960" y="286605"/>
            <a:ext cx="7543800" cy="1237396"/>
          </a:xfrm>
        </p:spPr>
        <p:txBody>
          <a:bodyPr/>
          <a:lstStyle/>
          <a:p>
            <a:r>
              <a:rPr lang="en-US" b="1" dirty="0" smtClean="0"/>
              <a:t>It Dates Early</a:t>
            </a:r>
            <a:endParaRPr lang="en-US" b="1" dirty="0"/>
          </a:p>
        </p:txBody>
      </p:sp>
    </p:spTree>
    <p:extLst>
      <p:ext uri="{BB962C8B-B14F-4D97-AF65-F5344CB8AC3E}">
        <p14:creationId xmlns:p14="http://schemas.microsoft.com/office/powerpoint/2010/main" val="33528230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smtClean="0"/>
              <a:t>1 Cor. 15:3-4</a:t>
            </a:r>
            <a:r>
              <a:rPr lang="en-US" sz="3600" dirty="0"/>
              <a:t> </a:t>
            </a:r>
            <a:endParaRPr lang="en-US" sz="3600" dirty="0" smtClean="0"/>
          </a:p>
          <a:p>
            <a:pPr marL="0" indent="0">
              <a:buNone/>
            </a:pPr>
            <a:r>
              <a:rPr lang="en-US" sz="3600" b="1" dirty="0" smtClean="0"/>
              <a:t>3 </a:t>
            </a:r>
            <a:r>
              <a:rPr lang="en-US" sz="3600" dirty="0" smtClean="0"/>
              <a:t>For </a:t>
            </a:r>
            <a:r>
              <a:rPr lang="en-US" sz="3600" dirty="0"/>
              <a:t>I delivered to you as of first importance what I also received, that </a:t>
            </a:r>
            <a:r>
              <a:rPr lang="en-US" sz="3600" b="1" dirty="0">
                <a:solidFill>
                  <a:srgbClr val="FF0000"/>
                </a:solidFill>
              </a:rPr>
              <a:t>Christ died for our sins </a:t>
            </a:r>
            <a:r>
              <a:rPr lang="en-US" sz="3600" dirty="0"/>
              <a:t>according to the Scriptures, </a:t>
            </a:r>
            <a:r>
              <a:rPr lang="en-US" sz="3600" b="1" dirty="0"/>
              <a:t>4</a:t>
            </a:r>
            <a:r>
              <a:rPr lang="en-US" sz="3600" dirty="0"/>
              <a:t>and that He was buried, and that He was raised on the third day according to the Scriptures, </a:t>
            </a:r>
            <a:endParaRPr lang="en-US" sz="3600" dirty="0" smtClean="0"/>
          </a:p>
        </p:txBody>
      </p:sp>
      <p:sp>
        <p:nvSpPr>
          <p:cNvPr id="5" name="Title 1"/>
          <p:cNvSpPr>
            <a:spLocks noGrp="1"/>
          </p:cNvSpPr>
          <p:nvPr>
            <p:ph type="title"/>
          </p:nvPr>
        </p:nvSpPr>
        <p:spPr>
          <a:xfrm>
            <a:off x="822960" y="286605"/>
            <a:ext cx="7543800" cy="1237396"/>
          </a:xfrm>
        </p:spPr>
        <p:txBody>
          <a:bodyPr/>
          <a:lstStyle/>
          <a:p>
            <a:r>
              <a:rPr lang="en-US" b="1" dirty="0" smtClean="0"/>
              <a:t>It Dates Early</a:t>
            </a:r>
            <a:endParaRPr lang="en-US" b="1" dirty="0"/>
          </a:p>
        </p:txBody>
      </p:sp>
    </p:spTree>
    <p:extLst>
      <p:ext uri="{BB962C8B-B14F-4D97-AF65-F5344CB8AC3E}">
        <p14:creationId xmlns:p14="http://schemas.microsoft.com/office/powerpoint/2010/main" val="42343805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smtClean="0"/>
              <a:t>1 Cor. 15:3-4</a:t>
            </a:r>
          </a:p>
          <a:p>
            <a:pPr marL="0" indent="0">
              <a:buNone/>
            </a:pPr>
            <a:r>
              <a:rPr lang="en-US" sz="3600" b="1" dirty="0" smtClean="0"/>
              <a:t>3 </a:t>
            </a:r>
            <a:r>
              <a:rPr lang="en-US" sz="3600" dirty="0" smtClean="0"/>
              <a:t>For </a:t>
            </a:r>
            <a:r>
              <a:rPr lang="en-US" sz="3600" dirty="0"/>
              <a:t>I delivered to you as of first importance what I also received, that </a:t>
            </a:r>
            <a:r>
              <a:rPr lang="en-US" sz="3600" b="1" dirty="0">
                <a:solidFill>
                  <a:srgbClr val="FF0000"/>
                </a:solidFill>
              </a:rPr>
              <a:t>Christ died for our sins </a:t>
            </a:r>
            <a:r>
              <a:rPr lang="en-US" sz="3600" dirty="0"/>
              <a:t>according to the Scriptures, </a:t>
            </a:r>
            <a:r>
              <a:rPr lang="en-US" sz="3600" b="1" dirty="0"/>
              <a:t>4</a:t>
            </a:r>
            <a:r>
              <a:rPr lang="en-US" sz="3600" dirty="0"/>
              <a:t>and that </a:t>
            </a:r>
            <a:r>
              <a:rPr lang="en-US" sz="3600" b="1" dirty="0">
                <a:solidFill>
                  <a:srgbClr val="FF0000"/>
                </a:solidFill>
              </a:rPr>
              <a:t>He was buried</a:t>
            </a:r>
            <a:r>
              <a:rPr lang="en-US" sz="3600" dirty="0"/>
              <a:t>, and that He was raised on the third day according to the Scriptures, </a:t>
            </a:r>
            <a:endParaRPr lang="en-US" sz="3600" dirty="0" smtClean="0"/>
          </a:p>
        </p:txBody>
      </p:sp>
      <p:sp>
        <p:nvSpPr>
          <p:cNvPr id="5" name="Title 1"/>
          <p:cNvSpPr>
            <a:spLocks noGrp="1"/>
          </p:cNvSpPr>
          <p:nvPr>
            <p:ph type="title"/>
          </p:nvPr>
        </p:nvSpPr>
        <p:spPr>
          <a:xfrm>
            <a:off x="822960" y="286605"/>
            <a:ext cx="7543800" cy="1237396"/>
          </a:xfrm>
        </p:spPr>
        <p:txBody>
          <a:bodyPr/>
          <a:lstStyle/>
          <a:p>
            <a:r>
              <a:rPr lang="en-US" b="1" dirty="0" smtClean="0"/>
              <a:t>It Dates Early</a:t>
            </a:r>
            <a:endParaRPr lang="en-US" b="1" dirty="0"/>
          </a:p>
        </p:txBody>
      </p:sp>
    </p:spTree>
    <p:extLst>
      <p:ext uri="{BB962C8B-B14F-4D97-AF65-F5344CB8AC3E}">
        <p14:creationId xmlns:p14="http://schemas.microsoft.com/office/powerpoint/2010/main" val="6639402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smtClean="0"/>
              <a:t>1 Cor. 15:3-4</a:t>
            </a:r>
            <a:r>
              <a:rPr lang="en-US" sz="3600" dirty="0"/>
              <a:t> </a:t>
            </a:r>
            <a:endParaRPr lang="en-US" sz="3600" dirty="0" smtClean="0"/>
          </a:p>
          <a:p>
            <a:pPr marL="0" indent="0">
              <a:buNone/>
            </a:pPr>
            <a:r>
              <a:rPr lang="en-US" sz="3600" b="1" dirty="0" smtClean="0"/>
              <a:t>3 </a:t>
            </a:r>
            <a:r>
              <a:rPr lang="en-US" sz="3600" dirty="0" smtClean="0"/>
              <a:t>For </a:t>
            </a:r>
            <a:r>
              <a:rPr lang="en-US" sz="3600" dirty="0"/>
              <a:t>I delivered to you as of first importance what I also received, that </a:t>
            </a:r>
            <a:r>
              <a:rPr lang="en-US" sz="3600" b="1" dirty="0">
                <a:solidFill>
                  <a:srgbClr val="FF0000"/>
                </a:solidFill>
              </a:rPr>
              <a:t>Christ died for our sins </a:t>
            </a:r>
            <a:r>
              <a:rPr lang="en-US" sz="3600" dirty="0"/>
              <a:t>according to the Scriptures, </a:t>
            </a:r>
            <a:r>
              <a:rPr lang="en-US" sz="3600" b="1" dirty="0" smtClean="0"/>
              <a:t>4 </a:t>
            </a:r>
            <a:r>
              <a:rPr lang="en-US" sz="3600" dirty="0" smtClean="0"/>
              <a:t>and </a:t>
            </a:r>
            <a:r>
              <a:rPr lang="en-US" sz="3600" dirty="0"/>
              <a:t>that </a:t>
            </a:r>
            <a:r>
              <a:rPr lang="en-US" sz="3600" b="1" dirty="0">
                <a:solidFill>
                  <a:srgbClr val="FF0000"/>
                </a:solidFill>
              </a:rPr>
              <a:t>He was buried</a:t>
            </a:r>
            <a:r>
              <a:rPr lang="en-US" sz="3600" dirty="0"/>
              <a:t>, and that </a:t>
            </a:r>
            <a:r>
              <a:rPr lang="en-US" sz="3600" b="1" dirty="0">
                <a:solidFill>
                  <a:srgbClr val="FF0000"/>
                </a:solidFill>
              </a:rPr>
              <a:t>He was raised </a:t>
            </a:r>
            <a:r>
              <a:rPr lang="en-US" sz="3600" dirty="0"/>
              <a:t>on the third day according to the Scriptures, </a:t>
            </a:r>
            <a:endParaRPr lang="en-US" sz="3600" dirty="0" smtClean="0"/>
          </a:p>
        </p:txBody>
      </p:sp>
      <p:sp>
        <p:nvSpPr>
          <p:cNvPr id="5" name="Title 1"/>
          <p:cNvSpPr>
            <a:spLocks noGrp="1"/>
          </p:cNvSpPr>
          <p:nvPr>
            <p:ph type="title"/>
          </p:nvPr>
        </p:nvSpPr>
        <p:spPr>
          <a:xfrm>
            <a:off x="822960" y="286605"/>
            <a:ext cx="7543800" cy="1237396"/>
          </a:xfrm>
        </p:spPr>
        <p:txBody>
          <a:bodyPr/>
          <a:lstStyle/>
          <a:p>
            <a:r>
              <a:rPr lang="en-US" b="1" dirty="0" smtClean="0"/>
              <a:t>It Dates Early</a:t>
            </a:r>
            <a:endParaRPr lang="en-US" b="1" dirty="0"/>
          </a:p>
        </p:txBody>
      </p:sp>
    </p:spTree>
    <p:extLst>
      <p:ext uri="{BB962C8B-B14F-4D97-AF65-F5344CB8AC3E}">
        <p14:creationId xmlns:p14="http://schemas.microsoft.com/office/powerpoint/2010/main" val="6639402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Reliability of the Bible</a:t>
            </a:r>
            <a:endParaRPr lang="en-US" dirty="0"/>
          </a:p>
        </p:txBody>
      </p:sp>
      <p:sp>
        <p:nvSpPr>
          <p:cNvPr id="3" name="Content Placeholder 2"/>
          <p:cNvSpPr>
            <a:spLocks noGrp="1"/>
          </p:cNvSpPr>
          <p:nvPr>
            <p:ph idx="1"/>
          </p:nvPr>
        </p:nvSpPr>
        <p:spPr/>
        <p:txBody>
          <a:bodyPr>
            <a:normAutofit/>
          </a:bodyPr>
          <a:lstStyle/>
          <a:p>
            <a:pPr lvl="0"/>
            <a:r>
              <a:rPr lang="en-US" sz="3600" dirty="0" smtClean="0"/>
              <a:t>Are </a:t>
            </a:r>
            <a:r>
              <a:rPr lang="en-US" sz="3600" dirty="0" smtClean="0"/>
              <a:t>there good historical reasons to trust the Bible?</a:t>
            </a:r>
          </a:p>
          <a:p>
            <a:pPr lvl="0"/>
            <a:endParaRPr lang="en-US" sz="3600" dirty="0"/>
          </a:p>
          <a:p>
            <a:pPr lvl="0"/>
            <a:r>
              <a:rPr lang="en-US" sz="3600" dirty="0" smtClean="0"/>
              <a:t>Thesis: </a:t>
            </a:r>
            <a:r>
              <a:rPr lang="en-US" sz="3600" dirty="0" smtClean="0"/>
              <a:t>Yes, because the </a:t>
            </a:r>
            <a:r>
              <a:rPr lang="en-US" sz="3600" dirty="0" smtClean="0"/>
              <a:t>NT is grounded in eyewitness testimony.</a:t>
            </a:r>
          </a:p>
          <a:p>
            <a:endParaRPr lang="en-US" sz="3600" dirty="0" smtClean="0"/>
          </a:p>
        </p:txBody>
      </p:sp>
    </p:spTree>
    <p:extLst>
      <p:ext uri="{BB962C8B-B14F-4D97-AF65-F5344CB8AC3E}">
        <p14:creationId xmlns:p14="http://schemas.microsoft.com/office/powerpoint/2010/main" val="359860569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sz="3600" dirty="0"/>
              <a:t>1 Cor. </a:t>
            </a:r>
            <a:r>
              <a:rPr lang="en-US" sz="3600" dirty="0" smtClean="0"/>
              <a:t>15:5-7</a:t>
            </a:r>
            <a:endParaRPr lang="en-US" sz="3600" b="1" dirty="0" smtClean="0"/>
          </a:p>
          <a:p>
            <a:pPr marL="0" indent="0">
              <a:buNone/>
            </a:pPr>
            <a:r>
              <a:rPr lang="en-US" sz="3600" b="1" dirty="0" smtClean="0"/>
              <a:t>5 </a:t>
            </a:r>
            <a:r>
              <a:rPr lang="en-US" sz="3600" dirty="0" smtClean="0"/>
              <a:t>and </a:t>
            </a:r>
            <a:r>
              <a:rPr lang="en-US" sz="3600" dirty="0"/>
              <a:t>that He appeared to Cephas, then to the twelve. </a:t>
            </a:r>
            <a:r>
              <a:rPr lang="en-US" sz="3600" b="1" dirty="0" smtClean="0"/>
              <a:t>6 </a:t>
            </a:r>
            <a:r>
              <a:rPr lang="en-US" sz="3600" dirty="0" smtClean="0"/>
              <a:t>After </a:t>
            </a:r>
            <a:r>
              <a:rPr lang="en-US" sz="3600" dirty="0"/>
              <a:t>that He appeared to more than five hundred brethren at one time, most of whom remain until now, but some have fallen asleep; </a:t>
            </a:r>
            <a:r>
              <a:rPr lang="en-US" sz="3600" b="1" dirty="0" smtClean="0"/>
              <a:t>7 </a:t>
            </a:r>
            <a:r>
              <a:rPr lang="en-US" sz="3600" dirty="0" smtClean="0"/>
              <a:t>then </a:t>
            </a:r>
            <a:r>
              <a:rPr lang="en-US" sz="3600" dirty="0"/>
              <a:t>He appeared to James, then to all the apostles </a:t>
            </a:r>
          </a:p>
          <a:p>
            <a:pPr marL="0" indent="0">
              <a:buNone/>
            </a:pPr>
            <a:r>
              <a:rPr lang="en-US" sz="3600" dirty="0" smtClean="0"/>
              <a:t> </a:t>
            </a:r>
          </a:p>
        </p:txBody>
      </p:sp>
      <p:sp>
        <p:nvSpPr>
          <p:cNvPr id="5" name="Title 1"/>
          <p:cNvSpPr>
            <a:spLocks noGrp="1"/>
          </p:cNvSpPr>
          <p:nvPr>
            <p:ph type="title"/>
          </p:nvPr>
        </p:nvSpPr>
        <p:spPr>
          <a:xfrm>
            <a:off x="822960" y="286605"/>
            <a:ext cx="7543800" cy="1237396"/>
          </a:xfrm>
        </p:spPr>
        <p:txBody>
          <a:bodyPr/>
          <a:lstStyle/>
          <a:p>
            <a:r>
              <a:rPr lang="en-US" b="1" dirty="0" smtClean="0"/>
              <a:t>It Dates Early</a:t>
            </a:r>
            <a:endParaRPr lang="en-US" b="1" dirty="0"/>
          </a:p>
        </p:txBody>
      </p:sp>
    </p:spTree>
    <p:extLst>
      <p:ext uri="{BB962C8B-B14F-4D97-AF65-F5344CB8AC3E}">
        <p14:creationId xmlns:p14="http://schemas.microsoft.com/office/powerpoint/2010/main" val="33528230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sz="3600" dirty="0"/>
              <a:t>1 Cor. </a:t>
            </a:r>
            <a:r>
              <a:rPr lang="en-US" sz="3600" dirty="0" smtClean="0"/>
              <a:t>15:5-7</a:t>
            </a:r>
            <a:endParaRPr lang="en-US" sz="3600" b="1" dirty="0" smtClean="0"/>
          </a:p>
          <a:p>
            <a:pPr marL="0" indent="0">
              <a:buNone/>
            </a:pPr>
            <a:r>
              <a:rPr lang="en-US" sz="3600" b="1" dirty="0" smtClean="0"/>
              <a:t>5</a:t>
            </a:r>
            <a:r>
              <a:rPr lang="en-US" sz="3600" dirty="0" smtClean="0"/>
              <a:t>and </a:t>
            </a:r>
            <a:r>
              <a:rPr lang="en-US" sz="3600" dirty="0"/>
              <a:t>that He appeared to </a:t>
            </a:r>
            <a:r>
              <a:rPr lang="en-US" sz="3600" b="1" dirty="0">
                <a:solidFill>
                  <a:srgbClr val="FF0000"/>
                </a:solidFill>
              </a:rPr>
              <a:t>Cephas</a:t>
            </a:r>
            <a:r>
              <a:rPr lang="en-US" sz="3600" dirty="0"/>
              <a:t>, then to the twelve. </a:t>
            </a:r>
            <a:r>
              <a:rPr lang="en-US" sz="3600" b="1" dirty="0"/>
              <a:t>6</a:t>
            </a:r>
            <a:r>
              <a:rPr lang="en-US" sz="3600" dirty="0"/>
              <a:t>After that He appeared to more than five hundred brethren at one time, most of whom remain until now, but some have fallen asleep; </a:t>
            </a:r>
            <a:r>
              <a:rPr lang="en-US" sz="3600" b="1" dirty="0"/>
              <a:t>7</a:t>
            </a:r>
            <a:r>
              <a:rPr lang="en-US" sz="3600" dirty="0"/>
              <a:t>then He appeared to </a:t>
            </a:r>
            <a:r>
              <a:rPr lang="en-US" sz="3600" b="1" dirty="0">
                <a:solidFill>
                  <a:srgbClr val="FF0000"/>
                </a:solidFill>
              </a:rPr>
              <a:t>James</a:t>
            </a:r>
            <a:r>
              <a:rPr lang="en-US" sz="3600" dirty="0"/>
              <a:t>, then to all the apostles </a:t>
            </a:r>
          </a:p>
          <a:p>
            <a:pPr marL="0" indent="0">
              <a:buNone/>
            </a:pPr>
            <a:r>
              <a:rPr lang="en-US" sz="3600" dirty="0" smtClean="0"/>
              <a:t> </a:t>
            </a:r>
          </a:p>
        </p:txBody>
      </p:sp>
      <p:sp>
        <p:nvSpPr>
          <p:cNvPr id="5" name="Title 1"/>
          <p:cNvSpPr>
            <a:spLocks noGrp="1"/>
          </p:cNvSpPr>
          <p:nvPr>
            <p:ph type="title"/>
          </p:nvPr>
        </p:nvSpPr>
        <p:spPr>
          <a:xfrm>
            <a:off x="822960" y="286605"/>
            <a:ext cx="7543800" cy="1237396"/>
          </a:xfrm>
        </p:spPr>
        <p:txBody>
          <a:bodyPr/>
          <a:lstStyle/>
          <a:p>
            <a:r>
              <a:rPr lang="en-US" b="1" dirty="0" smtClean="0"/>
              <a:t>It Dates Early</a:t>
            </a:r>
            <a:endParaRPr lang="en-US" b="1" dirty="0"/>
          </a:p>
        </p:txBody>
      </p:sp>
    </p:spTree>
    <p:extLst>
      <p:ext uri="{BB962C8B-B14F-4D97-AF65-F5344CB8AC3E}">
        <p14:creationId xmlns:p14="http://schemas.microsoft.com/office/powerpoint/2010/main" val="26294434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smtClean="0"/>
              <a:t>Galatians 1:18-19</a:t>
            </a:r>
          </a:p>
          <a:p>
            <a:pPr marL="0" indent="0">
              <a:buNone/>
            </a:pPr>
            <a:r>
              <a:rPr lang="en-US" sz="3600" dirty="0"/>
              <a:t> </a:t>
            </a:r>
            <a:r>
              <a:rPr lang="en-US" sz="3600" b="1" dirty="0" smtClean="0"/>
              <a:t>18 </a:t>
            </a:r>
            <a:r>
              <a:rPr lang="en-US" sz="3600" dirty="0" smtClean="0"/>
              <a:t>Then </a:t>
            </a:r>
            <a:r>
              <a:rPr lang="en-US" sz="3600" dirty="0"/>
              <a:t>three years later I went up to Jerusalem to become acquainted with Cephas, and stayed with him fifteen days. </a:t>
            </a:r>
            <a:r>
              <a:rPr lang="en-US" sz="3600" b="1" dirty="0" smtClean="0"/>
              <a:t>19 </a:t>
            </a:r>
            <a:r>
              <a:rPr lang="en-US" sz="3600" dirty="0" smtClean="0"/>
              <a:t>But </a:t>
            </a:r>
            <a:r>
              <a:rPr lang="en-US" sz="3600" dirty="0"/>
              <a:t>I did not see any other of the apostles except James, the Lord’s brother. </a:t>
            </a:r>
            <a:r>
              <a:rPr lang="en-US" sz="3600" dirty="0" smtClean="0"/>
              <a:t> </a:t>
            </a:r>
          </a:p>
        </p:txBody>
      </p:sp>
      <p:sp>
        <p:nvSpPr>
          <p:cNvPr id="5" name="Title 1"/>
          <p:cNvSpPr>
            <a:spLocks noGrp="1"/>
          </p:cNvSpPr>
          <p:nvPr>
            <p:ph type="title"/>
          </p:nvPr>
        </p:nvSpPr>
        <p:spPr>
          <a:xfrm>
            <a:off x="822960" y="286605"/>
            <a:ext cx="7543800" cy="1237396"/>
          </a:xfrm>
        </p:spPr>
        <p:txBody>
          <a:bodyPr/>
          <a:lstStyle/>
          <a:p>
            <a:r>
              <a:rPr lang="en-US" b="1" dirty="0" smtClean="0"/>
              <a:t>It Dates Early</a:t>
            </a:r>
            <a:endParaRPr lang="en-US" b="1" dirty="0"/>
          </a:p>
        </p:txBody>
      </p:sp>
    </p:spTree>
    <p:extLst>
      <p:ext uri="{BB962C8B-B14F-4D97-AF65-F5344CB8AC3E}">
        <p14:creationId xmlns:p14="http://schemas.microsoft.com/office/powerpoint/2010/main" val="33528230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smtClean="0"/>
              <a:t>Galatians 1:18-19</a:t>
            </a:r>
          </a:p>
          <a:p>
            <a:pPr marL="0" indent="0">
              <a:buNone/>
            </a:pPr>
            <a:r>
              <a:rPr lang="en-US" sz="3600" dirty="0"/>
              <a:t> </a:t>
            </a:r>
            <a:r>
              <a:rPr lang="en-US" sz="3600" b="1" dirty="0" smtClean="0"/>
              <a:t>18 </a:t>
            </a:r>
            <a:r>
              <a:rPr lang="en-US" sz="3600" dirty="0" smtClean="0"/>
              <a:t>Then </a:t>
            </a:r>
            <a:r>
              <a:rPr lang="en-US" sz="3600" dirty="0"/>
              <a:t>three years later I went up to Jerusalem to become acquainted with </a:t>
            </a:r>
            <a:r>
              <a:rPr lang="en-US" sz="3600" b="1" dirty="0">
                <a:solidFill>
                  <a:srgbClr val="FF0000"/>
                </a:solidFill>
              </a:rPr>
              <a:t>Cephas</a:t>
            </a:r>
            <a:r>
              <a:rPr lang="en-US" sz="3600" dirty="0"/>
              <a:t>, and stayed with him fifteen days. </a:t>
            </a:r>
            <a:r>
              <a:rPr lang="en-US" sz="3600" b="1" dirty="0" smtClean="0"/>
              <a:t>19 </a:t>
            </a:r>
            <a:r>
              <a:rPr lang="en-US" sz="3600" dirty="0" smtClean="0"/>
              <a:t>But </a:t>
            </a:r>
            <a:r>
              <a:rPr lang="en-US" sz="3600" dirty="0"/>
              <a:t>I did not see any other of the apostles except </a:t>
            </a:r>
            <a:r>
              <a:rPr lang="en-US" sz="3600" b="1" dirty="0">
                <a:solidFill>
                  <a:srgbClr val="FF0000"/>
                </a:solidFill>
              </a:rPr>
              <a:t>James</a:t>
            </a:r>
            <a:r>
              <a:rPr lang="en-US" sz="3600" dirty="0"/>
              <a:t>, the Lord’s brother. </a:t>
            </a:r>
            <a:r>
              <a:rPr lang="en-US" sz="3600" dirty="0" smtClean="0"/>
              <a:t> </a:t>
            </a:r>
          </a:p>
        </p:txBody>
      </p:sp>
      <p:sp>
        <p:nvSpPr>
          <p:cNvPr id="5" name="Title 1"/>
          <p:cNvSpPr>
            <a:spLocks noGrp="1"/>
          </p:cNvSpPr>
          <p:nvPr>
            <p:ph type="title"/>
          </p:nvPr>
        </p:nvSpPr>
        <p:spPr>
          <a:xfrm>
            <a:off x="822960" y="286605"/>
            <a:ext cx="7543800" cy="1237396"/>
          </a:xfrm>
        </p:spPr>
        <p:txBody>
          <a:bodyPr/>
          <a:lstStyle/>
          <a:p>
            <a:r>
              <a:rPr lang="en-US" b="1" dirty="0" smtClean="0"/>
              <a:t>It Dates Early</a:t>
            </a:r>
            <a:endParaRPr lang="en-US" b="1" dirty="0"/>
          </a:p>
        </p:txBody>
      </p:sp>
    </p:spTree>
    <p:extLst>
      <p:ext uri="{BB962C8B-B14F-4D97-AF65-F5344CB8AC3E}">
        <p14:creationId xmlns:p14="http://schemas.microsoft.com/office/powerpoint/2010/main" val="2976014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382000" cy="4221163"/>
          </a:xfrm>
        </p:spPr>
        <p:txBody>
          <a:bodyPr>
            <a:normAutofit/>
          </a:bodyPr>
          <a:lstStyle/>
          <a:p>
            <a:r>
              <a:rPr lang="en-US" sz="3600" dirty="0" smtClean="0"/>
              <a:t>Most (even </a:t>
            </a:r>
            <a:r>
              <a:rPr lang="en-US" sz="3600" dirty="0"/>
              <a:t>very </a:t>
            </a:r>
            <a:r>
              <a:rPr lang="en-US" sz="3600" dirty="0" smtClean="0"/>
              <a:t>liberal) scholars date this creed within 2 to 5 years of the events. </a:t>
            </a:r>
          </a:p>
          <a:p>
            <a:pPr lvl="1"/>
            <a:r>
              <a:rPr lang="en-US" sz="3200" dirty="0" smtClean="0"/>
              <a:t>This is certainly within </a:t>
            </a:r>
            <a:r>
              <a:rPr lang="en-US" sz="3200" dirty="0" smtClean="0"/>
              <a:t>the lifetimes </a:t>
            </a:r>
            <a:r>
              <a:rPr lang="en-US" sz="3200" dirty="0" smtClean="0"/>
              <a:t>of virtually all of the eyewitnesses!</a:t>
            </a:r>
          </a:p>
          <a:p>
            <a:pPr lvl="1"/>
            <a:r>
              <a:rPr lang="en-US" sz="3200" dirty="0" smtClean="0"/>
              <a:t>And this really just is eyewitness testimony!!</a:t>
            </a:r>
          </a:p>
          <a:p>
            <a:endParaRPr lang="en-US" sz="3600" dirty="0"/>
          </a:p>
        </p:txBody>
      </p:sp>
      <p:sp>
        <p:nvSpPr>
          <p:cNvPr id="5" name="Title 1"/>
          <p:cNvSpPr>
            <a:spLocks noGrp="1"/>
          </p:cNvSpPr>
          <p:nvPr>
            <p:ph type="title"/>
          </p:nvPr>
        </p:nvSpPr>
        <p:spPr>
          <a:xfrm>
            <a:off x="822960" y="286605"/>
            <a:ext cx="7543800" cy="1237396"/>
          </a:xfrm>
        </p:spPr>
        <p:txBody>
          <a:bodyPr/>
          <a:lstStyle/>
          <a:p>
            <a:r>
              <a:rPr lang="en-US" b="1" dirty="0" smtClean="0"/>
              <a:t>It Dates Early</a:t>
            </a:r>
            <a:endParaRPr lang="en-US" b="1" dirty="0"/>
          </a:p>
        </p:txBody>
      </p:sp>
    </p:spTree>
    <p:extLst>
      <p:ext uri="{BB962C8B-B14F-4D97-AF65-F5344CB8AC3E}">
        <p14:creationId xmlns:p14="http://schemas.microsoft.com/office/powerpoint/2010/main" val="33528230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237396"/>
          </a:xfrm>
        </p:spPr>
        <p:txBody>
          <a:bodyPr/>
          <a:lstStyle/>
          <a:p>
            <a:r>
              <a:rPr lang="en-US" b="1" dirty="0" smtClean="0"/>
              <a:t>Marks of Authenticity</a:t>
            </a:r>
            <a:endParaRPr lang="en-US" b="1" dirty="0"/>
          </a:p>
        </p:txBody>
      </p:sp>
      <p:sp>
        <p:nvSpPr>
          <p:cNvPr id="3" name="Content Placeholder 2"/>
          <p:cNvSpPr>
            <a:spLocks noGrp="1"/>
          </p:cNvSpPr>
          <p:nvPr>
            <p:ph idx="1"/>
          </p:nvPr>
        </p:nvSpPr>
        <p:spPr>
          <a:xfrm>
            <a:off x="457200" y="1828800"/>
            <a:ext cx="8382000" cy="4297363"/>
          </a:xfrm>
        </p:spPr>
        <p:txBody>
          <a:bodyPr>
            <a:normAutofit/>
          </a:bodyPr>
          <a:lstStyle/>
          <a:p>
            <a:r>
              <a:rPr lang="en-US" sz="3600" dirty="0"/>
              <a:t>The claims of the NT are continually tied to real places, real people, and real events that eyewitnesses would be best positioned to know. </a:t>
            </a:r>
            <a:endParaRPr lang="en-US" sz="3600" dirty="0" smtClean="0"/>
          </a:p>
        </p:txBody>
      </p:sp>
    </p:spTree>
    <p:extLst>
      <p:ext uri="{BB962C8B-B14F-4D97-AF65-F5344CB8AC3E}">
        <p14:creationId xmlns:p14="http://schemas.microsoft.com/office/powerpoint/2010/main" val="244057631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313596"/>
          </a:xfrm>
        </p:spPr>
        <p:txBody>
          <a:bodyPr/>
          <a:lstStyle/>
          <a:p>
            <a:r>
              <a:rPr lang="en-US" b="1" dirty="0" smtClean="0"/>
              <a:t>Marks of Authenticity</a:t>
            </a:r>
            <a:endParaRPr lang="en-US" b="1" dirty="0"/>
          </a:p>
        </p:txBody>
      </p:sp>
      <p:sp>
        <p:nvSpPr>
          <p:cNvPr id="3" name="Content Placeholder 2"/>
          <p:cNvSpPr>
            <a:spLocks noGrp="1"/>
          </p:cNvSpPr>
          <p:nvPr>
            <p:ph idx="1"/>
          </p:nvPr>
        </p:nvSpPr>
        <p:spPr>
          <a:xfrm>
            <a:off x="457200" y="1905000"/>
            <a:ext cx="8382000" cy="4221163"/>
          </a:xfrm>
        </p:spPr>
        <p:txBody>
          <a:bodyPr>
            <a:normAutofit/>
          </a:bodyPr>
          <a:lstStyle/>
          <a:p>
            <a:pPr marL="0" indent="0">
              <a:buNone/>
            </a:pPr>
            <a:r>
              <a:rPr lang="en-US" sz="3200" dirty="0"/>
              <a:t>Mark </a:t>
            </a:r>
            <a:r>
              <a:rPr lang="en-US" sz="3200" dirty="0" smtClean="0"/>
              <a:t>15:21</a:t>
            </a:r>
          </a:p>
          <a:p>
            <a:pPr marL="0" indent="0">
              <a:buNone/>
            </a:pPr>
            <a:r>
              <a:rPr lang="en-US" sz="3200" dirty="0" smtClean="0"/>
              <a:t>“[</a:t>
            </a:r>
            <a:r>
              <a:rPr lang="en-US" sz="3200" dirty="0"/>
              <a:t>The soldiers] forced a man coming in from the country, who was passing by, to carry Jesus’ cross. He was Simon, a </a:t>
            </a:r>
            <a:r>
              <a:rPr lang="en-US" sz="3200" dirty="0" err="1"/>
              <a:t>Cyrenian</a:t>
            </a:r>
            <a:r>
              <a:rPr lang="en-US" sz="3200" dirty="0"/>
              <a:t>, the father of Alexander and Rufus</a:t>
            </a:r>
            <a:r>
              <a:rPr lang="en-US" sz="3200" dirty="0" smtClean="0"/>
              <a:t>.”</a:t>
            </a:r>
          </a:p>
          <a:p>
            <a:pPr lvl="1"/>
            <a:r>
              <a:rPr lang="en-US" sz="2800" dirty="0" smtClean="0"/>
              <a:t>Why do this if </a:t>
            </a:r>
            <a:r>
              <a:rPr lang="en-US" sz="2800" dirty="0"/>
              <a:t>it wasn’t to anchor this account in </a:t>
            </a:r>
            <a:r>
              <a:rPr lang="en-US" sz="2800" dirty="0" smtClean="0"/>
              <a:t>eyewitness evidence?</a:t>
            </a:r>
          </a:p>
          <a:p>
            <a:pPr lvl="1"/>
            <a:r>
              <a:rPr lang="en-US" sz="2800" dirty="0" smtClean="0"/>
              <a:t>In effect: “Go ask Alexander and Rufus”</a:t>
            </a:r>
            <a:endParaRPr lang="en-US" sz="2800" dirty="0"/>
          </a:p>
          <a:p>
            <a:pPr marL="0" indent="0">
              <a:buNone/>
            </a:pPr>
            <a:endParaRPr lang="en-US" sz="3200" dirty="0" smtClean="0"/>
          </a:p>
        </p:txBody>
      </p:sp>
    </p:spTree>
    <p:extLst>
      <p:ext uri="{BB962C8B-B14F-4D97-AF65-F5344CB8AC3E}">
        <p14:creationId xmlns:p14="http://schemas.microsoft.com/office/powerpoint/2010/main" val="253456984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313596"/>
          </a:xfrm>
        </p:spPr>
        <p:txBody>
          <a:bodyPr/>
          <a:lstStyle/>
          <a:p>
            <a:r>
              <a:rPr lang="en-US" b="1" dirty="0" smtClean="0"/>
              <a:t>Marks of Authenticity</a:t>
            </a:r>
            <a:endParaRPr lang="en-US" b="1" dirty="0"/>
          </a:p>
        </p:txBody>
      </p:sp>
      <p:sp>
        <p:nvSpPr>
          <p:cNvPr id="3" name="Content Placeholder 2"/>
          <p:cNvSpPr>
            <a:spLocks noGrp="1"/>
          </p:cNvSpPr>
          <p:nvPr>
            <p:ph idx="1"/>
          </p:nvPr>
        </p:nvSpPr>
        <p:spPr>
          <a:xfrm>
            <a:off x="457200" y="1981200"/>
            <a:ext cx="8382000" cy="4144963"/>
          </a:xfrm>
        </p:spPr>
        <p:txBody>
          <a:bodyPr>
            <a:normAutofit/>
          </a:bodyPr>
          <a:lstStyle/>
          <a:p>
            <a:r>
              <a:rPr lang="en-US" sz="3600" dirty="0" smtClean="0"/>
              <a:t>The extraordinary events are reported in an ordinary way. </a:t>
            </a:r>
          </a:p>
          <a:p>
            <a:pPr lvl="1"/>
            <a:r>
              <a:rPr lang="en-US" sz="3200" dirty="0" smtClean="0"/>
              <a:t>Matt. 14:25: </a:t>
            </a:r>
            <a:r>
              <a:rPr lang="en-US" sz="3200" baseline="30000" dirty="0" smtClean="0"/>
              <a:t>“</a:t>
            </a:r>
            <a:r>
              <a:rPr lang="en-US" sz="3200" dirty="0"/>
              <a:t>And in the fourth watch of the night He came to them, walking on the sea.” </a:t>
            </a:r>
            <a:endParaRPr lang="en-US" sz="3200" dirty="0" smtClean="0"/>
          </a:p>
          <a:p>
            <a:pPr marL="201168" lvl="1" indent="0">
              <a:buNone/>
            </a:pPr>
            <a:endParaRPr lang="en-US" sz="1600" dirty="0" smtClean="0"/>
          </a:p>
          <a:p>
            <a:r>
              <a:rPr lang="en-US" sz="3600" dirty="0" smtClean="0"/>
              <a:t>This won’t do for good “mythmaking.” </a:t>
            </a:r>
          </a:p>
          <a:p>
            <a:pPr lvl="1"/>
            <a:r>
              <a:rPr lang="en-US" sz="3200" dirty="0" smtClean="0"/>
              <a:t>But it’s what we’d expect to see if someone is reporting </a:t>
            </a:r>
            <a:r>
              <a:rPr lang="en-US" sz="3200" dirty="0" smtClean="0"/>
              <a:t>facts as they see them. </a:t>
            </a:r>
            <a:endParaRPr lang="en-US" sz="4400" dirty="0" smtClean="0"/>
          </a:p>
        </p:txBody>
      </p:sp>
    </p:spTree>
    <p:extLst>
      <p:ext uri="{BB962C8B-B14F-4D97-AF65-F5344CB8AC3E}">
        <p14:creationId xmlns:p14="http://schemas.microsoft.com/office/powerpoint/2010/main" val="253456984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6605"/>
            <a:ext cx="7833360" cy="1237396"/>
          </a:xfrm>
        </p:spPr>
        <p:txBody>
          <a:bodyPr/>
          <a:lstStyle/>
          <a:p>
            <a:r>
              <a:rPr lang="en-US" b="1" dirty="0" smtClean="0"/>
              <a:t>The Importance of Eyewitnesses</a:t>
            </a:r>
            <a:endParaRPr lang="en-US" b="1" dirty="0"/>
          </a:p>
        </p:txBody>
      </p:sp>
      <p:sp>
        <p:nvSpPr>
          <p:cNvPr id="3" name="Content Placeholder 2"/>
          <p:cNvSpPr>
            <a:spLocks noGrp="1"/>
          </p:cNvSpPr>
          <p:nvPr>
            <p:ph idx="1"/>
          </p:nvPr>
        </p:nvSpPr>
        <p:spPr>
          <a:xfrm>
            <a:off x="457200" y="1905000"/>
            <a:ext cx="8534400" cy="4648199"/>
          </a:xfrm>
        </p:spPr>
        <p:txBody>
          <a:bodyPr>
            <a:normAutofit/>
          </a:bodyPr>
          <a:lstStyle/>
          <a:p>
            <a:r>
              <a:rPr lang="en-US" sz="3600" dirty="0" smtClean="0"/>
              <a:t>Eyewitness testimony just is, by itself, good evidence. </a:t>
            </a:r>
          </a:p>
          <a:p>
            <a:endParaRPr lang="en-US" sz="2400" dirty="0" smtClean="0"/>
          </a:p>
          <a:p>
            <a:r>
              <a:rPr lang="en-US" sz="3600" dirty="0" smtClean="0"/>
              <a:t>    Were they lying?</a:t>
            </a:r>
          </a:p>
          <a:p>
            <a:endParaRPr lang="en-US" sz="1100" dirty="0" smtClean="0"/>
          </a:p>
          <a:p>
            <a:r>
              <a:rPr lang="en-US" sz="3600" dirty="0" smtClean="0"/>
              <a:t>    Were they mistaken?</a:t>
            </a:r>
          </a:p>
          <a:p>
            <a:pPr lvl="1"/>
            <a:endParaRPr lang="en-US" sz="3200" dirty="0"/>
          </a:p>
          <a:p>
            <a:pPr lvl="1"/>
            <a:endParaRPr lang="en-US" sz="2800" dirty="0" smtClean="0"/>
          </a:p>
        </p:txBody>
      </p:sp>
    </p:spTree>
    <p:extLst>
      <p:ext uri="{BB962C8B-B14F-4D97-AF65-F5344CB8AC3E}">
        <p14:creationId xmlns:p14="http://schemas.microsoft.com/office/powerpoint/2010/main" val="253456984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37360"/>
            <a:ext cx="8534400" cy="4815839"/>
          </a:xfrm>
        </p:spPr>
        <p:txBody>
          <a:bodyPr>
            <a:normAutofit/>
          </a:bodyPr>
          <a:lstStyle/>
          <a:p>
            <a:endParaRPr lang="en-US" sz="1600" dirty="0" smtClean="0"/>
          </a:p>
          <a:p>
            <a:r>
              <a:rPr lang="en-US" sz="3600" dirty="0" smtClean="0"/>
              <a:t>The most plausible explanation of the evidence is that </a:t>
            </a:r>
            <a:r>
              <a:rPr lang="en-US" sz="3600" dirty="0" smtClean="0"/>
              <a:t>the NT is a trustworthy text</a:t>
            </a:r>
            <a:r>
              <a:rPr lang="en-US" sz="3600" dirty="0" smtClean="0"/>
              <a:t>. </a:t>
            </a:r>
            <a:endParaRPr lang="en-US" dirty="0" smtClean="0"/>
          </a:p>
          <a:p>
            <a:endParaRPr lang="en-US" sz="1800" dirty="0" smtClean="0"/>
          </a:p>
        </p:txBody>
      </p:sp>
      <p:sp>
        <p:nvSpPr>
          <p:cNvPr id="5" name="Title 1"/>
          <p:cNvSpPr>
            <a:spLocks noGrp="1"/>
          </p:cNvSpPr>
          <p:nvPr>
            <p:ph type="title"/>
          </p:nvPr>
        </p:nvSpPr>
        <p:spPr>
          <a:xfrm>
            <a:off x="533400" y="286605"/>
            <a:ext cx="7833360" cy="1237396"/>
          </a:xfrm>
        </p:spPr>
        <p:txBody>
          <a:bodyPr/>
          <a:lstStyle/>
          <a:p>
            <a:r>
              <a:rPr lang="en-US" b="1" dirty="0" smtClean="0"/>
              <a:t>The Importance of Eyewitnesses</a:t>
            </a:r>
            <a:endParaRPr lang="en-US" b="1" dirty="0"/>
          </a:p>
        </p:txBody>
      </p:sp>
    </p:spTree>
    <p:extLst>
      <p:ext uri="{BB962C8B-B14F-4D97-AF65-F5344CB8AC3E}">
        <p14:creationId xmlns:p14="http://schemas.microsoft.com/office/powerpoint/2010/main" val="368141600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237396"/>
          </a:xfrm>
        </p:spPr>
        <p:txBody>
          <a:bodyPr>
            <a:normAutofit fontScale="90000"/>
          </a:bodyPr>
          <a:lstStyle/>
          <a:p>
            <a:r>
              <a:rPr lang="en-US" b="1" dirty="0" smtClean="0"/>
              <a:t>It Claims to be from Eyewitnesses</a:t>
            </a:r>
            <a:endParaRPr lang="en-US" b="1" dirty="0"/>
          </a:p>
        </p:txBody>
      </p:sp>
      <p:sp>
        <p:nvSpPr>
          <p:cNvPr id="3" name="Content Placeholder 2"/>
          <p:cNvSpPr>
            <a:spLocks noGrp="1"/>
          </p:cNvSpPr>
          <p:nvPr>
            <p:ph idx="1"/>
          </p:nvPr>
        </p:nvSpPr>
        <p:spPr/>
        <p:txBody>
          <a:bodyPr>
            <a:normAutofit/>
          </a:bodyPr>
          <a:lstStyle/>
          <a:p>
            <a:pPr marL="0" indent="0">
              <a:buNone/>
            </a:pPr>
            <a:r>
              <a:rPr lang="en-US" sz="3600" dirty="0" smtClean="0"/>
              <a:t>Luke 1:1-4</a:t>
            </a:r>
          </a:p>
          <a:p>
            <a:pPr marL="0" indent="0">
              <a:buNone/>
            </a:pPr>
            <a:r>
              <a:rPr lang="en-US" sz="3600" b="1" dirty="0" smtClean="0"/>
              <a:t>1 </a:t>
            </a:r>
            <a:r>
              <a:rPr lang="en-US" sz="3600" dirty="0" smtClean="0"/>
              <a:t>Inasmuch </a:t>
            </a:r>
            <a:r>
              <a:rPr lang="en-US" sz="3600" dirty="0"/>
              <a:t>as many have undertaken to compile an account of the things accomplished among us, </a:t>
            </a:r>
            <a:r>
              <a:rPr lang="en-US" sz="3600" b="1" dirty="0" smtClean="0"/>
              <a:t>2 </a:t>
            </a:r>
            <a:r>
              <a:rPr lang="en-US" sz="3600" dirty="0" smtClean="0"/>
              <a:t>just </a:t>
            </a:r>
            <a:r>
              <a:rPr lang="en-US" sz="3600" dirty="0"/>
              <a:t>as they were handed down to us by those who from the beginning were eyewitnesses and servants of the word, </a:t>
            </a:r>
            <a:endParaRPr lang="en-US" sz="3600" dirty="0" smtClean="0"/>
          </a:p>
        </p:txBody>
      </p:sp>
    </p:spTree>
    <p:extLst>
      <p:ext uri="{BB962C8B-B14F-4D97-AF65-F5344CB8AC3E}">
        <p14:creationId xmlns:p14="http://schemas.microsoft.com/office/powerpoint/2010/main" val="33147878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237396"/>
          </a:xfrm>
        </p:spPr>
        <p:txBody>
          <a:bodyPr/>
          <a:lstStyle/>
          <a:p>
            <a:r>
              <a:rPr lang="en-US" b="1" dirty="0" smtClean="0"/>
              <a:t>The Reliability of the Bible</a:t>
            </a:r>
            <a:endParaRPr lang="en-US" b="1" dirty="0"/>
          </a:p>
        </p:txBody>
      </p:sp>
      <p:sp>
        <p:nvSpPr>
          <p:cNvPr id="3" name="Content Placeholder 2"/>
          <p:cNvSpPr>
            <a:spLocks noGrp="1"/>
          </p:cNvSpPr>
          <p:nvPr>
            <p:ph idx="1"/>
          </p:nvPr>
        </p:nvSpPr>
        <p:spPr/>
        <p:txBody>
          <a:bodyPr>
            <a:normAutofit/>
          </a:bodyPr>
          <a:lstStyle/>
          <a:p>
            <a:r>
              <a:rPr lang="en-US" sz="4000" dirty="0" smtClean="0"/>
              <a:t>Has the text been preserved accurately?</a:t>
            </a:r>
          </a:p>
          <a:p>
            <a:pPr lvl="1"/>
            <a:r>
              <a:rPr lang="en-US" sz="3600" dirty="0" smtClean="0"/>
              <a:t>5800 Greek manuscripts</a:t>
            </a:r>
          </a:p>
          <a:p>
            <a:pPr lvl="1"/>
            <a:r>
              <a:rPr lang="en-US" sz="3600" dirty="0" smtClean="0"/>
              <a:t>20,000 manuscripts in other languages</a:t>
            </a:r>
          </a:p>
          <a:p>
            <a:pPr lvl="1"/>
            <a:r>
              <a:rPr lang="en-US" sz="3600" dirty="0" smtClean="0"/>
              <a:t>Quotes of the early church fathers</a:t>
            </a:r>
          </a:p>
        </p:txBody>
      </p:sp>
    </p:spTree>
    <p:extLst>
      <p:ext uri="{BB962C8B-B14F-4D97-AF65-F5344CB8AC3E}">
        <p14:creationId xmlns:p14="http://schemas.microsoft.com/office/powerpoint/2010/main" val="187239750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313596"/>
          </a:xfrm>
        </p:spPr>
        <p:txBody>
          <a:bodyPr/>
          <a:lstStyle/>
          <a:p>
            <a:r>
              <a:rPr lang="en-US" b="1" dirty="0" smtClean="0"/>
              <a:t>The Reliability of the Bible</a:t>
            </a:r>
            <a:endParaRPr lang="en-US" b="1" dirty="0"/>
          </a:p>
        </p:txBody>
      </p:sp>
      <p:sp>
        <p:nvSpPr>
          <p:cNvPr id="3" name="Content Placeholder 2"/>
          <p:cNvSpPr>
            <a:spLocks noGrp="1"/>
          </p:cNvSpPr>
          <p:nvPr>
            <p:ph idx="1"/>
          </p:nvPr>
        </p:nvSpPr>
        <p:spPr/>
        <p:txBody>
          <a:bodyPr>
            <a:normAutofit/>
          </a:bodyPr>
          <a:lstStyle/>
          <a:p>
            <a:r>
              <a:rPr lang="en-US" sz="4000" dirty="0" smtClean="0"/>
              <a:t>Earliest copies</a:t>
            </a:r>
          </a:p>
          <a:p>
            <a:pPr lvl="1"/>
            <a:r>
              <a:rPr lang="en-US" sz="3600" dirty="0" smtClean="0"/>
              <a:t>Within about 40-75 years = Scraps</a:t>
            </a:r>
          </a:p>
          <a:p>
            <a:pPr lvl="1"/>
            <a:r>
              <a:rPr lang="en-US" sz="3600" dirty="0" smtClean="0"/>
              <a:t>Within about 150 years = New Testament in total</a:t>
            </a:r>
          </a:p>
          <a:p>
            <a:pPr lvl="1"/>
            <a:r>
              <a:rPr lang="en-US" sz="3600" dirty="0" smtClean="0"/>
              <a:t>Within about 250 years = complete New Testament </a:t>
            </a:r>
          </a:p>
        </p:txBody>
      </p:sp>
    </p:spTree>
    <p:extLst>
      <p:ext uri="{BB962C8B-B14F-4D97-AF65-F5344CB8AC3E}">
        <p14:creationId xmlns:p14="http://schemas.microsoft.com/office/powerpoint/2010/main" val="187239750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313596"/>
          </a:xfrm>
        </p:spPr>
        <p:txBody>
          <a:bodyPr/>
          <a:lstStyle/>
          <a:p>
            <a:r>
              <a:rPr lang="en-US" b="1" dirty="0" smtClean="0"/>
              <a:t>The Reliability of the Bible</a:t>
            </a:r>
            <a:endParaRPr lang="en-US" b="1" dirty="0"/>
          </a:p>
        </p:txBody>
      </p:sp>
      <p:sp>
        <p:nvSpPr>
          <p:cNvPr id="3" name="Content Placeholder 2"/>
          <p:cNvSpPr>
            <a:spLocks noGrp="1"/>
          </p:cNvSpPr>
          <p:nvPr>
            <p:ph idx="1"/>
          </p:nvPr>
        </p:nvSpPr>
        <p:spPr/>
        <p:txBody>
          <a:bodyPr>
            <a:normAutofit fontScale="92500"/>
          </a:bodyPr>
          <a:lstStyle/>
          <a:p>
            <a:r>
              <a:rPr lang="en-US" sz="4400" dirty="0" smtClean="0"/>
              <a:t>Tacitus</a:t>
            </a:r>
          </a:p>
          <a:p>
            <a:pPr lvl="1"/>
            <a:r>
              <a:rPr lang="en-US" sz="4000" dirty="0" smtClean="0"/>
              <a:t>2 manuscripts</a:t>
            </a:r>
          </a:p>
          <a:p>
            <a:pPr lvl="1"/>
            <a:r>
              <a:rPr lang="en-US" sz="4000" dirty="0" smtClean="0"/>
              <a:t>700 years from the original writing</a:t>
            </a:r>
          </a:p>
          <a:p>
            <a:r>
              <a:rPr lang="en-US" sz="4400" dirty="0" smtClean="0"/>
              <a:t>Pliny</a:t>
            </a:r>
            <a:endParaRPr lang="en-US" sz="4400" dirty="0" smtClean="0"/>
          </a:p>
          <a:p>
            <a:pPr lvl="1"/>
            <a:r>
              <a:rPr lang="en-US" sz="4000" dirty="0" smtClean="0"/>
              <a:t>1 fragment and 200 late manuscripts</a:t>
            </a:r>
          </a:p>
          <a:p>
            <a:pPr lvl="1"/>
            <a:r>
              <a:rPr lang="en-US" sz="4000" dirty="0" smtClean="0"/>
              <a:t>400-1300 years from original writing</a:t>
            </a:r>
          </a:p>
        </p:txBody>
      </p:sp>
    </p:spTree>
    <p:extLst>
      <p:ext uri="{BB962C8B-B14F-4D97-AF65-F5344CB8AC3E}">
        <p14:creationId xmlns:p14="http://schemas.microsoft.com/office/powerpoint/2010/main" val="187239750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313596"/>
          </a:xfrm>
        </p:spPr>
        <p:txBody>
          <a:bodyPr/>
          <a:lstStyle/>
          <a:p>
            <a:r>
              <a:rPr lang="en-US" b="1" dirty="0" smtClean="0"/>
              <a:t>The Reliability of the Bible</a:t>
            </a:r>
            <a:endParaRPr lang="en-US" b="1" dirty="0"/>
          </a:p>
        </p:txBody>
      </p:sp>
      <p:sp>
        <p:nvSpPr>
          <p:cNvPr id="3" name="Content Placeholder 2"/>
          <p:cNvSpPr>
            <a:spLocks noGrp="1"/>
          </p:cNvSpPr>
          <p:nvPr>
            <p:ph idx="1"/>
          </p:nvPr>
        </p:nvSpPr>
        <p:spPr/>
        <p:txBody>
          <a:bodyPr>
            <a:normAutofit/>
          </a:bodyPr>
          <a:lstStyle/>
          <a:p>
            <a:r>
              <a:rPr lang="en-US" sz="4400" dirty="0" smtClean="0"/>
              <a:t>No substantial change has ever been discovered! </a:t>
            </a:r>
            <a:endParaRPr lang="en-US" sz="4000" dirty="0"/>
          </a:p>
          <a:p>
            <a:endParaRPr lang="en-US" sz="4400" dirty="0" smtClean="0"/>
          </a:p>
          <a:p>
            <a:r>
              <a:rPr lang="en-US" sz="4400" dirty="0" smtClean="0"/>
              <a:t>No doctrine whatsoever is affected. </a:t>
            </a:r>
          </a:p>
        </p:txBody>
      </p:sp>
    </p:spTree>
    <p:extLst>
      <p:ext uri="{BB962C8B-B14F-4D97-AF65-F5344CB8AC3E}">
        <p14:creationId xmlns:p14="http://schemas.microsoft.com/office/powerpoint/2010/main" val="33528230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237396"/>
          </a:xfrm>
        </p:spPr>
        <p:txBody>
          <a:bodyPr/>
          <a:lstStyle/>
          <a:p>
            <a:r>
              <a:rPr lang="en-US" b="1" dirty="0" smtClean="0"/>
              <a:t>The Richness of the Bible</a:t>
            </a:r>
            <a:endParaRPr lang="en-US" b="1" dirty="0"/>
          </a:p>
        </p:txBody>
      </p:sp>
      <p:sp>
        <p:nvSpPr>
          <p:cNvPr id="3" name="Content Placeholder 2"/>
          <p:cNvSpPr>
            <a:spLocks noGrp="1"/>
          </p:cNvSpPr>
          <p:nvPr>
            <p:ph idx="1"/>
          </p:nvPr>
        </p:nvSpPr>
        <p:spPr>
          <a:xfrm>
            <a:off x="457200" y="1828800"/>
            <a:ext cx="8458200" cy="4800600"/>
          </a:xfrm>
        </p:spPr>
        <p:txBody>
          <a:bodyPr>
            <a:normAutofit/>
          </a:bodyPr>
          <a:lstStyle/>
          <a:p>
            <a:r>
              <a:rPr lang="en-US" sz="3600" dirty="0" smtClean="0"/>
              <a:t>The </a:t>
            </a:r>
            <a:r>
              <a:rPr lang="en-US" sz="3600" dirty="0"/>
              <a:t>gospel theme that runs throughout the Bible is nothing short of astounding</a:t>
            </a:r>
            <a:r>
              <a:rPr lang="en-US" sz="3600" dirty="0" smtClean="0"/>
              <a:t>.</a:t>
            </a:r>
          </a:p>
          <a:p>
            <a:r>
              <a:rPr lang="en-US" sz="3600" dirty="0"/>
              <a:t>T</a:t>
            </a:r>
            <a:r>
              <a:rPr lang="en-US" sz="3600" dirty="0" smtClean="0"/>
              <a:t>here </a:t>
            </a:r>
            <a:r>
              <a:rPr lang="en-US" sz="3600" dirty="0"/>
              <a:t>is </a:t>
            </a:r>
            <a:r>
              <a:rPr lang="en-US" sz="3600" dirty="0" smtClean="0"/>
              <a:t>no text as </a:t>
            </a:r>
            <a:r>
              <a:rPr lang="en-US" sz="3600" dirty="0"/>
              <a:t>profound and powerful as </a:t>
            </a:r>
            <a:r>
              <a:rPr lang="en-US" sz="3600" dirty="0" smtClean="0"/>
              <a:t>Scripture.</a:t>
            </a:r>
          </a:p>
          <a:p>
            <a:pPr lvl="1"/>
            <a:r>
              <a:rPr lang="en-US" sz="3200" dirty="0" smtClean="0"/>
              <a:t>Most of the human authors are not very impressive individuals. </a:t>
            </a:r>
          </a:p>
          <a:p>
            <a:r>
              <a:rPr lang="en-US" sz="3600" dirty="0" smtClean="0"/>
              <a:t>This suggests there is another Author.</a:t>
            </a:r>
          </a:p>
          <a:p>
            <a:pPr lvl="1"/>
            <a:endParaRPr lang="en-US" dirty="0"/>
          </a:p>
          <a:p>
            <a:pPr marL="914400" lvl="1" indent="-514350"/>
            <a:endParaRPr lang="en-US" dirty="0" smtClean="0"/>
          </a:p>
        </p:txBody>
      </p:sp>
    </p:spTree>
    <p:extLst>
      <p:ext uri="{BB962C8B-B14F-4D97-AF65-F5344CB8AC3E}">
        <p14:creationId xmlns:p14="http://schemas.microsoft.com/office/powerpoint/2010/main" val="3111006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8016240" cy="1161196"/>
          </a:xfrm>
        </p:spPr>
        <p:txBody>
          <a:bodyPr/>
          <a:lstStyle/>
          <a:p>
            <a:r>
              <a:rPr lang="en-US" b="1" dirty="0"/>
              <a:t>It Claims to be from Eyewitnesses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3900" dirty="0"/>
              <a:t>Luke </a:t>
            </a:r>
            <a:r>
              <a:rPr lang="en-US" sz="3900" dirty="0" smtClean="0"/>
              <a:t>1:1-4</a:t>
            </a:r>
            <a:endParaRPr lang="en-US" sz="3900" b="1" dirty="0" smtClean="0"/>
          </a:p>
          <a:p>
            <a:pPr marL="0" indent="0">
              <a:buNone/>
            </a:pPr>
            <a:r>
              <a:rPr lang="en-US" sz="3600" b="1" dirty="0" smtClean="0"/>
              <a:t>3 </a:t>
            </a:r>
            <a:r>
              <a:rPr lang="en-US" sz="3600" dirty="0" smtClean="0"/>
              <a:t>it </a:t>
            </a:r>
            <a:r>
              <a:rPr lang="en-US" sz="3600" dirty="0"/>
              <a:t>seemed fitting for me as well, having investigated everything carefully from the beginning, to write </a:t>
            </a:r>
            <a:r>
              <a:rPr lang="en-US" sz="3600" i="1" dirty="0"/>
              <a:t>it</a:t>
            </a:r>
            <a:r>
              <a:rPr lang="en-US" sz="3600" dirty="0"/>
              <a:t> out for you in consecutive order, most excellent </a:t>
            </a:r>
            <a:r>
              <a:rPr lang="en-US" sz="3600" dirty="0" err="1"/>
              <a:t>Theophilus</a:t>
            </a:r>
            <a:r>
              <a:rPr lang="en-US" sz="3600" dirty="0"/>
              <a:t>; </a:t>
            </a:r>
            <a:r>
              <a:rPr lang="en-US" sz="3600" b="1" dirty="0" smtClean="0"/>
              <a:t>4 </a:t>
            </a:r>
            <a:r>
              <a:rPr lang="en-US" sz="3600" dirty="0" smtClean="0"/>
              <a:t>so </a:t>
            </a:r>
            <a:r>
              <a:rPr lang="en-US" sz="3600" dirty="0"/>
              <a:t>that you may know the exact truth about the things you have been taught. </a:t>
            </a:r>
          </a:p>
          <a:p>
            <a:pPr marL="0" indent="0">
              <a:buNone/>
            </a:pPr>
            <a:r>
              <a:rPr lang="en-US" sz="3600" dirty="0" smtClean="0"/>
              <a:t> </a:t>
            </a:r>
          </a:p>
        </p:txBody>
      </p:sp>
    </p:spTree>
    <p:extLst>
      <p:ext uri="{BB962C8B-B14F-4D97-AF65-F5344CB8AC3E}">
        <p14:creationId xmlns:p14="http://schemas.microsoft.com/office/powerpoint/2010/main" val="36896063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smtClean="0"/>
              <a:t>2 Peter 1:16-18</a:t>
            </a:r>
          </a:p>
          <a:p>
            <a:pPr marL="0" indent="0">
              <a:buNone/>
            </a:pPr>
            <a:r>
              <a:rPr lang="en-US" sz="3600" b="1" dirty="0" smtClean="0"/>
              <a:t>16 </a:t>
            </a:r>
            <a:r>
              <a:rPr lang="en-US" sz="3600" dirty="0" smtClean="0"/>
              <a:t>For </a:t>
            </a:r>
            <a:r>
              <a:rPr lang="en-US" sz="3600" dirty="0"/>
              <a:t>we did not follow cleverly devised tales when we made known to you the power and coming of our Lord Jesus Christ, but we were eyewitnesses of His majesty. </a:t>
            </a:r>
            <a:endParaRPr lang="en-US" sz="3600" dirty="0" smtClean="0"/>
          </a:p>
        </p:txBody>
      </p:sp>
      <p:sp>
        <p:nvSpPr>
          <p:cNvPr id="5" name="Title 1"/>
          <p:cNvSpPr>
            <a:spLocks noGrp="1"/>
          </p:cNvSpPr>
          <p:nvPr>
            <p:ph type="title"/>
          </p:nvPr>
        </p:nvSpPr>
        <p:spPr>
          <a:xfrm>
            <a:off x="822960" y="286605"/>
            <a:ext cx="8016240" cy="1161196"/>
          </a:xfrm>
        </p:spPr>
        <p:txBody>
          <a:bodyPr/>
          <a:lstStyle/>
          <a:p>
            <a:r>
              <a:rPr lang="en-US" b="1" dirty="0"/>
              <a:t>It Claims to be from Eyewitnesses</a:t>
            </a:r>
            <a:endParaRPr lang="en-US" dirty="0"/>
          </a:p>
        </p:txBody>
      </p:sp>
    </p:spTree>
    <p:extLst>
      <p:ext uri="{BB962C8B-B14F-4D97-AF65-F5344CB8AC3E}">
        <p14:creationId xmlns:p14="http://schemas.microsoft.com/office/powerpoint/2010/main" val="368960632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a:t>2 Peter 1:16-18</a:t>
            </a:r>
          </a:p>
          <a:p>
            <a:pPr marL="0" indent="0">
              <a:buNone/>
            </a:pPr>
            <a:r>
              <a:rPr lang="en-US" sz="3600" b="1" dirty="0" smtClean="0"/>
              <a:t>17 </a:t>
            </a:r>
            <a:r>
              <a:rPr lang="en-US" sz="3600" dirty="0" smtClean="0"/>
              <a:t>For </a:t>
            </a:r>
            <a:r>
              <a:rPr lang="en-US" sz="3600" dirty="0"/>
              <a:t>when He received honor and glory from God the Father, such an utterance as this was made to Him by the Majestic Glory, “This is My beloved Son with whom I am well-pleased”— </a:t>
            </a:r>
          </a:p>
          <a:p>
            <a:pPr marL="0" indent="0">
              <a:buNone/>
            </a:pPr>
            <a:endParaRPr lang="en-US" sz="3600" dirty="0" smtClean="0"/>
          </a:p>
        </p:txBody>
      </p:sp>
      <p:sp>
        <p:nvSpPr>
          <p:cNvPr id="5" name="Title 1"/>
          <p:cNvSpPr>
            <a:spLocks noGrp="1"/>
          </p:cNvSpPr>
          <p:nvPr>
            <p:ph type="title"/>
          </p:nvPr>
        </p:nvSpPr>
        <p:spPr>
          <a:xfrm>
            <a:off x="822960" y="286605"/>
            <a:ext cx="8016240" cy="1161196"/>
          </a:xfrm>
        </p:spPr>
        <p:txBody>
          <a:bodyPr/>
          <a:lstStyle/>
          <a:p>
            <a:r>
              <a:rPr lang="en-US" b="1" dirty="0"/>
              <a:t>It Claims to be from Eyewitnesses</a:t>
            </a:r>
            <a:endParaRPr lang="en-US" dirty="0"/>
          </a:p>
        </p:txBody>
      </p:sp>
    </p:spTree>
    <p:extLst>
      <p:ext uri="{BB962C8B-B14F-4D97-AF65-F5344CB8AC3E}">
        <p14:creationId xmlns:p14="http://schemas.microsoft.com/office/powerpoint/2010/main" val="36896063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dirty="0"/>
              <a:t>2 Peter </a:t>
            </a:r>
            <a:r>
              <a:rPr lang="en-US" sz="3600" dirty="0" smtClean="0"/>
              <a:t>1:16-18</a:t>
            </a:r>
          </a:p>
          <a:p>
            <a:pPr marL="0" indent="0">
              <a:buNone/>
            </a:pPr>
            <a:r>
              <a:rPr lang="en-US" sz="3600" b="1" dirty="0" smtClean="0"/>
              <a:t>18 </a:t>
            </a:r>
            <a:r>
              <a:rPr lang="en-US" sz="3600" dirty="0" smtClean="0"/>
              <a:t>and </a:t>
            </a:r>
            <a:r>
              <a:rPr lang="en-US" sz="3600" dirty="0"/>
              <a:t>we ourselves heard this utterance made from heaven when we were with Him on the holy mountain. </a:t>
            </a:r>
          </a:p>
          <a:p>
            <a:pPr marL="0" indent="0">
              <a:buNone/>
            </a:pPr>
            <a:endParaRPr lang="en-US" sz="3600" dirty="0" smtClean="0"/>
          </a:p>
        </p:txBody>
      </p:sp>
      <p:sp>
        <p:nvSpPr>
          <p:cNvPr id="6" name="Title 1"/>
          <p:cNvSpPr>
            <a:spLocks noGrp="1"/>
          </p:cNvSpPr>
          <p:nvPr>
            <p:ph type="title"/>
          </p:nvPr>
        </p:nvSpPr>
        <p:spPr>
          <a:xfrm>
            <a:off x="822960" y="286605"/>
            <a:ext cx="8016240" cy="1161196"/>
          </a:xfrm>
        </p:spPr>
        <p:txBody>
          <a:bodyPr/>
          <a:lstStyle/>
          <a:p>
            <a:r>
              <a:rPr lang="en-US" b="1" dirty="0"/>
              <a:t>It Claims to be from Eyewitnesses</a:t>
            </a:r>
            <a:endParaRPr lang="en-US" dirty="0"/>
          </a:p>
        </p:txBody>
      </p:sp>
    </p:spTree>
    <p:extLst>
      <p:ext uri="{BB962C8B-B14F-4D97-AF65-F5344CB8AC3E}">
        <p14:creationId xmlns:p14="http://schemas.microsoft.com/office/powerpoint/2010/main" val="36896063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sz="3900" dirty="0" smtClean="0"/>
              <a:t>1 John 1:1-4</a:t>
            </a:r>
          </a:p>
          <a:p>
            <a:pPr marL="0" indent="0">
              <a:buNone/>
            </a:pPr>
            <a:r>
              <a:rPr lang="en-US" sz="3600" b="1" dirty="0" smtClean="0"/>
              <a:t>1 </a:t>
            </a:r>
            <a:r>
              <a:rPr lang="en-US" sz="3600" dirty="0" smtClean="0"/>
              <a:t>What </a:t>
            </a:r>
            <a:r>
              <a:rPr lang="en-US" sz="3600" dirty="0"/>
              <a:t>was from the beginning, what we have heard, what we have seen with our eyes, what we have looked at and touched with our hands, concerning the Word of Life— </a:t>
            </a:r>
            <a:r>
              <a:rPr lang="en-US" sz="3600" b="1" dirty="0" smtClean="0"/>
              <a:t>2 </a:t>
            </a:r>
            <a:r>
              <a:rPr lang="en-US" sz="3600" dirty="0" smtClean="0"/>
              <a:t>and </a:t>
            </a:r>
            <a:r>
              <a:rPr lang="en-US" sz="3600" dirty="0"/>
              <a:t>the life was manifested, and we have seen and testify and proclaim to you the eternal life, which was with the Father and was manifested to us— </a:t>
            </a:r>
            <a:endParaRPr lang="en-US" sz="3600" dirty="0" smtClean="0"/>
          </a:p>
        </p:txBody>
      </p:sp>
      <p:sp>
        <p:nvSpPr>
          <p:cNvPr id="5" name="Title 1"/>
          <p:cNvSpPr>
            <a:spLocks noGrp="1"/>
          </p:cNvSpPr>
          <p:nvPr>
            <p:ph type="title"/>
          </p:nvPr>
        </p:nvSpPr>
        <p:spPr>
          <a:xfrm>
            <a:off x="822960" y="286605"/>
            <a:ext cx="8016240" cy="1161196"/>
          </a:xfrm>
        </p:spPr>
        <p:txBody>
          <a:bodyPr/>
          <a:lstStyle/>
          <a:p>
            <a:r>
              <a:rPr lang="en-US" b="1" dirty="0"/>
              <a:t>It Claims to be from Eyewitnesses</a:t>
            </a:r>
            <a:endParaRPr lang="en-US" dirty="0"/>
          </a:p>
        </p:txBody>
      </p:sp>
    </p:spTree>
    <p:extLst>
      <p:ext uri="{BB962C8B-B14F-4D97-AF65-F5344CB8AC3E}">
        <p14:creationId xmlns:p14="http://schemas.microsoft.com/office/powerpoint/2010/main" val="368960632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sz="3600" dirty="0"/>
              <a:t>1 John 1:1-4</a:t>
            </a:r>
          </a:p>
          <a:p>
            <a:pPr marL="0" indent="0">
              <a:buNone/>
            </a:pPr>
            <a:r>
              <a:rPr lang="en-US" sz="3600" b="1" dirty="0" smtClean="0"/>
              <a:t>3 </a:t>
            </a:r>
            <a:r>
              <a:rPr lang="en-US" sz="3600" dirty="0" smtClean="0"/>
              <a:t>what </a:t>
            </a:r>
            <a:r>
              <a:rPr lang="en-US" sz="3600" dirty="0"/>
              <a:t>we have seen and heard we proclaim to you also, so that you too may have fellowship with us; and indeed our fellowship is with the Father, and with His Son Jesus Christ. </a:t>
            </a:r>
            <a:r>
              <a:rPr lang="en-US" sz="3600" b="1" dirty="0" smtClean="0"/>
              <a:t>4 </a:t>
            </a:r>
            <a:r>
              <a:rPr lang="en-US" sz="3600" dirty="0" smtClean="0"/>
              <a:t>These </a:t>
            </a:r>
            <a:r>
              <a:rPr lang="en-US" sz="3600" dirty="0"/>
              <a:t>things we write, so that our joy may be made complete. </a:t>
            </a:r>
          </a:p>
          <a:p>
            <a:pPr marL="0" indent="0">
              <a:buNone/>
            </a:pPr>
            <a:r>
              <a:rPr lang="en-US" sz="3600" dirty="0" smtClean="0"/>
              <a:t> </a:t>
            </a:r>
          </a:p>
        </p:txBody>
      </p:sp>
      <p:sp>
        <p:nvSpPr>
          <p:cNvPr id="5" name="Title 1"/>
          <p:cNvSpPr>
            <a:spLocks noGrp="1"/>
          </p:cNvSpPr>
          <p:nvPr>
            <p:ph type="title"/>
          </p:nvPr>
        </p:nvSpPr>
        <p:spPr>
          <a:xfrm>
            <a:off x="822960" y="286605"/>
            <a:ext cx="8016240" cy="1161196"/>
          </a:xfrm>
        </p:spPr>
        <p:txBody>
          <a:bodyPr/>
          <a:lstStyle/>
          <a:p>
            <a:r>
              <a:rPr lang="en-US" b="1" dirty="0"/>
              <a:t>It Claims to be from Eyewitnesses</a:t>
            </a:r>
            <a:endParaRPr lang="en-US" dirty="0"/>
          </a:p>
        </p:txBody>
      </p:sp>
    </p:spTree>
    <p:extLst>
      <p:ext uri="{BB962C8B-B14F-4D97-AF65-F5344CB8AC3E}">
        <p14:creationId xmlns:p14="http://schemas.microsoft.com/office/powerpoint/2010/main" val="14374172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5776</TotalTime>
  <Words>1436</Words>
  <Application>Microsoft Office PowerPoint</Application>
  <PresentationFormat>On-screen Show (4:3)</PresentationFormat>
  <Paragraphs>163</Paragraphs>
  <Slides>34</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Calibri</vt:lpstr>
      <vt:lpstr>Calibri Light</vt:lpstr>
      <vt:lpstr>Wingdings</vt:lpstr>
      <vt:lpstr>Retrospect</vt:lpstr>
      <vt:lpstr>The Reliability of the Bible</vt:lpstr>
      <vt:lpstr>The Reliability of the Bible</vt:lpstr>
      <vt:lpstr>It Claims to be from Eyewitnesses</vt:lpstr>
      <vt:lpstr>It Claims to be from Eyewitnesses</vt:lpstr>
      <vt:lpstr>It Claims to be from Eyewitnesses</vt:lpstr>
      <vt:lpstr>It Claims to be from Eyewitnesses</vt:lpstr>
      <vt:lpstr>It Claims to be from Eyewitnesses</vt:lpstr>
      <vt:lpstr>It Claims to be from Eyewitnesses</vt:lpstr>
      <vt:lpstr>It Claims to be from Eyewitnesses</vt:lpstr>
      <vt:lpstr>The Reliability of the Bible</vt:lpstr>
      <vt:lpstr>It Dates Early</vt:lpstr>
      <vt:lpstr>It Dates Early</vt:lpstr>
      <vt:lpstr>It Dates Early</vt:lpstr>
      <vt:lpstr>It Dates Early</vt:lpstr>
      <vt:lpstr>It Dates Early</vt:lpstr>
      <vt:lpstr>It Dates Early</vt:lpstr>
      <vt:lpstr>It Dates Early</vt:lpstr>
      <vt:lpstr>It Dates Early</vt:lpstr>
      <vt:lpstr>It Dates Early</vt:lpstr>
      <vt:lpstr>It Dates Early</vt:lpstr>
      <vt:lpstr>It Dates Early</vt:lpstr>
      <vt:lpstr>It Dates Early</vt:lpstr>
      <vt:lpstr>It Dates Early</vt:lpstr>
      <vt:lpstr>It Dates Early</vt:lpstr>
      <vt:lpstr>Marks of Authenticity</vt:lpstr>
      <vt:lpstr>Marks of Authenticity</vt:lpstr>
      <vt:lpstr>Marks of Authenticity</vt:lpstr>
      <vt:lpstr>The Importance of Eyewitnesses</vt:lpstr>
      <vt:lpstr>The Importance of Eyewitnesses</vt:lpstr>
      <vt:lpstr>The Reliability of the Bible</vt:lpstr>
      <vt:lpstr>The Reliability of the Bible</vt:lpstr>
      <vt:lpstr>The Reliability of the Bible</vt:lpstr>
      <vt:lpstr>The Reliability of the Bible</vt:lpstr>
      <vt:lpstr>The Richness of the Bible</vt:lpstr>
    </vt:vector>
  </TitlesOfParts>
  <Company>Southwestern Seminary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Dickinson, Travis</dc:creator>
  <cp:lastModifiedBy>Dickinson, Travis</cp:lastModifiedBy>
  <cp:revision>64</cp:revision>
  <dcterms:created xsi:type="dcterms:W3CDTF">2016-06-12T18:13:24Z</dcterms:created>
  <dcterms:modified xsi:type="dcterms:W3CDTF">2019-01-12T15:13:52Z</dcterms:modified>
</cp:coreProperties>
</file>