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23"/>
  </p:notesMasterIdLst>
  <p:sldIdLst>
    <p:sldId id="256" r:id="rId2"/>
    <p:sldId id="303" r:id="rId3"/>
    <p:sldId id="304" r:id="rId4"/>
    <p:sldId id="313" r:id="rId5"/>
    <p:sldId id="288" r:id="rId6"/>
    <p:sldId id="307" r:id="rId7"/>
    <p:sldId id="301" r:id="rId8"/>
    <p:sldId id="302" r:id="rId9"/>
    <p:sldId id="311" r:id="rId10"/>
    <p:sldId id="317" r:id="rId11"/>
    <p:sldId id="312" r:id="rId12"/>
    <p:sldId id="297" r:id="rId13"/>
    <p:sldId id="298" r:id="rId14"/>
    <p:sldId id="314" r:id="rId15"/>
    <p:sldId id="315" r:id="rId16"/>
    <p:sldId id="316" r:id="rId17"/>
    <p:sldId id="305" r:id="rId18"/>
    <p:sldId id="306" r:id="rId19"/>
    <p:sldId id="290" r:id="rId20"/>
    <p:sldId id="293" r:id="rId21"/>
    <p:sldId id="310" r:id="rId22"/>
  </p:sldIdLst>
  <p:sldSz cx="9144000" cy="6858000" type="screen4x3"/>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647" autoAdjust="0"/>
  </p:normalViewPr>
  <p:slideViewPr>
    <p:cSldViewPr>
      <p:cViewPr varScale="1">
        <p:scale>
          <a:sx n="63" d="100"/>
          <a:sy n="63" d="100"/>
        </p:scale>
        <p:origin x="1176"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0"/>
            <a:ext cx="3037840" cy="461169"/>
          </a:xfrm>
          <a:prstGeom prst="rect">
            <a:avLst/>
          </a:prstGeom>
        </p:spPr>
        <p:txBody>
          <a:bodyPr vert="horz" lIns="92757" tIns="46378" rIns="92757" bIns="46378" rtlCol="0"/>
          <a:lstStyle>
            <a:lvl1pPr algn="r">
              <a:defRPr sz="1200"/>
            </a:lvl1pPr>
          </a:lstStyle>
          <a:p>
            <a:fld id="{22EF5539-5B9B-4C7F-9DFC-1FC9F037DA8C}" type="datetimeFigureOut">
              <a:rPr lang="en-US" smtClean="0"/>
              <a:t>1/11/2019</a:t>
            </a:fld>
            <a:endParaRPr lang="en-US"/>
          </a:p>
        </p:txBody>
      </p:sp>
      <p:sp>
        <p:nvSpPr>
          <p:cNvPr id="4" name="Slide Image Placeholder 3"/>
          <p:cNvSpPr>
            <a:spLocks noGrp="1" noRot="1" noChangeAspect="1"/>
          </p:cNvSpPr>
          <p:nvPr>
            <p:ph type="sldImg" idx="2"/>
          </p:nvPr>
        </p:nvSpPr>
        <p:spPr>
          <a:xfrm>
            <a:off x="1198563" y="692150"/>
            <a:ext cx="4613275" cy="3459163"/>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381103"/>
            <a:ext cx="5608320" cy="4150519"/>
          </a:xfrm>
          <a:prstGeom prst="rect">
            <a:avLst/>
          </a:prstGeom>
        </p:spPr>
        <p:txBody>
          <a:bodyPr vert="horz" lIns="92757" tIns="46378" rIns="92757" bIns="4637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0605"/>
            <a:ext cx="3037840" cy="461169"/>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5"/>
            <a:ext cx="3037840" cy="461169"/>
          </a:xfrm>
          <a:prstGeom prst="rect">
            <a:avLst/>
          </a:prstGeom>
        </p:spPr>
        <p:txBody>
          <a:bodyPr vert="horz" lIns="92757" tIns="46378" rIns="92757" bIns="46378" rtlCol="0" anchor="b"/>
          <a:lstStyle>
            <a:lvl1pPr algn="r">
              <a:defRPr sz="1200"/>
            </a:lvl1pPr>
          </a:lstStyle>
          <a:p>
            <a:fld id="{B7A2C347-991F-4C1E-89B8-9DA7E622E91C}" type="slidenum">
              <a:rPr lang="en-US" smtClean="0"/>
              <a:t>‹#›</a:t>
            </a:fld>
            <a:endParaRPr lang="en-US"/>
          </a:p>
        </p:txBody>
      </p:sp>
    </p:spTree>
    <p:extLst>
      <p:ext uri="{BB962C8B-B14F-4D97-AF65-F5344CB8AC3E}">
        <p14:creationId xmlns:p14="http://schemas.microsoft.com/office/powerpoint/2010/main" val="2070602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678FA98E-E39E-4863-9F03-41F5D87B2D5C}" type="slidenum">
              <a:rPr lang="en-US" smtClean="0"/>
              <a:t>2</a:t>
            </a:fld>
            <a:endParaRPr lang="en-US"/>
          </a:p>
        </p:txBody>
      </p:sp>
    </p:spTree>
    <p:extLst>
      <p:ext uri="{BB962C8B-B14F-4D97-AF65-F5344CB8AC3E}">
        <p14:creationId xmlns:p14="http://schemas.microsoft.com/office/powerpoint/2010/main" val="998683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2C347-991F-4C1E-89B8-9DA7E622E91C}" type="slidenum">
              <a:rPr lang="en-US" smtClean="0"/>
              <a:t>11</a:t>
            </a:fld>
            <a:endParaRPr lang="en-US"/>
          </a:p>
        </p:txBody>
      </p:sp>
    </p:spTree>
    <p:extLst>
      <p:ext uri="{BB962C8B-B14F-4D97-AF65-F5344CB8AC3E}">
        <p14:creationId xmlns:p14="http://schemas.microsoft.com/office/powerpoint/2010/main" val="3352273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dirty="0"/>
              <a:t>Would you get on the flight?</a:t>
            </a:r>
          </a:p>
          <a:p>
            <a:pPr lvl="2"/>
            <a:endParaRPr lang="en-US" dirty="0"/>
          </a:p>
          <a:p>
            <a:pPr lvl="2"/>
            <a:r>
              <a:rPr lang="en-US" dirty="0"/>
              <a:t>I’m not saying ignore the challenge. You’ll need to address the problem. How’s the best way to do this? In community…this leads to my next point. </a:t>
            </a:r>
          </a:p>
          <a:p>
            <a:endParaRPr lang="en-US" dirty="0"/>
          </a:p>
        </p:txBody>
      </p:sp>
      <p:sp>
        <p:nvSpPr>
          <p:cNvPr id="4" name="Slide Number Placeholder 3"/>
          <p:cNvSpPr>
            <a:spLocks noGrp="1"/>
          </p:cNvSpPr>
          <p:nvPr>
            <p:ph type="sldNum" sz="quarter" idx="10"/>
          </p:nvPr>
        </p:nvSpPr>
        <p:spPr/>
        <p:txBody>
          <a:bodyPr/>
          <a:lstStyle/>
          <a:p>
            <a:fld id="{678FA98E-E39E-4863-9F03-41F5D87B2D5C}" type="slidenum">
              <a:rPr lang="en-US" smtClean="0"/>
              <a:t>12</a:t>
            </a:fld>
            <a:endParaRPr lang="en-US"/>
          </a:p>
        </p:txBody>
      </p:sp>
    </p:spTree>
    <p:extLst>
      <p:ext uri="{BB962C8B-B14F-4D97-AF65-F5344CB8AC3E}">
        <p14:creationId xmlns:p14="http://schemas.microsoft.com/office/powerpoint/2010/main" val="998683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It is practically impossible that you will stumble on a problem that no one in the history of Christianity has ever worked on. You are not alone in this. </a:t>
            </a:r>
          </a:p>
          <a:p>
            <a:pPr lvl="2"/>
            <a:r>
              <a:rPr lang="en-US" dirty="0"/>
              <a:t>I have sometimes found students struggling deeply with a challenge that has been so thoroughly addressed that most non-Christians don’t even think it is a good argument.</a:t>
            </a:r>
          </a:p>
          <a:p>
            <a:pPr lvl="2"/>
            <a:r>
              <a:rPr lang="en-US" dirty="0"/>
              <a:t>Or it is something that Augustine thoroughly refuted 16 centuries ago (4</a:t>
            </a:r>
            <a:r>
              <a:rPr lang="en-US" baseline="30000" dirty="0"/>
              <a:t>th</a:t>
            </a:r>
            <a:r>
              <a:rPr lang="en-US" dirty="0"/>
              <a:t> century).</a:t>
            </a:r>
          </a:p>
          <a:p>
            <a:pPr marL="0" lvl="1" defTabSz="927567">
              <a:defRPr/>
            </a:pPr>
            <a:r>
              <a:rPr lang="en-US" dirty="0"/>
              <a:t>What do you think about the problem of evil? How do you reconcile alleged contradiction in Scripture? Is there such thing as truth and can I know it? How can we reasonably believe in miracles in our modern scientific age? What do I say to the Catholic or the Mormon or the JW or Muslim?</a:t>
            </a:r>
          </a:p>
          <a:p>
            <a:endParaRPr lang="en-US" dirty="0"/>
          </a:p>
        </p:txBody>
      </p:sp>
      <p:sp>
        <p:nvSpPr>
          <p:cNvPr id="4" name="Slide Number Placeholder 3"/>
          <p:cNvSpPr>
            <a:spLocks noGrp="1"/>
          </p:cNvSpPr>
          <p:nvPr>
            <p:ph type="sldNum" sz="quarter" idx="10"/>
          </p:nvPr>
        </p:nvSpPr>
        <p:spPr/>
        <p:txBody>
          <a:bodyPr/>
          <a:lstStyle/>
          <a:p>
            <a:fld id="{678FA98E-E39E-4863-9F03-41F5D87B2D5C}" type="slidenum">
              <a:rPr lang="en-US" smtClean="0"/>
              <a:t>13</a:t>
            </a:fld>
            <a:endParaRPr lang="en-US"/>
          </a:p>
        </p:txBody>
      </p:sp>
    </p:spTree>
    <p:extLst>
      <p:ext uri="{BB962C8B-B14F-4D97-AF65-F5344CB8AC3E}">
        <p14:creationId xmlns:p14="http://schemas.microsoft.com/office/powerpoint/2010/main" val="998683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we typically do a pretty good job at seeking God with our emotions. We have Passion concerts and conferences and probably you have been to a youth retreat or two. The basic message is to get pumped up for Jesus and go out there an change the world. </a:t>
            </a:r>
          </a:p>
          <a:p>
            <a:pPr lvl="1"/>
            <a:r>
              <a:rPr lang="en-US" sz="1200" kern="1200" dirty="0" smtClean="0">
                <a:solidFill>
                  <a:schemeClr val="tx1"/>
                </a:solidFill>
                <a:effectLst/>
                <a:latin typeface="+mn-lt"/>
                <a:ea typeface="+mn-ea"/>
                <a:cs typeface="+mn-cs"/>
              </a:rPr>
              <a:t>How does that usually go for you? For me…</a:t>
            </a:r>
          </a:p>
          <a:p>
            <a:endParaRPr lang="en-US" dirty="0"/>
          </a:p>
        </p:txBody>
      </p:sp>
      <p:sp>
        <p:nvSpPr>
          <p:cNvPr id="4" name="Slide Number Placeholder 3"/>
          <p:cNvSpPr>
            <a:spLocks noGrp="1"/>
          </p:cNvSpPr>
          <p:nvPr>
            <p:ph type="sldNum" sz="quarter" idx="10"/>
          </p:nvPr>
        </p:nvSpPr>
        <p:spPr/>
        <p:txBody>
          <a:bodyPr/>
          <a:lstStyle/>
          <a:p>
            <a:fld id="{678FA98E-E39E-4863-9F03-41F5D87B2D5C}" type="slidenum">
              <a:rPr lang="en-US" smtClean="0"/>
              <a:t>14</a:t>
            </a:fld>
            <a:endParaRPr lang="en-US"/>
          </a:p>
        </p:txBody>
      </p:sp>
    </p:spTree>
    <p:extLst>
      <p:ext uri="{BB962C8B-B14F-4D97-AF65-F5344CB8AC3E}">
        <p14:creationId xmlns:p14="http://schemas.microsoft.com/office/powerpoint/2010/main" val="2756163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cannot give a full treatment here. Ultimately, there is good reason to believe that Scripture is authored by God. There are many portions of it that break from popular ancient cultures (In the beginning God  created the heavens and the earth)</a:t>
            </a:r>
            <a:endParaRPr lang="en-US" dirty="0"/>
          </a:p>
        </p:txBody>
      </p:sp>
      <p:sp>
        <p:nvSpPr>
          <p:cNvPr id="4" name="Slide Number Placeholder 3"/>
          <p:cNvSpPr>
            <a:spLocks noGrp="1"/>
          </p:cNvSpPr>
          <p:nvPr>
            <p:ph type="sldNum" sz="quarter" idx="10"/>
          </p:nvPr>
        </p:nvSpPr>
        <p:spPr/>
        <p:txBody>
          <a:bodyPr/>
          <a:lstStyle/>
          <a:p>
            <a:fld id="{678FA98E-E39E-4863-9F03-41F5D87B2D5C}" type="slidenum">
              <a:rPr lang="en-US" smtClean="0"/>
              <a:t>15</a:t>
            </a:fld>
            <a:endParaRPr lang="en-US"/>
          </a:p>
        </p:txBody>
      </p:sp>
    </p:spTree>
    <p:extLst>
      <p:ext uri="{BB962C8B-B14F-4D97-AF65-F5344CB8AC3E}">
        <p14:creationId xmlns:p14="http://schemas.microsoft.com/office/powerpoint/2010/main" val="3456014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Romney lost</a:t>
            </a:r>
            <a:r>
              <a:rPr lang="en-US" baseline="0" dirty="0" smtClean="0"/>
              <a:t> the 2012 presidential election and won the Massachusetts gubernatorial election of 2002. </a:t>
            </a:r>
          </a:p>
          <a:p>
            <a:endParaRPr lang="en-US" dirty="0"/>
          </a:p>
        </p:txBody>
      </p:sp>
      <p:sp>
        <p:nvSpPr>
          <p:cNvPr id="4" name="Slide Number Placeholder 3"/>
          <p:cNvSpPr>
            <a:spLocks noGrp="1"/>
          </p:cNvSpPr>
          <p:nvPr>
            <p:ph type="sldNum" sz="quarter" idx="10"/>
          </p:nvPr>
        </p:nvSpPr>
        <p:spPr/>
        <p:txBody>
          <a:bodyPr/>
          <a:lstStyle/>
          <a:p>
            <a:fld id="{B7A2C347-991F-4C1E-89B8-9DA7E622E91C}" type="slidenum">
              <a:rPr lang="en-US" smtClean="0"/>
              <a:t>16</a:t>
            </a:fld>
            <a:endParaRPr lang="en-US"/>
          </a:p>
        </p:txBody>
      </p:sp>
    </p:spTree>
    <p:extLst>
      <p:ext uri="{BB962C8B-B14F-4D97-AF65-F5344CB8AC3E}">
        <p14:creationId xmlns:p14="http://schemas.microsoft.com/office/powerpoint/2010/main" val="3114022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Steve begins to find plausible the idea that there these passages contradict. </a:t>
            </a:r>
          </a:p>
          <a:p>
            <a:r>
              <a:rPr lang="en-US" dirty="0"/>
              <a:t>He does not believe that they contradict.</a:t>
            </a:r>
          </a:p>
          <a:p>
            <a:r>
              <a:rPr lang="en-US" dirty="0"/>
              <a:t>But he does believe that if they contradict, then his belief that Scripture is without error is defeated. </a:t>
            </a:r>
          </a:p>
          <a:p>
            <a:endParaRPr lang="en-US" dirty="0"/>
          </a:p>
        </p:txBody>
      </p:sp>
      <p:sp>
        <p:nvSpPr>
          <p:cNvPr id="4" name="Slide Number Placeholder 3"/>
          <p:cNvSpPr>
            <a:spLocks noGrp="1"/>
          </p:cNvSpPr>
          <p:nvPr>
            <p:ph type="sldNum" sz="quarter" idx="10"/>
          </p:nvPr>
        </p:nvSpPr>
        <p:spPr/>
        <p:txBody>
          <a:bodyPr/>
          <a:lstStyle/>
          <a:p>
            <a:fld id="{B7A2C347-991F-4C1E-89B8-9DA7E622E91C}" type="slidenum">
              <a:rPr lang="en-US" smtClean="0"/>
              <a:t>17</a:t>
            </a:fld>
            <a:endParaRPr lang="en-US"/>
          </a:p>
        </p:txBody>
      </p:sp>
    </p:spTree>
    <p:extLst>
      <p:ext uri="{BB962C8B-B14F-4D97-AF65-F5344CB8AC3E}">
        <p14:creationId xmlns:p14="http://schemas.microsoft.com/office/powerpoint/2010/main" val="4226024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Steve begins to find plausible the idea that there these passages contradict. </a:t>
            </a:r>
          </a:p>
          <a:p>
            <a:r>
              <a:rPr lang="en-US" dirty="0"/>
              <a:t>He does not believe that they contradict.</a:t>
            </a:r>
          </a:p>
          <a:p>
            <a:r>
              <a:rPr lang="en-US" dirty="0"/>
              <a:t>But he does believe that if they contradict, then his belief that Scripture is without error is defeated. </a:t>
            </a:r>
          </a:p>
          <a:p>
            <a:endParaRPr lang="en-US" dirty="0"/>
          </a:p>
        </p:txBody>
      </p:sp>
      <p:sp>
        <p:nvSpPr>
          <p:cNvPr id="4" name="Slide Number Placeholder 3"/>
          <p:cNvSpPr>
            <a:spLocks noGrp="1"/>
          </p:cNvSpPr>
          <p:nvPr>
            <p:ph type="sldNum" sz="quarter" idx="10"/>
          </p:nvPr>
        </p:nvSpPr>
        <p:spPr/>
        <p:txBody>
          <a:bodyPr/>
          <a:lstStyle/>
          <a:p>
            <a:fld id="{B7A2C347-991F-4C1E-89B8-9DA7E622E91C}" type="slidenum">
              <a:rPr lang="en-US" smtClean="0"/>
              <a:t>18</a:t>
            </a:fld>
            <a:endParaRPr lang="en-US"/>
          </a:p>
        </p:txBody>
      </p:sp>
    </p:spTree>
    <p:extLst>
      <p:ext uri="{BB962C8B-B14F-4D97-AF65-F5344CB8AC3E}">
        <p14:creationId xmlns:p14="http://schemas.microsoft.com/office/powerpoint/2010/main" val="4226024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2C347-991F-4C1E-89B8-9DA7E622E91C}" type="slidenum">
              <a:rPr lang="en-US" smtClean="0"/>
              <a:t>19</a:t>
            </a:fld>
            <a:endParaRPr lang="en-US"/>
          </a:p>
        </p:txBody>
      </p:sp>
    </p:spTree>
    <p:extLst>
      <p:ext uri="{BB962C8B-B14F-4D97-AF65-F5344CB8AC3E}">
        <p14:creationId xmlns:p14="http://schemas.microsoft.com/office/powerpoint/2010/main" val="2704266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2C347-991F-4C1E-89B8-9DA7E622E91C}" type="slidenum">
              <a:rPr lang="en-US" smtClean="0"/>
              <a:t>20</a:t>
            </a:fld>
            <a:endParaRPr lang="en-US"/>
          </a:p>
        </p:txBody>
      </p:sp>
    </p:spTree>
    <p:extLst>
      <p:ext uri="{BB962C8B-B14F-4D97-AF65-F5344CB8AC3E}">
        <p14:creationId xmlns:p14="http://schemas.microsoft.com/office/powerpoint/2010/main" val="2704266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You </a:t>
            </a:r>
            <a:r>
              <a:rPr lang="en-US" dirty="0"/>
              <a:t>notice someone who looks oddly like Tom Hanks in the movie Castaway  (he’s been there a while) who you’ve also noticed never seems to board a flight. So you engage this person and he raises a series of questions that you’ve never thought about before. </a:t>
            </a:r>
          </a:p>
          <a:p>
            <a:pPr lvl="2"/>
            <a:r>
              <a:rPr lang="en-US" dirty="0"/>
              <a:t>Do you know how much an airplane weighs? 1 million pounds</a:t>
            </a:r>
          </a:p>
          <a:p>
            <a:pPr lvl="2"/>
            <a:r>
              <a:rPr lang="en-US" dirty="0"/>
              <a:t>Do you know what an airplane is made of? Mostly steel (heavy stuff)</a:t>
            </a:r>
          </a:p>
          <a:p>
            <a:pPr lvl="2"/>
            <a:r>
              <a:rPr lang="en-US" dirty="0"/>
              <a:t>Do you know how many things have to be timed perfectly for a plan to function at all? 100s of thousands of processes having to work with pinpoint accuracy or you fall out of the sky</a:t>
            </a:r>
          </a:p>
          <a:p>
            <a:pPr lvl="2"/>
            <a:r>
              <a:rPr lang="en-US" dirty="0"/>
              <a:t>Is it your experience that typically things weighing a million pounds, being made of steel, requiring pinpoint accuracy with 100s of thousands of processes are able to cruise 6 miles off the ground?</a:t>
            </a:r>
          </a:p>
          <a:p>
            <a:pPr lvl="2"/>
            <a:r>
              <a:rPr lang="en-US" dirty="0"/>
              <a:t>Have a great flight. You’d be a dummy to entrust your life to this sort of thing!</a:t>
            </a:r>
          </a:p>
        </p:txBody>
      </p:sp>
      <p:sp>
        <p:nvSpPr>
          <p:cNvPr id="4" name="Slide Number Placeholder 3"/>
          <p:cNvSpPr>
            <a:spLocks noGrp="1"/>
          </p:cNvSpPr>
          <p:nvPr>
            <p:ph type="sldNum" sz="quarter" idx="10"/>
          </p:nvPr>
        </p:nvSpPr>
        <p:spPr/>
        <p:txBody>
          <a:bodyPr/>
          <a:lstStyle/>
          <a:p>
            <a:fld id="{678FA98E-E39E-4863-9F03-41F5D87B2D5C}" type="slidenum">
              <a:rPr lang="en-US" smtClean="0"/>
              <a:t>3</a:t>
            </a:fld>
            <a:endParaRPr lang="en-US"/>
          </a:p>
        </p:txBody>
      </p:sp>
    </p:spTree>
    <p:extLst>
      <p:ext uri="{BB962C8B-B14F-4D97-AF65-F5344CB8AC3E}">
        <p14:creationId xmlns:p14="http://schemas.microsoft.com/office/powerpoint/2010/main" val="998683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8FA98E-E39E-4863-9F03-41F5D87B2D5C}" type="slidenum">
              <a:rPr lang="en-US" smtClean="0"/>
              <a:t>4</a:t>
            </a:fld>
            <a:endParaRPr lang="en-US"/>
          </a:p>
        </p:txBody>
      </p:sp>
    </p:spTree>
    <p:extLst>
      <p:ext uri="{BB962C8B-B14F-4D97-AF65-F5344CB8AC3E}">
        <p14:creationId xmlns:p14="http://schemas.microsoft.com/office/powerpoint/2010/main" val="766862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2C347-991F-4C1E-89B8-9DA7E622E91C}" type="slidenum">
              <a:rPr lang="en-US" smtClean="0"/>
              <a:t>5</a:t>
            </a:fld>
            <a:endParaRPr lang="en-US"/>
          </a:p>
        </p:txBody>
      </p:sp>
    </p:spTree>
    <p:extLst>
      <p:ext uri="{BB962C8B-B14F-4D97-AF65-F5344CB8AC3E}">
        <p14:creationId xmlns:p14="http://schemas.microsoft.com/office/powerpoint/2010/main" val="2704266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2C347-991F-4C1E-89B8-9DA7E622E91C}" type="slidenum">
              <a:rPr lang="en-US" smtClean="0"/>
              <a:t>6</a:t>
            </a:fld>
            <a:endParaRPr lang="en-US"/>
          </a:p>
        </p:txBody>
      </p:sp>
    </p:spTree>
    <p:extLst>
      <p:ext uri="{BB962C8B-B14F-4D97-AF65-F5344CB8AC3E}">
        <p14:creationId xmlns:p14="http://schemas.microsoft.com/office/powerpoint/2010/main" val="2704266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8FA98E-E39E-4863-9F03-41F5D87B2D5C}" type="slidenum">
              <a:rPr lang="en-US" smtClean="0"/>
              <a:t>7</a:t>
            </a:fld>
            <a:endParaRPr lang="en-US"/>
          </a:p>
        </p:txBody>
      </p:sp>
    </p:spTree>
    <p:extLst>
      <p:ext uri="{BB962C8B-B14F-4D97-AF65-F5344CB8AC3E}">
        <p14:creationId xmlns:p14="http://schemas.microsoft.com/office/powerpoint/2010/main" val="998683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8FA98E-E39E-4863-9F03-41F5D87B2D5C}" type="slidenum">
              <a:rPr lang="en-US" smtClean="0"/>
              <a:t>8</a:t>
            </a:fld>
            <a:endParaRPr lang="en-US"/>
          </a:p>
        </p:txBody>
      </p:sp>
    </p:spTree>
    <p:extLst>
      <p:ext uri="{BB962C8B-B14F-4D97-AF65-F5344CB8AC3E}">
        <p14:creationId xmlns:p14="http://schemas.microsoft.com/office/powerpoint/2010/main" val="998683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The doubt of John the Baptist (Matt. 11:2-3)</a:t>
            </a:r>
          </a:p>
          <a:p>
            <a:endParaRPr lang="en-US" dirty="0" smtClean="0"/>
          </a:p>
          <a:p>
            <a:r>
              <a:rPr lang="en-US" dirty="0" smtClean="0"/>
              <a:t>Luke 7:28 “I tell you, among those born of women no one is greater than John…”</a:t>
            </a:r>
            <a:endParaRPr lang="en-US" dirty="0"/>
          </a:p>
        </p:txBody>
      </p:sp>
      <p:sp>
        <p:nvSpPr>
          <p:cNvPr id="4" name="Slide Number Placeholder 3"/>
          <p:cNvSpPr>
            <a:spLocks noGrp="1"/>
          </p:cNvSpPr>
          <p:nvPr>
            <p:ph type="sldNum" sz="quarter" idx="10"/>
          </p:nvPr>
        </p:nvSpPr>
        <p:spPr/>
        <p:txBody>
          <a:bodyPr/>
          <a:lstStyle/>
          <a:p>
            <a:fld id="{B7A2C347-991F-4C1E-89B8-9DA7E622E91C}" type="slidenum">
              <a:rPr lang="en-US" smtClean="0"/>
              <a:t>9</a:t>
            </a:fld>
            <a:endParaRPr lang="en-US"/>
          </a:p>
        </p:txBody>
      </p:sp>
    </p:spTree>
    <p:extLst>
      <p:ext uri="{BB962C8B-B14F-4D97-AF65-F5344CB8AC3E}">
        <p14:creationId xmlns:p14="http://schemas.microsoft.com/office/powerpoint/2010/main" val="783314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567">
              <a:defRPr/>
            </a:pPr>
            <a:r>
              <a:rPr lang="en-US" dirty="0"/>
              <a:t>Matthew 18</a:t>
            </a:r>
          </a:p>
          <a:p>
            <a:pPr defTabSz="927567">
              <a:defRPr/>
            </a:pPr>
            <a:r>
              <a:rPr lang="en-US" dirty="0"/>
              <a:t>James 1:6 But he must ask in faith without any doubting, for the one who doubts is like the surf of the sea, driven and tossed by the wind.</a:t>
            </a:r>
          </a:p>
          <a:p>
            <a:endParaRPr lang="en-US" dirty="0"/>
          </a:p>
        </p:txBody>
      </p:sp>
      <p:sp>
        <p:nvSpPr>
          <p:cNvPr id="4" name="Slide Number Placeholder 3"/>
          <p:cNvSpPr>
            <a:spLocks noGrp="1"/>
          </p:cNvSpPr>
          <p:nvPr>
            <p:ph type="sldNum" sz="quarter" idx="10"/>
          </p:nvPr>
        </p:nvSpPr>
        <p:spPr/>
        <p:txBody>
          <a:bodyPr/>
          <a:lstStyle/>
          <a:p>
            <a:fld id="{678FA98E-E39E-4863-9F03-41F5D87B2D5C}" type="slidenum">
              <a:rPr lang="en-US" smtClean="0"/>
              <a:t>10</a:t>
            </a:fld>
            <a:endParaRPr lang="en-US"/>
          </a:p>
        </p:txBody>
      </p:sp>
    </p:spTree>
    <p:extLst>
      <p:ext uri="{BB962C8B-B14F-4D97-AF65-F5344CB8AC3E}">
        <p14:creationId xmlns:p14="http://schemas.microsoft.com/office/powerpoint/2010/main" val="1443695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79CEF58-62F0-4084-8D0F-A3644D05D501}" type="datetimeFigureOut">
              <a:rPr lang="en-US" smtClean="0"/>
              <a:pPr/>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8B909-3E07-44E2-A2C3-EA9DE94D73A7}"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CEF58-62F0-4084-8D0F-A3644D05D501}" type="datetimeFigureOut">
              <a:rPr lang="en-US" smtClean="0"/>
              <a:pPr/>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8B909-3E07-44E2-A2C3-EA9DE94D73A7}"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79CEF58-62F0-4084-8D0F-A3644D05D501}" type="datetimeFigureOut">
              <a:rPr lang="en-US" smtClean="0"/>
              <a:pPr/>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8B909-3E07-44E2-A2C3-EA9DE94D73A7}"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CEF58-62F0-4084-8D0F-A3644D05D501}" type="datetimeFigureOut">
              <a:rPr lang="en-US" smtClean="0"/>
              <a:pPr/>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8B909-3E07-44E2-A2C3-EA9DE94D73A7}"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9CEF58-62F0-4084-8D0F-A3644D05D501}" type="datetimeFigureOut">
              <a:rPr lang="en-US" smtClean="0"/>
              <a:pPr/>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D8B909-3E07-44E2-A2C3-EA9DE94D73A7}"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79CEF58-62F0-4084-8D0F-A3644D05D501}" type="datetimeFigureOut">
              <a:rPr lang="en-US" smtClean="0"/>
              <a:pPr/>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D8B909-3E07-44E2-A2C3-EA9DE94D73A7}"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79CEF58-62F0-4084-8D0F-A3644D05D501}" type="datetimeFigureOut">
              <a:rPr lang="en-US" smtClean="0"/>
              <a:pPr/>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D8B909-3E07-44E2-A2C3-EA9DE94D73A7}"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9CEF58-62F0-4084-8D0F-A3644D05D501}" type="datetimeFigureOut">
              <a:rPr lang="en-US" smtClean="0"/>
              <a:pPr/>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D8B909-3E07-44E2-A2C3-EA9DE94D73A7}"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9CEF58-62F0-4084-8D0F-A3644D05D501}" type="datetimeFigureOut">
              <a:rPr lang="en-US" smtClean="0"/>
              <a:pPr/>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D8B909-3E07-44E2-A2C3-EA9DE94D73A7}"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9CEF58-62F0-4084-8D0F-A3644D05D501}" type="datetimeFigureOut">
              <a:rPr lang="en-US" smtClean="0"/>
              <a:pPr/>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D8B909-3E07-44E2-A2C3-EA9DE94D73A7}"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9CEF58-62F0-4084-8D0F-A3644D05D501}" type="datetimeFigureOut">
              <a:rPr lang="en-US" smtClean="0"/>
              <a:pPr/>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D8B909-3E07-44E2-A2C3-EA9DE94D73A7}"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79CEF58-62F0-4084-8D0F-A3644D05D501}" type="datetimeFigureOut">
              <a:rPr lang="en-US" smtClean="0"/>
              <a:pPr/>
              <a:t>1/11/2019</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7D8B909-3E07-44E2-A2C3-EA9DE94D73A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ransition>
    <p:wipe dir="r"/>
  </p:transition>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latin typeface="Bauhaus 93" panose="04030905020B02020C02" pitchFamily="82" charset="0"/>
              </a:rPr>
              <a:t>Permission to doubt </a:t>
            </a:r>
            <a:br>
              <a:rPr lang="en-US" dirty="0" smtClean="0">
                <a:latin typeface="Bauhaus 93" panose="04030905020B02020C02" pitchFamily="82" charset="0"/>
              </a:rPr>
            </a:br>
            <a:r>
              <a:rPr lang="en-US" dirty="0" smtClean="0">
                <a:latin typeface="Bauhaus 93" panose="04030905020B02020C02" pitchFamily="82" charset="0"/>
              </a:rPr>
              <a:t>Your faith</a:t>
            </a:r>
            <a:endParaRPr lang="en-US" dirty="0">
              <a:latin typeface="Bauhaus 93" panose="04030905020B02020C02" pitchFamily="82" charset="0"/>
            </a:endParaRPr>
          </a:p>
        </p:txBody>
      </p:sp>
      <p:sp>
        <p:nvSpPr>
          <p:cNvPr id="3" name="Subtitle 2"/>
          <p:cNvSpPr>
            <a:spLocks noGrp="1"/>
          </p:cNvSpPr>
          <p:nvPr>
            <p:ph type="subTitle" idx="1"/>
          </p:nvPr>
        </p:nvSpPr>
        <p:spPr/>
        <p:txBody>
          <a:bodyPr/>
          <a:lstStyle/>
          <a:p>
            <a:r>
              <a:rPr lang="en-US" dirty="0" smtClean="0"/>
              <a:t>Travis Dickinson | www.travisdickinson.com</a:t>
            </a:r>
            <a:endParaRPr lang="en-US" dirty="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Isn’t Doubt Sin?</a:t>
            </a:r>
            <a:endParaRPr lang="en-US" dirty="0"/>
          </a:p>
        </p:txBody>
      </p:sp>
      <p:sp>
        <p:nvSpPr>
          <p:cNvPr id="3" name="Content Placeholder 2"/>
          <p:cNvSpPr>
            <a:spLocks noGrp="1"/>
          </p:cNvSpPr>
          <p:nvPr>
            <p:ph idx="1"/>
          </p:nvPr>
        </p:nvSpPr>
        <p:spPr/>
        <p:txBody>
          <a:bodyPr>
            <a:normAutofit/>
          </a:bodyPr>
          <a:lstStyle/>
          <a:p>
            <a:r>
              <a:rPr lang="en-US" sz="2800" dirty="0" smtClean="0">
                <a:solidFill>
                  <a:schemeClr val="tx1"/>
                </a:solidFill>
              </a:rPr>
              <a:t>Aren’t we told to have childlike faith</a:t>
            </a:r>
            <a:r>
              <a:rPr lang="en-US" sz="2800" dirty="0">
                <a:solidFill>
                  <a:schemeClr val="tx1"/>
                </a:solidFill>
              </a:rPr>
              <a:t>?</a:t>
            </a:r>
            <a:endParaRPr lang="en-US" dirty="0" smtClean="0">
              <a:solidFill>
                <a:schemeClr val="tx1"/>
              </a:solidFill>
            </a:endParaRPr>
          </a:p>
          <a:p>
            <a:pPr lvl="1"/>
            <a:endParaRPr lang="en-US" dirty="0" smtClean="0">
              <a:solidFill>
                <a:schemeClr val="tx1"/>
              </a:solidFill>
            </a:endParaRPr>
          </a:p>
        </p:txBody>
      </p:sp>
      <p:pic>
        <p:nvPicPr>
          <p:cNvPr id="5" name="Picture 4" descr="https://execusensoryandneuropedagogy.files.wordpress.com/2015/03/trusting-chil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6" y="2590800"/>
            <a:ext cx="3781425" cy="37433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429000"/>
            <a:ext cx="4048125"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7804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Calibri" panose="020F0502020204030204" pitchFamily="34" charset="0"/>
              </a:rPr>
              <a:t>Doubt</a:t>
            </a:r>
            <a:r>
              <a:rPr lang="en-US" dirty="0">
                <a:cs typeface="Calibri" panose="020F0502020204030204" pitchFamily="34" charset="0"/>
              </a:rPr>
              <a:t>?</a:t>
            </a:r>
            <a:endParaRPr lang="en-US" sz="4000" cap="none" dirty="0">
              <a:cs typeface="Calibri" panose="020F0502020204030204" pitchFamily="34" charset="0"/>
            </a:endParaRPr>
          </a:p>
        </p:txBody>
      </p:sp>
      <p:sp>
        <p:nvSpPr>
          <p:cNvPr id="3" name="Content Placeholder 2"/>
          <p:cNvSpPr>
            <a:spLocks noGrp="1"/>
          </p:cNvSpPr>
          <p:nvPr>
            <p:ph idx="1"/>
          </p:nvPr>
        </p:nvSpPr>
        <p:spPr>
          <a:xfrm>
            <a:off x="304800" y="1371600"/>
            <a:ext cx="8686800" cy="5334000"/>
          </a:xfrm>
        </p:spPr>
        <p:txBody>
          <a:bodyPr>
            <a:normAutofit/>
          </a:bodyPr>
          <a:lstStyle/>
          <a:p>
            <a:pPr lvl="1"/>
            <a:r>
              <a:rPr lang="en-US" sz="3600" dirty="0"/>
              <a:t>Asking hard questions (apologetics) should just be a normal part of our Christian walk.</a:t>
            </a:r>
          </a:p>
          <a:p>
            <a:pPr lvl="1"/>
            <a:endParaRPr lang="en-US" sz="1200" dirty="0" smtClean="0"/>
          </a:p>
          <a:p>
            <a:pPr lvl="1"/>
            <a:r>
              <a:rPr lang="en-US" sz="3600" dirty="0" smtClean="0"/>
              <a:t>Doubt</a:t>
            </a:r>
            <a:r>
              <a:rPr lang="en-US" sz="3600" dirty="0"/>
              <a:t>, when handled properly, leads </a:t>
            </a:r>
            <a:r>
              <a:rPr lang="en-US" sz="3600" dirty="0" smtClean="0"/>
              <a:t>to…</a:t>
            </a:r>
          </a:p>
          <a:p>
            <a:pPr lvl="2"/>
            <a:r>
              <a:rPr lang="en-US" sz="3400" dirty="0" smtClean="0"/>
              <a:t>Truth</a:t>
            </a:r>
          </a:p>
          <a:p>
            <a:pPr lvl="2"/>
            <a:r>
              <a:rPr lang="en-US" sz="3400" dirty="0" smtClean="0"/>
              <a:t>Knowledge</a:t>
            </a:r>
          </a:p>
          <a:p>
            <a:pPr lvl="2"/>
            <a:r>
              <a:rPr lang="en-US" sz="3400" dirty="0" smtClean="0"/>
              <a:t>An even </a:t>
            </a:r>
            <a:r>
              <a:rPr lang="en-US" sz="3400" dirty="0"/>
              <a:t>greater faith. </a:t>
            </a:r>
            <a:endParaRPr lang="en-US" sz="3400" dirty="0" smtClean="0"/>
          </a:p>
          <a:p>
            <a:pPr lvl="1"/>
            <a:endParaRPr lang="en-US" sz="3600" dirty="0"/>
          </a:p>
          <a:p>
            <a:pPr lvl="1"/>
            <a:endParaRPr lang="en-US" sz="3600" b="0" dirty="0"/>
          </a:p>
          <a:p>
            <a:pPr lvl="1"/>
            <a:endParaRPr lang="en-US" sz="3600" b="0" dirty="0"/>
          </a:p>
          <a:p>
            <a:pPr lvl="1"/>
            <a:endParaRPr lang="en-US" sz="2600" dirty="0" smtClean="0"/>
          </a:p>
        </p:txBody>
      </p:sp>
    </p:spTree>
    <p:extLst>
      <p:ext uri="{BB962C8B-B14F-4D97-AF65-F5344CB8AC3E}">
        <p14:creationId xmlns:p14="http://schemas.microsoft.com/office/powerpoint/2010/main" val="19196371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cap="none" dirty="0" smtClean="0">
                <a:cs typeface="Calibri" panose="020F0502020204030204" pitchFamily="34" charset="0"/>
              </a:rPr>
              <a:t>How to Doubt Well</a:t>
            </a:r>
            <a:endParaRPr lang="en-US" sz="4000" dirty="0"/>
          </a:p>
        </p:txBody>
      </p:sp>
      <p:sp>
        <p:nvSpPr>
          <p:cNvPr id="3" name="Content Placeholder 2"/>
          <p:cNvSpPr>
            <a:spLocks noGrp="1"/>
          </p:cNvSpPr>
          <p:nvPr>
            <p:ph idx="1"/>
          </p:nvPr>
        </p:nvSpPr>
        <p:spPr>
          <a:xfrm>
            <a:off x="152400" y="1447800"/>
            <a:ext cx="8991600" cy="5105400"/>
          </a:xfrm>
        </p:spPr>
        <p:txBody>
          <a:bodyPr>
            <a:normAutofit/>
          </a:bodyPr>
          <a:lstStyle/>
          <a:p>
            <a:pPr marL="571500" indent="-514350">
              <a:buFont typeface="+mj-lt"/>
              <a:buAutoNum type="arabicPeriod"/>
            </a:pPr>
            <a:r>
              <a:rPr lang="en-US" sz="4400" dirty="0" smtClean="0">
                <a:solidFill>
                  <a:schemeClr val="tx1"/>
                </a:solidFill>
              </a:rPr>
              <a:t>Hang on!</a:t>
            </a:r>
          </a:p>
          <a:p>
            <a:pPr lvl="1"/>
            <a:r>
              <a:rPr lang="en-US" sz="4000" dirty="0" smtClean="0">
                <a:solidFill>
                  <a:schemeClr val="tx1"/>
                </a:solidFill>
              </a:rPr>
              <a:t>Doubts and objections should not straightaway defeat our beliefs.</a:t>
            </a:r>
          </a:p>
          <a:p>
            <a:pPr lvl="2"/>
            <a:r>
              <a:rPr lang="en-US" sz="3800" dirty="0" smtClean="0"/>
              <a:t>How many of you will get on the airplane?</a:t>
            </a:r>
            <a:endParaRPr lang="en-US" sz="3800" dirty="0" smtClean="0">
              <a:solidFill>
                <a:schemeClr val="tx1"/>
              </a:solidFill>
            </a:endParaRPr>
          </a:p>
          <a:p>
            <a:pPr lvl="1"/>
            <a:endParaRPr lang="en-US" sz="2800" dirty="0" smtClean="0">
              <a:solidFill>
                <a:schemeClr val="tx1"/>
              </a:solidFill>
            </a:endParaRPr>
          </a:p>
        </p:txBody>
      </p:sp>
      <p:pic>
        <p:nvPicPr>
          <p:cNvPr id="4" name="Picture 2" descr="http://www.airplaneclipart.com/pics/plan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5029200"/>
            <a:ext cx="1285875" cy="113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6857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Calibri" panose="020F0502020204030204" pitchFamily="34" charset="0"/>
              </a:rPr>
              <a:t>How to Doubt Well</a:t>
            </a:r>
            <a:endParaRPr lang="en-US" sz="4000" dirty="0"/>
          </a:p>
        </p:txBody>
      </p:sp>
      <p:sp>
        <p:nvSpPr>
          <p:cNvPr id="3" name="Content Placeholder 2"/>
          <p:cNvSpPr>
            <a:spLocks noGrp="1"/>
          </p:cNvSpPr>
          <p:nvPr>
            <p:ph idx="1"/>
          </p:nvPr>
        </p:nvSpPr>
        <p:spPr/>
        <p:txBody>
          <a:bodyPr>
            <a:normAutofit/>
          </a:bodyPr>
          <a:lstStyle/>
          <a:p>
            <a:pPr marL="514350" lvl="0" indent="-514350">
              <a:buFont typeface="+mj-lt"/>
              <a:buAutoNum type="arabicPeriod" startAt="2"/>
            </a:pPr>
            <a:r>
              <a:rPr lang="en-US" sz="4000" dirty="0">
                <a:solidFill>
                  <a:schemeClr val="tx1"/>
                </a:solidFill>
              </a:rPr>
              <a:t>Doubt your </a:t>
            </a:r>
            <a:r>
              <a:rPr lang="en-US" sz="4000" dirty="0" smtClean="0">
                <a:solidFill>
                  <a:schemeClr val="tx1"/>
                </a:solidFill>
              </a:rPr>
              <a:t>doubts</a:t>
            </a:r>
          </a:p>
          <a:p>
            <a:pPr marL="914400" lvl="1" indent="-514350"/>
            <a:r>
              <a:rPr lang="en-US" sz="3600" dirty="0" smtClean="0"/>
              <a:t>Doubts need evidence!</a:t>
            </a:r>
          </a:p>
          <a:p>
            <a:pPr marL="914400" lvl="1" indent="-514350"/>
            <a:r>
              <a:rPr lang="en-US" sz="3600" dirty="0" smtClean="0"/>
              <a:t>W</a:t>
            </a:r>
            <a:r>
              <a:rPr lang="en-US" sz="3600" dirty="0" smtClean="0">
                <a:solidFill>
                  <a:schemeClr val="tx1"/>
                </a:solidFill>
              </a:rPr>
              <a:t>e </a:t>
            </a:r>
            <a:r>
              <a:rPr lang="en-US" sz="3600" dirty="0">
                <a:solidFill>
                  <a:schemeClr val="tx1"/>
                </a:solidFill>
              </a:rPr>
              <a:t>need to ask what reasons we have for believing the doubt is true</a:t>
            </a:r>
            <a:r>
              <a:rPr lang="en-US" sz="3600" dirty="0" smtClean="0">
                <a:solidFill>
                  <a:schemeClr val="tx1"/>
                </a:solidFill>
              </a:rPr>
              <a:t>.</a:t>
            </a:r>
          </a:p>
          <a:p>
            <a:pPr marL="914400" lvl="1" indent="-514350"/>
            <a:r>
              <a:rPr lang="en-US" sz="3600" dirty="0" smtClean="0"/>
              <a:t>We need to investigate our doubts.</a:t>
            </a:r>
            <a:r>
              <a:rPr lang="en-US" sz="3600" dirty="0" smtClean="0">
                <a:solidFill>
                  <a:schemeClr val="tx1"/>
                </a:solidFill>
              </a:rPr>
              <a:t> </a:t>
            </a:r>
            <a:endParaRPr lang="en-US" sz="3600" dirty="0">
              <a:solidFill>
                <a:schemeClr val="tx1"/>
              </a:solidFill>
            </a:endParaRPr>
          </a:p>
        </p:txBody>
      </p:sp>
      <p:pic>
        <p:nvPicPr>
          <p:cNvPr id="4098" name="Picture 2" descr="http://exchangedownloads.smarttech.com/public/content/89/891b88aa-f300-4933-bf18-afaf21a4cf45/previews/medium/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52400"/>
            <a:ext cx="1904999"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63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Apologetics as Devotional</a:t>
            </a:r>
          </a:p>
        </p:txBody>
      </p:sp>
      <p:sp>
        <p:nvSpPr>
          <p:cNvPr id="3" name="Content Placeholder 2"/>
          <p:cNvSpPr>
            <a:spLocks noGrp="1"/>
          </p:cNvSpPr>
          <p:nvPr>
            <p:ph idx="1"/>
          </p:nvPr>
        </p:nvSpPr>
        <p:spPr>
          <a:xfrm>
            <a:off x="457200" y="1600200"/>
            <a:ext cx="8610600" cy="5105400"/>
          </a:xfrm>
        </p:spPr>
        <p:txBody>
          <a:bodyPr>
            <a:normAutofit/>
          </a:bodyPr>
          <a:lstStyle/>
          <a:p>
            <a:r>
              <a:rPr lang="en-US" sz="3200" dirty="0" smtClean="0">
                <a:solidFill>
                  <a:schemeClr val="tx1"/>
                </a:solidFill>
              </a:rPr>
              <a:t>Are you curious about God? Do You have a few questions?</a:t>
            </a:r>
          </a:p>
          <a:p>
            <a:pPr lvl="1"/>
            <a:r>
              <a:rPr lang="en-US" sz="2800" dirty="0" smtClean="0">
                <a:solidFill>
                  <a:schemeClr val="tx1"/>
                </a:solidFill>
              </a:rPr>
              <a:t>The God of the Bible is anything but simple and obvious. </a:t>
            </a:r>
          </a:p>
          <a:p>
            <a:pPr lvl="1"/>
            <a:r>
              <a:rPr lang="en-US" sz="2800" dirty="0" smtClean="0">
                <a:solidFill>
                  <a:schemeClr val="tx1"/>
                </a:solidFill>
              </a:rPr>
              <a:t>Christianity can handle your questions!</a:t>
            </a:r>
          </a:p>
          <a:p>
            <a:pPr marL="274320" lvl="1" indent="0">
              <a:buNone/>
            </a:pPr>
            <a:endParaRPr lang="en-US" sz="1200" dirty="0" smtClean="0">
              <a:solidFill>
                <a:schemeClr val="tx1"/>
              </a:solidFill>
            </a:endParaRPr>
          </a:p>
          <a:p>
            <a:r>
              <a:rPr lang="en-US" sz="3200" dirty="0" smtClean="0">
                <a:solidFill>
                  <a:schemeClr val="tx1"/>
                </a:solidFill>
              </a:rPr>
              <a:t>You won’t get all your questions answered.</a:t>
            </a:r>
          </a:p>
          <a:p>
            <a:pPr lvl="1"/>
            <a:r>
              <a:rPr lang="en-US" sz="2800" dirty="0" smtClean="0">
                <a:solidFill>
                  <a:schemeClr val="tx1"/>
                </a:solidFill>
              </a:rPr>
              <a:t>We do need enough of our questions answered.</a:t>
            </a:r>
          </a:p>
        </p:txBody>
      </p:sp>
    </p:spTree>
    <p:extLst>
      <p:ext uri="{BB962C8B-B14F-4D97-AF65-F5344CB8AC3E}">
        <p14:creationId xmlns:p14="http://schemas.microsoft.com/office/powerpoint/2010/main" val="1419740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Ask a Hard Question</a:t>
            </a:r>
          </a:p>
        </p:txBody>
      </p:sp>
      <p:sp>
        <p:nvSpPr>
          <p:cNvPr id="3" name="Content Placeholder 2"/>
          <p:cNvSpPr>
            <a:spLocks noGrp="1"/>
          </p:cNvSpPr>
          <p:nvPr>
            <p:ph idx="1"/>
          </p:nvPr>
        </p:nvSpPr>
        <p:spPr/>
        <p:txBody>
          <a:bodyPr>
            <a:normAutofit/>
          </a:bodyPr>
          <a:lstStyle/>
          <a:p>
            <a:r>
              <a:rPr lang="en-US" sz="3200" dirty="0" smtClean="0">
                <a:solidFill>
                  <a:schemeClr val="tx1"/>
                </a:solidFill>
              </a:rPr>
              <a:t>How do you know most of what you know about Christianity?</a:t>
            </a:r>
          </a:p>
          <a:p>
            <a:pPr lvl="1"/>
            <a:r>
              <a:rPr lang="en-US" sz="2800" dirty="0" smtClean="0">
                <a:solidFill>
                  <a:schemeClr val="tx1"/>
                </a:solidFill>
              </a:rPr>
              <a:t>Answer: God has revealed it in Scripture.</a:t>
            </a:r>
          </a:p>
          <a:p>
            <a:pPr marL="274320" lvl="1" indent="0">
              <a:buNone/>
            </a:pPr>
            <a:endParaRPr lang="en-US" sz="1800" dirty="0" smtClean="0">
              <a:solidFill>
                <a:schemeClr val="tx1"/>
              </a:solidFill>
            </a:endParaRPr>
          </a:p>
          <a:p>
            <a:r>
              <a:rPr lang="en-US" sz="3200" dirty="0" smtClean="0">
                <a:solidFill>
                  <a:schemeClr val="tx1"/>
                </a:solidFill>
              </a:rPr>
              <a:t>How do you know that Scripture tells the truth?</a:t>
            </a:r>
          </a:p>
        </p:txBody>
      </p:sp>
      <p:pic>
        <p:nvPicPr>
          <p:cNvPr id="2050" name="Picture 2" descr="http://citizentom.files.wordpress.com/2010/12/bib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2316" y="4074237"/>
            <a:ext cx="3711684" cy="2783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380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Contradictions?</a:t>
            </a:r>
            <a:endParaRPr lang="en-US" dirty="0"/>
          </a:p>
        </p:txBody>
      </p:sp>
      <p:sp>
        <p:nvSpPr>
          <p:cNvPr id="3" name="Content Placeholder 2"/>
          <p:cNvSpPr>
            <a:spLocks noGrp="1"/>
          </p:cNvSpPr>
          <p:nvPr>
            <p:ph idx="1"/>
          </p:nvPr>
        </p:nvSpPr>
        <p:spPr>
          <a:xfrm>
            <a:off x="457200" y="1600200"/>
            <a:ext cx="8458200" cy="5029200"/>
          </a:xfrm>
        </p:spPr>
        <p:txBody>
          <a:bodyPr>
            <a:normAutofit/>
          </a:bodyPr>
          <a:lstStyle/>
          <a:p>
            <a:r>
              <a:rPr lang="en-US" sz="3400" dirty="0" smtClean="0"/>
              <a:t>If there are contradictions, then this would be a big problem. </a:t>
            </a:r>
          </a:p>
          <a:p>
            <a:r>
              <a:rPr lang="en-US" sz="3400" dirty="0" smtClean="0"/>
              <a:t>Contradiction= two claims that can’t both be true.</a:t>
            </a:r>
            <a:endParaRPr lang="en-US" sz="3200" dirty="0" smtClean="0"/>
          </a:p>
          <a:p>
            <a:pPr lvl="1"/>
            <a:r>
              <a:rPr lang="en-US" sz="2600" dirty="0" smtClean="0"/>
              <a:t>For example:</a:t>
            </a:r>
          </a:p>
          <a:p>
            <a:pPr lvl="2"/>
            <a:r>
              <a:rPr lang="en-US" sz="2400" dirty="0" smtClean="0"/>
              <a:t>The Cowboys are the best team in the NFL.</a:t>
            </a:r>
          </a:p>
          <a:p>
            <a:pPr lvl="2"/>
            <a:r>
              <a:rPr lang="en-US" sz="2400" dirty="0" smtClean="0"/>
              <a:t>The Cowboys are not the best team in the NFL.</a:t>
            </a:r>
          </a:p>
        </p:txBody>
      </p:sp>
    </p:spTree>
    <p:extLst>
      <p:ext uri="{BB962C8B-B14F-4D97-AF65-F5344CB8AC3E}">
        <p14:creationId xmlns:p14="http://schemas.microsoft.com/office/powerpoint/2010/main" val="777390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Ask a Hard Question</a:t>
            </a:r>
            <a:endParaRPr lang="en-US" dirty="0"/>
          </a:p>
        </p:txBody>
      </p:sp>
      <p:sp>
        <p:nvSpPr>
          <p:cNvPr id="3" name="Content Placeholder 2"/>
          <p:cNvSpPr>
            <a:spLocks noGrp="1"/>
          </p:cNvSpPr>
          <p:nvPr>
            <p:ph idx="1"/>
          </p:nvPr>
        </p:nvSpPr>
        <p:spPr>
          <a:xfrm>
            <a:off x="457200" y="1600200"/>
            <a:ext cx="8458200" cy="5029200"/>
          </a:xfrm>
        </p:spPr>
        <p:txBody>
          <a:bodyPr>
            <a:normAutofit fontScale="92500" lnSpcReduction="10000"/>
          </a:bodyPr>
          <a:lstStyle/>
          <a:p>
            <a:r>
              <a:rPr lang="en-US" sz="3200" dirty="0" smtClean="0"/>
              <a:t>Belief: Scripture is true and trust worthy.</a:t>
            </a:r>
          </a:p>
          <a:p>
            <a:r>
              <a:rPr lang="en-US" sz="3200" dirty="0" smtClean="0"/>
              <a:t>But…</a:t>
            </a:r>
          </a:p>
          <a:p>
            <a:pPr lvl="1"/>
            <a:r>
              <a:rPr lang="en-US" sz="2800" dirty="0" smtClean="0">
                <a:solidFill>
                  <a:schemeClr val="tx1"/>
                </a:solidFill>
              </a:rPr>
              <a:t>“</a:t>
            </a:r>
            <a:r>
              <a:rPr lang="en-US" sz="2800" dirty="0">
                <a:solidFill>
                  <a:schemeClr val="tx1"/>
                </a:solidFill>
              </a:rPr>
              <a:t>Mary Magdalene and the other Mary came to look at the grave” (Matt. </a:t>
            </a:r>
            <a:r>
              <a:rPr lang="en-US" sz="2800" dirty="0" smtClean="0">
                <a:solidFill>
                  <a:schemeClr val="tx1"/>
                </a:solidFill>
              </a:rPr>
              <a:t>28:1).</a:t>
            </a:r>
            <a:endParaRPr lang="en-US" sz="2800" dirty="0">
              <a:solidFill>
                <a:schemeClr val="tx1"/>
              </a:solidFill>
            </a:endParaRPr>
          </a:p>
          <a:p>
            <a:pPr lvl="1"/>
            <a:r>
              <a:rPr lang="en-US" sz="2800" dirty="0" smtClean="0">
                <a:solidFill>
                  <a:schemeClr val="tx1"/>
                </a:solidFill>
              </a:rPr>
              <a:t>“</a:t>
            </a:r>
            <a:r>
              <a:rPr lang="en-US" sz="2800" dirty="0">
                <a:solidFill>
                  <a:schemeClr val="tx1"/>
                </a:solidFill>
              </a:rPr>
              <a:t>Mary Magdalene, and Mary the mother of James, and Salome…came to the tomb when the sun had risen” (Mark 16:1–2).</a:t>
            </a:r>
          </a:p>
          <a:p>
            <a:pPr lvl="1"/>
            <a:r>
              <a:rPr lang="en-US" sz="2800" dirty="0" smtClean="0">
                <a:solidFill>
                  <a:schemeClr val="tx1"/>
                </a:solidFill>
              </a:rPr>
              <a:t>“</a:t>
            </a:r>
            <a:r>
              <a:rPr lang="en-US" sz="2800" dirty="0">
                <a:solidFill>
                  <a:schemeClr val="tx1"/>
                </a:solidFill>
              </a:rPr>
              <a:t>Now they were Mary Magdalene and Joanna and Mary the mother of James; also the other women with them” (Luke 24:10).</a:t>
            </a:r>
          </a:p>
          <a:p>
            <a:pPr lvl="1"/>
            <a:r>
              <a:rPr lang="en-US" sz="2800" dirty="0" smtClean="0">
                <a:solidFill>
                  <a:schemeClr val="tx1"/>
                </a:solidFill>
              </a:rPr>
              <a:t>“</a:t>
            </a:r>
            <a:r>
              <a:rPr lang="en-US" sz="2800" dirty="0">
                <a:solidFill>
                  <a:schemeClr val="tx1"/>
                </a:solidFill>
              </a:rPr>
              <a:t>Mary Magdalene came early to the tomb” (John 20:1). </a:t>
            </a:r>
          </a:p>
          <a:p>
            <a:endParaRPr lang="en-US" sz="3200" dirty="0" smtClean="0"/>
          </a:p>
          <a:p>
            <a:pPr lvl="1"/>
            <a:endParaRPr lang="en-US" dirty="0" smtClean="0"/>
          </a:p>
        </p:txBody>
      </p:sp>
    </p:spTree>
    <p:extLst>
      <p:ext uri="{BB962C8B-B14F-4D97-AF65-F5344CB8AC3E}">
        <p14:creationId xmlns:p14="http://schemas.microsoft.com/office/powerpoint/2010/main" val="2955114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Let’s Ask a Hard Question</a:t>
            </a:r>
            <a:endParaRPr lang="en-US" dirty="0"/>
          </a:p>
        </p:txBody>
      </p:sp>
      <p:sp>
        <p:nvSpPr>
          <p:cNvPr id="3" name="Content Placeholder 2"/>
          <p:cNvSpPr>
            <a:spLocks noGrp="1"/>
          </p:cNvSpPr>
          <p:nvPr>
            <p:ph idx="1"/>
          </p:nvPr>
        </p:nvSpPr>
        <p:spPr>
          <a:xfrm>
            <a:off x="457200" y="1600200"/>
            <a:ext cx="8458200" cy="5029200"/>
          </a:xfrm>
        </p:spPr>
        <p:txBody>
          <a:bodyPr>
            <a:normAutofit/>
          </a:bodyPr>
          <a:lstStyle/>
          <a:p>
            <a:r>
              <a:rPr lang="en-US" sz="3200" dirty="0" smtClean="0">
                <a:solidFill>
                  <a:schemeClr val="tx1"/>
                </a:solidFill>
              </a:rPr>
              <a:t>These are different…</a:t>
            </a:r>
          </a:p>
          <a:p>
            <a:pPr lvl="1"/>
            <a:r>
              <a:rPr lang="en-US" sz="2800" dirty="0" smtClean="0">
                <a:solidFill>
                  <a:schemeClr val="tx1"/>
                </a:solidFill>
              </a:rPr>
              <a:t>“</a:t>
            </a:r>
            <a:r>
              <a:rPr lang="en-US" sz="2800" dirty="0">
                <a:solidFill>
                  <a:schemeClr val="tx1"/>
                </a:solidFill>
              </a:rPr>
              <a:t>Mary Magdalene and the other </a:t>
            </a:r>
            <a:r>
              <a:rPr lang="en-US" sz="2800" dirty="0" smtClean="0">
                <a:solidFill>
                  <a:schemeClr val="tx1"/>
                </a:solidFill>
              </a:rPr>
              <a:t>Mary” </a:t>
            </a:r>
            <a:r>
              <a:rPr lang="en-US" sz="2800" dirty="0">
                <a:solidFill>
                  <a:schemeClr val="tx1"/>
                </a:solidFill>
              </a:rPr>
              <a:t>(</a:t>
            </a:r>
            <a:r>
              <a:rPr lang="en-US" sz="2800" dirty="0" smtClean="0">
                <a:solidFill>
                  <a:schemeClr val="tx1"/>
                </a:solidFill>
              </a:rPr>
              <a:t>Matth</a:t>
            </a:r>
            <a:r>
              <a:rPr lang="en-US" sz="2800" dirty="0" smtClean="0"/>
              <a:t>ew</a:t>
            </a:r>
            <a:r>
              <a:rPr lang="en-US" sz="2800" dirty="0" smtClean="0">
                <a:solidFill>
                  <a:schemeClr val="tx1"/>
                </a:solidFill>
              </a:rPr>
              <a:t>).</a:t>
            </a:r>
            <a:endParaRPr lang="en-US" sz="2800" dirty="0">
              <a:solidFill>
                <a:schemeClr val="tx1"/>
              </a:solidFill>
            </a:endParaRPr>
          </a:p>
          <a:p>
            <a:pPr lvl="1"/>
            <a:r>
              <a:rPr lang="en-US" sz="2800" dirty="0" smtClean="0">
                <a:solidFill>
                  <a:schemeClr val="tx1"/>
                </a:solidFill>
              </a:rPr>
              <a:t>“</a:t>
            </a:r>
            <a:r>
              <a:rPr lang="en-US" sz="2800" dirty="0">
                <a:solidFill>
                  <a:schemeClr val="tx1"/>
                </a:solidFill>
              </a:rPr>
              <a:t>Mary Magdalene, and Mary the mother of James, and </a:t>
            </a:r>
            <a:r>
              <a:rPr lang="en-US" sz="2800" dirty="0" smtClean="0">
                <a:solidFill>
                  <a:schemeClr val="tx1"/>
                </a:solidFill>
              </a:rPr>
              <a:t>Salome” </a:t>
            </a:r>
            <a:r>
              <a:rPr lang="en-US" sz="2800" dirty="0">
                <a:solidFill>
                  <a:schemeClr val="tx1"/>
                </a:solidFill>
              </a:rPr>
              <a:t>(</a:t>
            </a:r>
            <a:r>
              <a:rPr lang="en-US" sz="2800" dirty="0" smtClean="0">
                <a:solidFill>
                  <a:schemeClr val="tx1"/>
                </a:solidFill>
              </a:rPr>
              <a:t>Mark).</a:t>
            </a:r>
            <a:endParaRPr lang="en-US" sz="2800" dirty="0">
              <a:solidFill>
                <a:schemeClr val="tx1"/>
              </a:solidFill>
            </a:endParaRPr>
          </a:p>
          <a:p>
            <a:pPr lvl="1"/>
            <a:r>
              <a:rPr lang="en-US" sz="2800" dirty="0" smtClean="0">
                <a:solidFill>
                  <a:schemeClr val="tx1"/>
                </a:solidFill>
              </a:rPr>
              <a:t>“Mary </a:t>
            </a:r>
            <a:r>
              <a:rPr lang="en-US" sz="2800" dirty="0">
                <a:solidFill>
                  <a:schemeClr val="tx1"/>
                </a:solidFill>
              </a:rPr>
              <a:t>Magdalene and Joanna and Mary the mother of James; also the other </a:t>
            </a:r>
            <a:r>
              <a:rPr lang="en-US" sz="2800" dirty="0" smtClean="0">
                <a:solidFill>
                  <a:schemeClr val="tx1"/>
                </a:solidFill>
              </a:rPr>
              <a:t>women” </a:t>
            </a:r>
            <a:r>
              <a:rPr lang="en-US" sz="2800" dirty="0">
                <a:solidFill>
                  <a:schemeClr val="tx1"/>
                </a:solidFill>
              </a:rPr>
              <a:t>(</a:t>
            </a:r>
            <a:r>
              <a:rPr lang="en-US" sz="2800" dirty="0" smtClean="0">
                <a:solidFill>
                  <a:schemeClr val="tx1"/>
                </a:solidFill>
              </a:rPr>
              <a:t>Luke).</a:t>
            </a:r>
            <a:endParaRPr lang="en-US" sz="2800" dirty="0">
              <a:solidFill>
                <a:schemeClr val="tx1"/>
              </a:solidFill>
            </a:endParaRPr>
          </a:p>
          <a:p>
            <a:pPr lvl="1"/>
            <a:r>
              <a:rPr lang="en-US" sz="2800" dirty="0" smtClean="0">
                <a:solidFill>
                  <a:schemeClr val="tx1"/>
                </a:solidFill>
              </a:rPr>
              <a:t>“</a:t>
            </a:r>
            <a:r>
              <a:rPr lang="en-US" sz="2800" dirty="0">
                <a:solidFill>
                  <a:schemeClr val="tx1"/>
                </a:solidFill>
              </a:rPr>
              <a:t>Mary </a:t>
            </a:r>
            <a:r>
              <a:rPr lang="en-US" sz="2800" dirty="0" smtClean="0">
                <a:solidFill>
                  <a:schemeClr val="tx1"/>
                </a:solidFill>
              </a:rPr>
              <a:t>Magdalene” </a:t>
            </a:r>
            <a:r>
              <a:rPr lang="en-US" sz="2800" dirty="0">
                <a:solidFill>
                  <a:schemeClr val="tx1"/>
                </a:solidFill>
              </a:rPr>
              <a:t>(</a:t>
            </a:r>
            <a:r>
              <a:rPr lang="en-US" sz="2800" dirty="0" smtClean="0">
                <a:solidFill>
                  <a:schemeClr val="tx1"/>
                </a:solidFill>
              </a:rPr>
              <a:t>John). </a:t>
            </a:r>
            <a:endParaRPr lang="en-US" sz="2800" dirty="0">
              <a:solidFill>
                <a:schemeClr val="tx1"/>
              </a:solidFill>
            </a:endParaRPr>
          </a:p>
          <a:p>
            <a:r>
              <a:rPr lang="en-US" sz="3200" dirty="0" smtClean="0"/>
              <a:t>But are they contradictory?</a:t>
            </a:r>
          </a:p>
          <a:p>
            <a:pPr lvl="1"/>
            <a:r>
              <a:rPr lang="en-US" sz="2800" dirty="0" smtClean="0"/>
              <a:t>No!</a:t>
            </a:r>
          </a:p>
          <a:p>
            <a:pPr lvl="1"/>
            <a:endParaRPr lang="en-US" dirty="0" smtClean="0"/>
          </a:p>
        </p:txBody>
      </p:sp>
    </p:spTree>
    <p:extLst>
      <p:ext uri="{BB962C8B-B14F-4D97-AF65-F5344CB8AC3E}">
        <p14:creationId xmlns:p14="http://schemas.microsoft.com/office/powerpoint/2010/main" val="1124822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cap="none" dirty="0" smtClean="0">
                <a:cs typeface="Calibri" panose="020F0502020204030204" pitchFamily="34" charset="0"/>
              </a:rPr>
              <a:t>Doubt</a:t>
            </a:r>
            <a:endParaRPr lang="en-US" sz="4000" cap="none" dirty="0">
              <a:cs typeface="Calibri" panose="020F0502020204030204" pitchFamily="34" charset="0"/>
            </a:endParaRPr>
          </a:p>
        </p:txBody>
      </p:sp>
      <p:sp>
        <p:nvSpPr>
          <p:cNvPr id="3" name="Content Placeholder 2"/>
          <p:cNvSpPr>
            <a:spLocks noGrp="1"/>
          </p:cNvSpPr>
          <p:nvPr>
            <p:ph idx="1"/>
          </p:nvPr>
        </p:nvSpPr>
        <p:spPr>
          <a:xfrm>
            <a:off x="457200" y="1447800"/>
            <a:ext cx="8458200" cy="5029200"/>
          </a:xfrm>
        </p:spPr>
        <p:txBody>
          <a:bodyPr>
            <a:normAutofit/>
          </a:bodyPr>
          <a:lstStyle/>
          <a:p>
            <a:pPr marL="0" lvl="1" indent="0">
              <a:buNone/>
            </a:pPr>
            <a:r>
              <a:rPr lang="en-US" sz="3600" dirty="0" smtClean="0"/>
              <a:t>We should ask questions in pursuit of God!</a:t>
            </a:r>
          </a:p>
          <a:p>
            <a:pPr marL="0" lvl="1" indent="0">
              <a:buNone/>
            </a:pPr>
            <a:endParaRPr lang="en-US" dirty="0" smtClean="0"/>
          </a:p>
          <a:p>
            <a:pPr marL="0" lvl="1" indent="0">
              <a:buNone/>
            </a:pPr>
            <a:r>
              <a:rPr lang="en-US" sz="3600" dirty="0" smtClean="0"/>
              <a:t>In the words of Jesus…</a:t>
            </a:r>
          </a:p>
          <a:p>
            <a:pPr marL="0" lvl="1" indent="0">
              <a:buNone/>
            </a:pPr>
            <a:endParaRPr lang="en-US" sz="900" dirty="0" smtClean="0"/>
          </a:p>
          <a:p>
            <a:pPr marL="274320" lvl="2" indent="0">
              <a:buNone/>
            </a:pPr>
            <a:r>
              <a:rPr lang="en-US" sz="3400" dirty="0" smtClean="0"/>
              <a:t>Matt. 22:37-38: </a:t>
            </a:r>
            <a:r>
              <a:rPr lang="en-US" sz="3400" dirty="0"/>
              <a:t>Jesus replied: “‘Love the Lord your God with all your heart and with all your soul and with all your mind</a:t>
            </a:r>
            <a:r>
              <a:rPr lang="en-US" sz="3400" dirty="0" smtClean="0"/>
              <a:t>.’</a:t>
            </a:r>
            <a:r>
              <a:rPr lang="en-US" sz="3400" baseline="30000" dirty="0"/>
              <a:t> </a:t>
            </a:r>
            <a:r>
              <a:rPr lang="en-US" sz="3400" dirty="0" smtClean="0"/>
              <a:t>This </a:t>
            </a:r>
            <a:r>
              <a:rPr lang="en-US" sz="3400" dirty="0"/>
              <a:t>is the first and greatest commandment.</a:t>
            </a:r>
            <a:endParaRPr lang="en-US" sz="3400" b="0" dirty="0"/>
          </a:p>
          <a:p>
            <a:pPr lvl="1"/>
            <a:endParaRPr lang="en-US" sz="3600" b="0" dirty="0"/>
          </a:p>
          <a:p>
            <a:pPr lvl="1"/>
            <a:endParaRPr lang="en-US" sz="2600" dirty="0" smtClean="0"/>
          </a:p>
        </p:txBody>
      </p:sp>
    </p:spTree>
    <p:extLst>
      <p:ext uri="{BB962C8B-B14F-4D97-AF65-F5344CB8AC3E}">
        <p14:creationId xmlns:p14="http://schemas.microsoft.com/office/powerpoint/2010/main" val="17517755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sz="3600" dirty="0" smtClean="0">
                <a:solidFill>
                  <a:schemeClr val="tx1"/>
                </a:solidFill>
              </a:rPr>
              <a:t>Do you fly?</a:t>
            </a:r>
            <a:endParaRPr lang="en-US" dirty="0">
              <a:solidFill>
                <a:schemeClr val="tx1"/>
              </a:solidFill>
            </a:endParaRPr>
          </a:p>
          <a:p>
            <a:pPr lvl="1"/>
            <a:endParaRPr lang="en-US" sz="2800" dirty="0"/>
          </a:p>
          <a:p>
            <a:pPr lvl="1"/>
            <a:endParaRPr lang="en-US" sz="2800" dirty="0" smtClean="0">
              <a:solidFill>
                <a:schemeClr val="tx1"/>
              </a:solidFill>
            </a:endParaRPr>
          </a:p>
        </p:txBody>
      </p:sp>
      <p:pic>
        <p:nvPicPr>
          <p:cNvPr id="1029" name="Picture 5" descr="http://meship.com/Blog/wp-content/uploads/2011/05/airplane-cloud-comput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38475"/>
            <a:ext cx="4495800" cy="33718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3021013"/>
            <a:ext cx="3810000" cy="3389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http://www.airplaneclipart.com/pics/planes.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1600200"/>
            <a:ext cx="1285875" cy="113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593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cap="none" dirty="0" smtClean="0">
                <a:cs typeface="Calibri" panose="020F0502020204030204" pitchFamily="34" charset="0"/>
              </a:rPr>
              <a:t>Doubt</a:t>
            </a:r>
            <a:endParaRPr lang="en-US" sz="4000" cap="none" dirty="0">
              <a:cs typeface="Calibri" panose="020F0502020204030204" pitchFamily="34" charset="0"/>
            </a:endParaRPr>
          </a:p>
        </p:txBody>
      </p:sp>
      <p:sp>
        <p:nvSpPr>
          <p:cNvPr id="3" name="Content Placeholder 2"/>
          <p:cNvSpPr>
            <a:spLocks noGrp="1"/>
          </p:cNvSpPr>
          <p:nvPr>
            <p:ph idx="1"/>
          </p:nvPr>
        </p:nvSpPr>
        <p:spPr>
          <a:xfrm>
            <a:off x="457200" y="1447800"/>
            <a:ext cx="8458200" cy="4876800"/>
          </a:xfrm>
        </p:spPr>
        <p:txBody>
          <a:bodyPr>
            <a:normAutofit/>
          </a:bodyPr>
          <a:lstStyle/>
          <a:p>
            <a:pPr lvl="1"/>
            <a:r>
              <a:rPr lang="en-US" sz="3600" dirty="0"/>
              <a:t>Christianity can handle your </a:t>
            </a:r>
            <a:r>
              <a:rPr lang="en-US" sz="3600" dirty="0" smtClean="0"/>
              <a:t>questions</a:t>
            </a:r>
            <a:r>
              <a:rPr lang="en-US" sz="3600" dirty="0"/>
              <a:t>.</a:t>
            </a:r>
            <a:endParaRPr lang="en-US" sz="3600" dirty="0" smtClean="0"/>
          </a:p>
          <a:p>
            <a:pPr lvl="1"/>
            <a:endParaRPr lang="en-US" sz="2400" dirty="0"/>
          </a:p>
          <a:p>
            <a:pPr lvl="2"/>
            <a:r>
              <a:rPr lang="en-US" sz="3400" dirty="0" smtClean="0"/>
              <a:t>This is why, when handled properly, doubts can lead to…an even greater faith!!</a:t>
            </a:r>
            <a:endParaRPr lang="en-US" sz="3000" dirty="0" smtClean="0"/>
          </a:p>
          <a:p>
            <a:pPr lvl="1"/>
            <a:endParaRPr lang="en-US" sz="3600" b="0" dirty="0"/>
          </a:p>
          <a:p>
            <a:pPr lvl="1"/>
            <a:endParaRPr lang="en-US" sz="3600" b="0" dirty="0"/>
          </a:p>
          <a:p>
            <a:pPr lvl="1"/>
            <a:endParaRPr lang="en-US" sz="2600" dirty="0" smtClean="0"/>
          </a:p>
        </p:txBody>
      </p:sp>
    </p:spTree>
    <p:extLst>
      <p:ext uri="{BB962C8B-B14F-4D97-AF65-F5344CB8AC3E}">
        <p14:creationId xmlns:p14="http://schemas.microsoft.com/office/powerpoint/2010/main" val="24128772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7936"/>
            <a:ext cx="9144000" cy="4180668"/>
          </a:xfrm>
          <a:prstGeom prst="rect">
            <a:avLst/>
          </a:prstGeom>
        </p:spPr>
      </p:pic>
      <p:sp>
        <p:nvSpPr>
          <p:cNvPr id="3" name="Content Placeholder 2"/>
          <p:cNvSpPr>
            <a:spLocks noGrp="1"/>
          </p:cNvSpPr>
          <p:nvPr>
            <p:ph idx="1"/>
          </p:nvPr>
        </p:nvSpPr>
        <p:spPr/>
        <p:txBody>
          <a:bodyPr>
            <a:normAutofit/>
          </a:bodyPr>
          <a:lstStyle/>
          <a:p>
            <a:pPr marL="0" indent="0" algn="ctr">
              <a:buNone/>
            </a:pPr>
            <a:r>
              <a:rPr lang="en-US" sz="4400" b="1" dirty="0" smtClean="0"/>
              <a:t>www.travisdickinson.com</a:t>
            </a:r>
            <a:endParaRPr lang="en-US" sz="4400" b="1" dirty="0"/>
          </a:p>
        </p:txBody>
      </p:sp>
    </p:spTree>
    <p:extLst>
      <p:ext uri="{BB962C8B-B14F-4D97-AF65-F5344CB8AC3E}">
        <p14:creationId xmlns:p14="http://schemas.microsoft.com/office/powerpoint/2010/main" val="2015644447"/>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lvl="1"/>
            <a:endParaRPr lang="en-US" sz="2800" dirty="0"/>
          </a:p>
          <a:p>
            <a:pPr lvl="1"/>
            <a:endParaRPr lang="en-US" sz="2800" dirty="0" smtClean="0">
              <a:solidFill>
                <a:schemeClr val="tx1"/>
              </a:solidFill>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1584961"/>
            <a:ext cx="3938588" cy="5120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9498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Doubting</a:t>
            </a:r>
            <a:endParaRPr lang="en-US" dirty="0"/>
          </a:p>
        </p:txBody>
      </p:sp>
      <p:sp>
        <p:nvSpPr>
          <p:cNvPr id="3" name="Content Placeholder 2"/>
          <p:cNvSpPr>
            <a:spLocks noGrp="1"/>
          </p:cNvSpPr>
          <p:nvPr>
            <p:ph idx="1"/>
          </p:nvPr>
        </p:nvSpPr>
        <p:spPr/>
        <p:txBody>
          <a:bodyPr>
            <a:normAutofit/>
          </a:bodyPr>
          <a:lstStyle/>
          <a:p>
            <a:r>
              <a:rPr lang="en-US" sz="3600" dirty="0" smtClean="0"/>
              <a:t>Typical prescription for doubt</a:t>
            </a:r>
          </a:p>
          <a:p>
            <a:pPr lvl="1"/>
            <a:r>
              <a:rPr lang="en-US" sz="3200" dirty="0" smtClean="0"/>
              <a:t>Wait it out</a:t>
            </a:r>
          </a:p>
          <a:p>
            <a:pPr lvl="1"/>
            <a:r>
              <a:rPr lang="en-US" sz="3200" dirty="0" smtClean="0"/>
              <a:t>Treat symptoms as best you can</a:t>
            </a:r>
          </a:p>
          <a:p>
            <a:pPr lvl="1"/>
            <a:r>
              <a:rPr lang="en-US" sz="3200" dirty="0" smtClean="0"/>
              <a:t>Hope it goes away</a:t>
            </a:r>
            <a:endParaRPr lang="en-US" sz="2500" dirty="0" smtClean="0"/>
          </a:p>
          <a:p>
            <a:r>
              <a:rPr lang="en-US" sz="3600" dirty="0" smtClean="0"/>
              <a:t>What if this doesn’t work?</a:t>
            </a:r>
            <a:endParaRPr lang="en-US" sz="3600" dirty="0"/>
          </a:p>
          <a:p>
            <a:endParaRPr lang="en-US" sz="2900" dirty="0"/>
          </a:p>
          <a:p>
            <a:pPr marL="0" indent="0">
              <a:buNone/>
            </a:pPr>
            <a:endParaRPr lang="en-US" sz="2800" dirty="0" smtClean="0">
              <a:solidFill>
                <a:schemeClr val="tx1"/>
              </a:solidFill>
            </a:endParaRPr>
          </a:p>
        </p:txBody>
      </p:sp>
    </p:spTree>
    <p:extLst>
      <p:ext uri="{BB962C8B-B14F-4D97-AF65-F5344CB8AC3E}">
        <p14:creationId xmlns:p14="http://schemas.microsoft.com/office/powerpoint/2010/main" val="233117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cap="none" dirty="0" smtClean="0">
                <a:latin typeface="Bauhaus 93" panose="04030905020B02020C02" pitchFamily="82" charset="0"/>
                <a:cs typeface="Calibri" panose="020F0502020204030204" pitchFamily="34" charset="0"/>
              </a:rPr>
              <a:t>Making your faith your own</a:t>
            </a:r>
            <a:endParaRPr lang="en-US" sz="4000" cap="none" dirty="0">
              <a:latin typeface="Bauhaus 93" panose="04030905020B02020C02" pitchFamily="82" charset="0"/>
              <a:cs typeface="Calibri" panose="020F0502020204030204" pitchFamily="34" charset="0"/>
            </a:endParaRPr>
          </a:p>
        </p:txBody>
      </p:sp>
      <p:sp>
        <p:nvSpPr>
          <p:cNvPr id="3" name="Content Placeholder 2"/>
          <p:cNvSpPr>
            <a:spLocks noGrp="1"/>
          </p:cNvSpPr>
          <p:nvPr>
            <p:ph idx="1"/>
          </p:nvPr>
        </p:nvSpPr>
        <p:spPr>
          <a:xfrm>
            <a:off x="457200" y="1447800"/>
            <a:ext cx="8458200" cy="4572000"/>
          </a:xfrm>
        </p:spPr>
        <p:txBody>
          <a:bodyPr>
            <a:normAutofit/>
          </a:bodyPr>
          <a:lstStyle/>
          <a:p>
            <a:pPr lvl="1"/>
            <a:r>
              <a:rPr lang="en-US" sz="3600" b="0" dirty="0" smtClean="0"/>
              <a:t>60% of Christian youth walk away from the church in college.  </a:t>
            </a:r>
          </a:p>
          <a:p>
            <a:pPr lvl="1"/>
            <a:r>
              <a:rPr lang="en-US" sz="3600" dirty="0" smtClean="0"/>
              <a:t>Why? </a:t>
            </a:r>
          </a:p>
          <a:p>
            <a:pPr lvl="2"/>
            <a:r>
              <a:rPr lang="en-US" sz="3200" dirty="0" smtClean="0"/>
              <a:t>Some just want to walk away.</a:t>
            </a:r>
          </a:p>
          <a:p>
            <a:pPr lvl="2"/>
            <a:r>
              <a:rPr lang="en-US" sz="3200" dirty="0" smtClean="0"/>
              <a:t>My thesis: Some don’t want to…</a:t>
            </a:r>
          </a:p>
          <a:p>
            <a:pPr lvl="3"/>
            <a:r>
              <a:rPr lang="en-US" sz="3000" dirty="0" smtClean="0"/>
              <a:t>They haven’t been allowed to doubt properly.</a:t>
            </a:r>
            <a:endParaRPr lang="en-US" sz="3000" b="0" dirty="0"/>
          </a:p>
          <a:p>
            <a:pPr lvl="1"/>
            <a:endParaRPr lang="en-US" sz="3600" b="0" dirty="0"/>
          </a:p>
          <a:p>
            <a:pPr lvl="1"/>
            <a:endParaRPr lang="en-US" sz="2600" dirty="0" smtClean="0"/>
          </a:p>
        </p:txBody>
      </p:sp>
    </p:spTree>
    <p:extLst>
      <p:ext uri="{BB962C8B-B14F-4D97-AF65-F5344CB8AC3E}">
        <p14:creationId xmlns:p14="http://schemas.microsoft.com/office/powerpoint/2010/main" val="21318293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cap="none" dirty="0" smtClean="0">
                <a:cs typeface="Calibri" panose="020F0502020204030204" pitchFamily="34" charset="0"/>
              </a:rPr>
              <a:t>What is Doubt?</a:t>
            </a:r>
            <a:endParaRPr lang="en-US" sz="4000" cap="none" dirty="0">
              <a:cs typeface="Calibri" panose="020F0502020204030204" pitchFamily="34" charset="0"/>
            </a:endParaRPr>
          </a:p>
        </p:txBody>
      </p:sp>
      <p:sp>
        <p:nvSpPr>
          <p:cNvPr id="3" name="Content Placeholder 2"/>
          <p:cNvSpPr>
            <a:spLocks noGrp="1"/>
          </p:cNvSpPr>
          <p:nvPr>
            <p:ph idx="1"/>
          </p:nvPr>
        </p:nvSpPr>
        <p:spPr>
          <a:xfrm>
            <a:off x="457200" y="1371600"/>
            <a:ext cx="8534400" cy="4572000"/>
          </a:xfrm>
        </p:spPr>
        <p:txBody>
          <a:bodyPr>
            <a:normAutofit/>
          </a:bodyPr>
          <a:lstStyle/>
          <a:p>
            <a:pPr lvl="1"/>
            <a:r>
              <a:rPr lang="en-US" sz="3800" dirty="0" smtClean="0"/>
              <a:t>Feeling the pull or force of an objection.</a:t>
            </a:r>
          </a:p>
          <a:p>
            <a:pPr lvl="1"/>
            <a:r>
              <a:rPr lang="en-US" sz="3800" dirty="0" smtClean="0"/>
              <a:t>Finding a claim against Christianity plausible.</a:t>
            </a:r>
          </a:p>
          <a:p>
            <a:pPr lvl="2"/>
            <a:endParaRPr lang="en-US" sz="2000" dirty="0"/>
          </a:p>
          <a:p>
            <a:pPr lvl="1"/>
            <a:endParaRPr lang="en-US" sz="3600" b="0" dirty="0"/>
          </a:p>
          <a:p>
            <a:pPr lvl="1"/>
            <a:endParaRPr lang="en-US" sz="3600" b="0" dirty="0"/>
          </a:p>
          <a:p>
            <a:pPr lvl="1"/>
            <a:endParaRPr lang="en-US" sz="2600" dirty="0" smtClean="0"/>
          </a:p>
        </p:txBody>
      </p:sp>
    </p:spTree>
    <p:extLst>
      <p:ext uri="{BB962C8B-B14F-4D97-AF65-F5344CB8AC3E}">
        <p14:creationId xmlns:p14="http://schemas.microsoft.com/office/powerpoint/2010/main" val="33814890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Objections</a:t>
            </a:r>
            <a:endParaRPr lang="en-US" dirty="0"/>
          </a:p>
        </p:txBody>
      </p:sp>
      <p:sp>
        <p:nvSpPr>
          <p:cNvPr id="3" name="Content Placeholder 2"/>
          <p:cNvSpPr>
            <a:spLocks noGrp="1"/>
          </p:cNvSpPr>
          <p:nvPr>
            <p:ph idx="1"/>
          </p:nvPr>
        </p:nvSpPr>
        <p:spPr/>
        <p:txBody>
          <a:bodyPr>
            <a:normAutofit/>
          </a:bodyPr>
          <a:lstStyle/>
          <a:p>
            <a:r>
              <a:rPr lang="en-US" sz="2900" dirty="0"/>
              <a:t>Do </a:t>
            </a:r>
            <a:r>
              <a:rPr lang="en-US" sz="2900" dirty="0" smtClean="0"/>
              <a:t>you still </a:t>
            </a:r>
            <a:r>
              <a:rPr lang="en-US" sz="2900" dirty="0"/>
              <a:t>believe in the stories of Santa and the Tooth Fairy, then </a:t>
            </a:r>
            <a:r>
              <a:rPr lang="en-US" sz="2900" dirty="0" smtClean="0"/>
              <a:t>why believe in the stories </a:t>
            </a:r>
            <a:r>
              <a:rPr lang="en-US" sz="2900" dirty="0"/>
              <a:t>of God and Jesus</a:t>
            </a:r>
            <a:r>
              <a:rPr lang="en-US" sz="2900" dirty="0" smtClean="0"/>
              <a:t>? (Objection from mockery)</a:t>
            </a:r>
            <a:endParaRPr lang="en-US" sz="2900" dirty="0"/>
          </a:p>
          <a:p>
            <a:r>
              <a:rPr lang="en-US" sz="2900" dirty="0"/>
              <a:t>Do you know when the stories about Jesus were recorded? Decades after his death.</a:t>
            </a:r>
          </a:p>
          <a:p>
            <a:r>
              <a:rPr lang="en-US" sz="2900" dirty="0"/>
              <a:t>Don’t you know that there are hundreds of contradictions in Scripture?</a:t>
            </a:r>
          </a:p>
          <a:p>
            <a:r>
              <a:rPr lang="en-US" sz="2900" dirty="0"/>
              <a:t>What’s the chance </a:t>
            </a:r>
            <a:r>
              <a:rPr lang="en-US" sz="2900" dirty="0" smtClean="0"/>
              <a:t>your worldview happens </a:t>
            </a:r>
            <a:r>
              <a:rPr lang="en-US" sz="2900" dirty="0"/>
              <a:t>to be the right one?</a:t>
            </a:r>
          </a:p>
          <a:p>
            <a:pPr marL="0" indent="0">
              <a:buNone/>
            </a:pPr>
            <a:endParaRPr lang="en-US" sz="2800" dirty="0" smtClean="0">
              <a:solidFill>
                <a:schemeClr val="tx1"/>
              </a:solidFill>
            </a:endParaRPr>
          </a:p>
        </p:txBody>
      </p:sp>
    </p:spTree>
    <p:extLst>
      <p:ext uri="{BB962C8B-B14F-4D97-AF65-F5344CB8AC3E}">
        <p14:creationId xmlns:p14="http://schemas.microsoft.com/office/powerpoint/2010/main" val="145795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Objections</a:t>
            </a:r>
            <a:endParaRPr lang="en-US" dirty="0"/>
          </a:p>
        </p:txBody>
      </p:sp>
      <p:sp>
        <p:nvSpPr>
          <p:cNvPr id="3" name="Content Placeholder 2"/>
          <p:cNvSpPr>
            <a:spLocks noGrp="1"/>
          </p:cNvSpPr>
          <p:nvPr>
            <p:ph idx="1"/>
          </p:nvPr>
        </p:nvSpPr>
        <p:spPr>
          <a:xfrm>
            <a:off x="457200" y="1600200"/>
            <a:ext cx="8534400" cy="4876800"/>
          </a:xfrm>
        </p:spPr>
        <p:txBody>
          <a:bodyPr>
            <a:normAutofit/>
          </a:bodyPr>
          <a:lstStyle/>
          <a:p>
            <a:r>
              <a:rPr lang="en-US" sz="2600" dirty="0"/>
              <a:t>How could God allow </a:t>
            </a:r>
            <a:r>
              <a:rPr lang="en-US" sz="2600" dirty="0" smtClean="0"/>
              <a:t>so much evil?</a:t>
            </a:r>
            <a:endParaRPr lang="en-US" sz="2600" dirty="0"/>
          </a:p>
          <a:p>
            <a:r>
              <a:rPr lang="en-US" sz="2600" dirty="0"/>
              <a:t>God wants us to believe in him but then he hides himself so that most of the world never finds him. Does this sound just?</a:t>
            </a:r>
          </a:p>
          <a:p>
            <a:r>
              <a:rPr lang="en-US" sz="2600" dirty="0"/>
              <a:t>And if we don’t believe in him during our short lives, then we get punished for an eternity in hell? Could this possibly be the act of a loving and just God</a:t>
            </a:r>
            <a:r>
              <a:rPr lang="en-US" sz="2600" dirty="0" smtClean="0"/>
              <a:t>?</a:t>
            </a:r>
          </a:p>
          <a:p>
            <a:r>
              <a:rPr lang="en-US" sz="2600" dirty="0" smtClean="0"/>
              <a:t>How can you be a part of a church responsible for so much injustice?</a:t>
            </a:r>
            <a:endParaRPr lang="en-US" sz="2600" dirty="0"/>
          </a:p>
          <a:p>
            <a:r>
              <a:rPr lang="en-US" sz="2600" dirty="0"/>
              <a:t>The Bible </a:t>
            </a:r>
            <a:r>
              <a:rPr lang="en-US" sz="2600" dirty="0" smtClean="0"/>
              <a:t>is out </a:t>
            </a:r>
            <a:r>
              <a:rPr lang="en-US" sz="2600" dirty="0"/>
              <a:t>of step with science (evolution), culture (sex and gender issues) and </a:t>
            </a:r>
            <a:r>
              <a:rPr lang="en-US" sz="2600" dirty="0" smtClean="0"/>
              <a:t>morality.</a:t>
            </a:r>
            <a:endParaRPr lang="en-US" sz="2600" dirty="0" smtClean="0">
              <a:solidFill>
                <a:schemeClr val="tx1"/>
              </a:solidFill>
            </a:endParaRPr>
          </a:p>
        </p:txBody>
      </p:sp>
    </p:spTree>
    <p:extLst>
      <p:ext uri="{BB962C8B-B14F-4D97-AF65-F5344CB8AC3E}">
        <p14:creationId xmlns:p14="http://schemas.microsoft.com/office/powerpoint/2010/main" val="599799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cs typeface="Calibri" panose="020F0502020204030204" pitchFamily="34" charset="0"/>
              </a:rPr>
              <a:t>Isn’t Doubt Sin?</a:t>
            </a:r>
            <a:endParaRPr lang="en-US" sz="4000" cap="none" dirty="0">
              <a:cs typeface="Calibri" panose="020F0502020204030204" pitchFamily="34" charset="0"/>
            </a:endParaRPr>
          </a:p>
        </p:txBody>
      </p:sp>
      <p:sp>
        <p:nvSpPr>
          <p:cNvPr id="3" name="Content Placeholder 2"/>
          <p:cNvSpPr>
            <a:spLocks noGrp="1"/>
          </p:cNvSpPr>
          <p:nvPr>
            <p:ph idx="1"/>
          </p:nvPr>
        </p:nvSpPr>
        <p:spPr>
          <a:xfrm>
            <a:off x="304800" y="1371600"/>
            <a:ext cx="8686800" cy="5181600"/>
          </a:xfrm>
        </p:spPr>
        <p:txBody>
          <a:bodyPr>
            <a:normAutofit/>
          </a:bodyPr>
          <a:lstStyle/>
          <a:p>
            <a:pPr lvl="1"/>
            <a:r>
              <a:rPr lang="en-US" sz="3600" dirty="0" smtClean="0"/>
              <a:t>Is doubt sin (</a:t>
            </a:r>
            <a:r>
              <a:rPr lang="en-US" sz="3400" dirty="0" smtClean="0"/>
              <a:t>James 1:6-8)?</a:t>
            </a:r>
          </a:p>
          <a:p>
            <a:pPr lvl="2"/>
            <a:r>
              <a:rPr lang="en-US" sz="3400" dirty="0" smtClean="0"/>
              <a:t>Sin always involves choice.</a:t>
            </a:r>
          </a:p>
          <a:p>
            <a:pPr lvl="3"/>
            <a:r>
              <a:rPr lang="en-US" sz="3200" dirty="0" smtClean="0"/>
              <a:t>Sometimes we choose to doubt and this can be sin. </a:t>
            </a:r>
          </a:p>
          <a:p>
            <a:pPr lvl="3"/>
            <a:r>
              <a:rPr lang="en-US" sz="3200" dirty="0" smtClean="0"/>
              <a:t>Sometimes we don’t get a choice.</a:t>
            </a:r>
          </a:p>
          <a:p>
            <a:pPr lvl="1"/>
            <a:endParaRPr lang="en-US" sz="3600" dirty="0"/>
          </a:p>
          <a:p>
            <a:pPr lvl="1"/>
            <a:endParaRPr lang="en-US" sz="3600" b="0" dirty="0"/>
          </a:p>
          <a:p>
            <a:pPr lvl="1"/>
            <a:endParaRPr lang="en-US" sz="3600" b="0" dirty="0"/>
          </a:p>
          <a:p>
            <a:pPr lvl="1"/>
            <a:endParaRPr lang="en-US" sz="2600" dirty="0" smtClean="0"/>
          </a:p>
        </p:txBody>
      </p:sp>
    </p:spTree>
    <p:extLst>
      <p:ext uri="{BB962C8B-B14F-4D97-AF65-F5344CB8AC3E}">
        <p14:creationId xmlns:p14="http://schemas.microsoft.com/office/powerpoint/2010/main" val="9050555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11092</TotalTime>
  <Words>1430</Words>
  <Application>Microsoft Office PowerPoint</Application>
  <PresentationFormat>On-screen Show (4:3)</PresentationFormat>
  <Paragraphs>150</Paragraphs>
  <Slides>21</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Bauhaus 93</vt:lpstr>
      <vt:lpstr>Calibri</vt:lpstr>
      <vt:lpstr>Clarity</vt:lpstr>
      <vt:lpstr>Permission to doubt  Your faith</vt:lpstr>
      <vt:lpstr>PowerPoint Presentation</vt:lpstr>
      <vt:lpstr>PowerPoint Presentation</vt:lpstr>
      <vt:lpstr>Doubting</vt:lpstr>
      <vt:lpstr>Making your faith your own</vt:lpstr>
      <vt:lpstr>What is Doubt?</vt:lpstr>
      <vt:lpstr>Objections</vt:lpstr>
      <vt:lpstr>Objections</vt:lpstr>
      <vt:lpstr>Isn’t Doubt Sin?</vt:lpstr>
      <vt:lpstr>Isn’t Doubt Sin?</vt:lpstr>
      <vt:lpstr>Doubt?</vt:lpstr>
      <vt:lpstr>How to Doubt Well</vt:lpstr>
      <vt:lpstr>How to Doubt Well</vt:lpstr>
      <vt:lpstr>Apologetics as Devotional</vt:lpstr>
      <vt:lpstr>Let’s Ask a Hard Question</vt:lpstr>
      <vt:lpstr>Contradictions?</vt:lpstr>
      <vt:lpstr>Let’s Ask a Hard Question</vt:lpstr>
      <vt:lpstr>Let’s Ask a Hard Question</vt:lpstr>
      <vt:lpstr>Doubt</vt:lpstr>
      <vt:lpstr>Doubt</vt:lpstr>
      <vt:lpstr>PowerPoint Presentation</vt:lpstr>
    </vt:vector>
  </TitlesOfParts>
  <Company>SWBTS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Presocratics</dc:title>
  <dc:creator>tdickinson</dc:creator>
  <cp:lastModifiedBy>Dickinson, Travis</cp:lastModifiedBy>
  <cp:revision>153</cp:revision>
  <cp:lastPrinted>2013-02-06T17:01:33Z</cp:lastPrinted>
  <dcterms:created xsi:type="dcterms:W3CDTF">2011-09-27T01:07:54Z</dcterms:created>
  <dcterms:modified xsi:type="dcterms:W3CDTF">2019-01-12T04:18:33Z</dcterms:modified>
</cp:coreProperties>
</file>