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3"/>
  </p:notesMasterIdLst>
  <p:sldIdLst>
    <p:sldId id="256"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9" r:id="rId21"/>
    <p:sldId id="330" r:id="rId22"/>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67" autoAdjust="0"/>
  </p:normalViewPr>
  <p:slideViewPr>
    <p:cSldViewPr>
      <p:cViewPr varScale="1">
        <p:scale>
          <a:sx n="56" d="100"/>
          <a:sy n="56" d="100"/>
        </p:scale>
        <p:origin x="83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22EF5539-5B9B-4C7F-9DFC-1FC9F037DA8C}" type="datetimeFigureOut">
              <a:rPr lang="en-US" smtClean="0"/>
              <a:t>1/10/2019</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B7A2C347-991F-4C1E-89B8-9DA7E622E91C}" type="slidenum">
              <a:rPr lang="en-US" smtClean="0"/>
              <a:t>‹#›</a:t>
            </a:fld>
            <a:endParaRPr lang="en-US"/>
          </a:p>
        </p:txBody>
      </p:sp>
    </p:spTree>
    <p:extLst>
      <p:ext uri="{BB962C8B-B14F-4D97-AF65-F5344CB8AC3E}">
        <p14:creationId xmlns:p14="http://schemas.microsoft.com/office/powerpoint/2010/main" val="207060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how this makes it harder</a:t>
            </a:r>
            <a:r>
              <a:rPr lang="en-US" baseline="0" dirty="0" smtClean="0"/>
              <a:t> to make a case for Christianity.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4</a:t>
            </a:fld>
            <a:endParaRPr lang="en-US"/>
          </a:p>
        </p:txBody>
      </p:sp>
    </p:spTree>
    <p:extLst>
      <p:ext uri="{BB962C8B-B14F-4D97-AF65-F5344CB8AC3E}">
        <p14:creationId xmlns:p14="http://schemas.microsoft.com/office/powerpoint/2010/main" val="103632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Indescribable in literal</a:t>
            </a:r>
            <a:r>
              <a:rPr lang="en-US" baseline="0" dirty="0" smtClean="0"/>
              <a:t> terms.</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18</a:t>
            </a:fld>
            <a:endParaRPr lang="en-US"/>
          </a:p>
        </p:txBody>
      </p:sp>
    </p:spTree>
    <p:extLst>
      <p:ext uri="{BB962C8B-B14F-4D97-AF65-F5344CB8AC3E}">
        <p14:creationId xmlns:p14="http://schemas.microsoft.com/office/powerpoint/2010/main" val="244678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solidFill>
                  <a:schemeClr val="tx1"/>
                </a:solidFill>
              </a:rPr>
              <a:t>Try it…</a:t>
            </a:r>
          </a:p>
          <a:p>
            <a:pPr lvl="0"/>
            <a:r>
              <a:rPr lang="en-US" sz="1200" dirty="0" smtClean="0">
                <a:solidFill>
                  <a:schemeClr val="tx1"/>
                </a:solidFill>
              </a:rPr>
              <a:t>“Everyone, no matter what they believe, is right.” </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20</a:t>
            </a:fld>
            <a:endParaRPr lang="en-US"/>
          </a:p>
        </p:txBody>
      </p:sp>
    </p:spTree>
    <p:extLst>
      <p:ext uri="{BB962C8B-B14F-4D97-AF65-F5344CB8AC3E}">
        <p14:creationId xmlns:p14="http://schemas.microsoft.com/office/powerpoint/2010/main" val="662017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solidFill>
                  <a:schemeClr val="tx1"/>
                </a:solidFill>
              </a:rPr>
              <a:t>Try it…</a:t>
            </a:r>
          </a:p>
          <a:p>
            <a:pPr lvl="0"/>
            <a:r>
              <a:rPr lang="en-US" sz="1200" dirty="0" smtClean="0">
                <a:solidFill>
                  <a:schemeClr val="tx1"/>
                </a:solidFill>
              </a:rPr>
              <a:t>“Everyone, no matter what they believe, is right.” </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21</a:t>
            </a:fld>
            <a:endParaRPr lang="en-US"/>
          </a:p>
        </p:txBody>
      </p:sp>
    </p:spTree>
    <p:extLst>
      <p:ext uri="{BB962C8B-B14F-4D97-AF65-F5344CB8AC3E}">
        <p14:creationId xmlns:p14="http://schemas.microsoft.com/office/powerpoint/2010/main" val="2871518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3200" dirty="0" smtClean="0"/>
              <a:t>It used to be we all disagreed. Today the situation is a bit more muddled and being muddled has a name: </a:t>
            </a:r>
          </a:p>
        </p:txBody>
      </p:sp>
      <p:sp>
        <p:nvSpPr>
          <p:cNvPr id="4" name="Slide Number Placeholder 3"/>
          <p:cNvSpPr>
            <a:spLocks noGrp="1"/>
          </p:cNvSpPr>
          <p:nvPr>
            <p:ph type="sldNum" sz="quarter" idx="10"/>
          </p:nvPr>
        </p:nvSpPr>
        <p:spPr/>
        <p:txBody>
          <a:bodyPr/>
          <a:lstStyle/>
          <a:p>
            <a:fld id="{B7A2C347-991F-4C1E-89B8-9DA7E622E91C}" type="slidenum">
              <a:rPr lang="en-US" smtClean="0"/>
              <a:t>5</a:t>
            </a:fld>
            <a:endParaRPr lang="en-US"/>
          </a:p>
        </p:txBody>
      </p:sp>
    </p:spTree>
    <p:extLst>
      <p:ext uri="{BB962C8B-B14F-4D97-AF65-F5344CB8AC3E}">
        <p14:creationId xmlns:p14="http://schemas.microsoft.com/office/powerpoint/2010/main" val="382111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John 14:6; Acts 4:12</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7</a:t>
            </a:fld>
            <a:endParaRPr lang="en-US"/>
          </a:p>
        </p:txBody>
      </p:sp>
    </p:spTree>
    <p:extLst>
      <p:ext uri="{BB962C8B-B14F-4D97-AF65-F5344CB8AC3E}">
        <p14:creationId xmlns:p14="http://schemas.microsoft.com/office/powerpoint/2010/main" val="2282516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Each of these could perhaps be false (i.e., polytheism could be true)</a:t>
            </a:r>
          </a:p>
          <a:p>
            <a:r>
              <a:rPr lang="en-US" sz="1200" dirty="0" smtClean="0"/>
              <a:t>One could (in word) deny logic…but go ahead and</a:t>
            </a:r>
            <a:r>
              <a:rPr lang="en-US" sz="1200" baseline="0" dirty="0" smtClean="0"/>
              <a:t> </a:t>
            </a:r>
            <a:r>
              <a:rPr lang="en-US" sz="1200" dirty="0" smtClean="0"/>
              <a:t>try</a:t>
            </a:r>
            <a:r>
              <a:rPr lang="en-US" sz="1200" baseline="0" dirty="0" smtClean="0"/>
              <a:t> it.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9</a:t>
            </a:fld>
            <a:endParaRPr lang="en-US"/>
          </a:p>
        </p:txBody>
      </p:sp>
    </p:spTree>
    <p:extLst>
      <p:ext uri="{BB962C8B-B14F-4D97-AF65-F5344CB8AC3E}">
        <p14:creationId xmlns:p14="http://schemas.microsoft.com/office/powerpoint/2010/main" val="9072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smtClean="0"/>
              <a:t>Self-Refutation</a:t>
            </a:r>
            <a:r>
              <a:rPr lang="en-US" sz="1200" dirty="0" smtClean="0"/>
              <a:t>: when what a claim asserts actually falsifies the claim itself.</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10</a:t>
            </a:fld>
            <a:endParaRPr lang="en-US"/>
          </a:p>
        </p:txBody>
      </p:sp>
    </p:spTree>
    <p:extLst>
      <p:ext uri="{BB962C8B-B14F-4D97-AF65-F5344CB8AC3E}">
        <p14:creationId xmlns:p14="http://schemas.microsoft.com/office/powerpoint/2010/main" val="2248472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Claims themselves are not arrogant.</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12</a:t>
            </a:fld>
            <a:endParaRPr lang="en-US"/>
          </a:p>
        </p:txBody>
      </p:sp>
    </p:spTree>
    <p:extLst>
      <p:ext uri="{BB962C8B-B14F-4D97-AF65-F5344CB8AC3E}">
        <p14:creationId xmlns:p14="http://schemas.microsoft.com/office/powerpoint/2010/main" val="155182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000" dirty="0" smtClean="0"/>
              <a:t>Arrogance is an attitude that people have.</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15</a:t>
            </a:fld>
            <a:endParaRPr lang="en-US"/>
          </a:p>
        </p:txBody>
      </p:sp>
    </p:spTree>
    <p:extLst>
      <p:ext uri="{BB962C8B-B14F-4D97-AF65-F5344CB8AC3E}">
        <p14:creationId xmlns:p14="http://schemas.microsoft.com/office/powerpoint/2010/main" val="4023229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000" dirty="0" smtClean="0"/>
              <a:t>Arrogance is an attitude that people have.</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16</a:t>
            </a:fld>
            <a:endParaRPr lang="en-US"/>
          </a:p>
        </p:txBody>
      </p:sp>
    </p:spTree>
    <p:extLst>
      <p:ext uri="{BB962C8B-B14F-4D97-AF65-F5344CB8AC3E}">
        <p14:creationId xmlns:p14="http://schemas.microsoft.com/office/powerpoint/2010/main" val="3960457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4000" dirty="0" smtClean="0"/>
              <a:t>Arrogance is an attitude that people have.</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17</a:t>
            </a:fld>
            <a:endParaRPr lang="en-US"/>
          </a:p>
        </p:txBody>
      </p:sp>
    </p:spTree>
    <p:extLst>
      <p:ext uri="{BB962C8B-B14F-4D97-AF65-F5344CB8AC3E}">
        <p14:creationId xmlns:p14="http://schemas.microsoft.com/office/powerpoint/2010/main" val="2975397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79CEF58-62F0-4084-8D0F-A3644D05D501}" type="datetimeFigureOut">
              <a:rPr lang="en-US" smtClean="0"/>
              <a:pPr/>
              <a:t>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CEF58-62F0-4084-8D0F-A3644D05D501}" type="datetimeFigureOut">
              <a:rPr lang="en-US" smtClean="0"/>
              <a:pPr/>
              <a:t>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CEF58-62F0-4084-8D0F-A3644D05D501}" type="datetimeFigureOut">
              <a:rPr lang="en-US" smtClean="0"/>
              <a:pPr/>
              <a:t>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CEF58-62F0-4084-8D0F-A3644D05D501}" type="datetimeFigureOut">
              <a:rPr lang="en-US" smtClean="0"/>
              <a:pPr/>
              <a:t>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79CEF58-62F0-4084-8D0F-A3644D05D501}" type="datetimeFigureOut">
              <a:rPr lang="en-US" smtClean="0"/>
              <a:pPr/>
              <a:t>1/10/2019</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77D8B909-3E07-44E2-A2C3-EA9DE94D73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CEF58-62F0-4084-8D0F-A3644D05D501}" type="datetimeFigureOut">
              <a:rPr lang="en-US" smtClean="0"/>
              <a:pPr/>
              <a:t>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9CEF58-62F0-4084-8D0F-A3644D05D501}" type="datetimeFigureOut">
              <a:rPr lang="en-US" smtClean="0"/>
              <a:pPr/>
              <a:t>1/10/2019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CEF58-62F0-4084-8D0F-A3644D05D501}" type="datetimeFigureOut">
              <a:rPr lang="en-US" smtClean="0"/>
              <a:pPr/>
              <a:t>1/10/2019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CEF58-62F0-4084-8D0F-A3644D05D501}" type="datetimeFigureOut">
              <a:rPr lang="en-US" smtClean="0"/>
              <a:pPr/>
              <a:t>1/10/2019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79CEF58-62F0-4084-8D0F-A3644D05D501}" type="datetimeFigureOut">
              <a:rPr lang="en-US" smtClean="0"/>
              <a:pPr/>
              <a:t>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79CEF58-62F0-4084-8D0F-A3644D05D501}" type="datetimeFigureOut">
              <a:rPr lang="en-US" smtClean="0"/>
              <a:pPr/>
              <a:t>1/10/2019</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77D8B909-3E07-44E2-A2C3-EA9DE94D73A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ransition>
    <p:wipe dir="r"/>
  </p:transition>
  <p:timing>
    <p:tnLst>
      <p:par>
        <p:cTn id="1" dur="indefinite" restart="never" nodeType="tmRoot"/>
      </p:par>
    </p:tnLst>
  </p:timing>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4419600" cy="1908175"/>
          </a:xfrm>
        </p:spPr>
        <p:txBody>
          <a:bodyPr>
            <a:noAutofit/>
          </a:bodyPr>
          <a:lstStyle/>
          <a:p>
            <a:r>
              <a:rPr lang="en-US" sz="4000" dirty="0" smtClean="0"/>
              <a:t>Is There More than One Way to God?</a:t>
            </a:r>
            <a:endParaRPr lang="en-US" sz="4000" dirty="0"/>
          </a:p>
        </p:txBody>
      </p:sp>
      <p:sp>
        <p:nvSpPr>
          <p:cNvPr id="3" name="Subtitle 2"/>
          <p:cNvSpPr>
            <a:spLocks noGrp="1"/>
          </p:cNvSpPr>
          <p:nvPr>
            <p:ph type="subTitle" idx="1"/>
          </p:nvPr>
        </p:nvSpPr>
        <p:spPr>
          <a:xfrm>
            <a:off x="222738" y="4038600"/>
            <a:ext cx="4419600" cy="609600"/>
          </a:xfrm>
        </p:spPr>
        <p:txBody>
          <a:bodyPr>
            <a:normAutofit fontScale="77500" lnSpcReduction="20000"/>
          </a:bodyPr>
          <a:lstStyle/>
          <a:p>
            <a:r>
              <a:rPr lang="en-US" dirty="0" smtClean="0"/>
              <a:t>Travis Dickinson</a:t>
            </a:r>
          </a:p>
          <a:p>
            <a:r>
              <a:rPr lang="en-US" dirty="0" smtClean="0"/>
              <a:t>www.travisdickinson.com</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152400" y="1600200"/>
            <a:ext cx="8763000" cy="5029200"/>
          </a:xfrm>
        </p:spPr>
        <p:txBody>
          <a:bodyPr>
            <a:normAutofit/>
          </a:bodyPr>
          <a:lstStyle/>
          <a:p>
            <a:pPr lvl="1" indent="-342900"/>
            <a:endParaRPr lang="en-US" sz="600" b="1" dirty="0" smtClean="0"/>
          </a:p>
          <a:p>
            <a:pPr lvl="1" indent="-342900"/>
            <a:r>
              <a:rPr lang="en-US" sz="4000" b="1" dirty="0" smtClean="0"/>
              <a:t>Problem </a:t>
            </a:r>
            <a:r>
              <a:rPr lang="en-US" sz="4000" b="1" dirty="0"/>
              <a:t>#2</a:t>
            </a:r>
            <a:r>
              <a:rPr lang="en-US" sz="4000" dirty="0"/>
              <a:t>: Simple RP is </a:t>
            </a:r>
            <a:r>
              <a:rPr lang="en-US" sz="4000" dirty="0" smtClean="0"/>
              <a:t>self-refuting! </a:t>
            </a:r>
            <a:endParaRPr lang="en-US" sz="4000" dirty="0"/>
          </a:p>
          <a:p>
            <a:pPr marL="114300" lvl="1" indent="0">
              <a:buNone/>
            </a:pPr>
            <a:endParaRPr lang="en-US" sz="800" dirty="0" smtClean="0"/>
          </a:p>
          <a:p>
            <a:pPr marL="114300" lvl="1" indent="0">
              <a:buNone/>
            </a:pPr>
            <a:endParaRPr lang="en-US" sz="1000" dirty="0" smtClean="0"/>
          </a:p>
          <a:p>
            <a:pPr marL="0" lvl="0" indent="0">
              <a:buNone/>
            </a:pPr>
            <a:r>
              <a:rPr lang="en-US" sz="2800" dirty="0"/>
              <a:t>Examples:</a:t>
            </a:r>
          </a:p>
          <a:p>
            <a:pPr lvl="1"/>
            <a:r>
              <a:rPr lang="en-US" sz="3200" dirty="0" smtClean="0"/>
              <a:t>(</a:t>
            </a:r>
            <a:r>
              <a:rPr lang="en-US" sz="3200" dirty="0"/>
              <a:t>Saying in English) “I speak no English</a:t>
            </a:r>
            <a:r>
              <a:rPr lang="en-US" sz="3200" dirty="0" smtClean="0"/>
              <a:t>”</a:t>
            </a:r>
          </a:p>
          <a:p>
            <a:pPr lvl="1"/>
            <a:r>
              <a:rPr lang="en-US" sz="3200" dirty="0" smtClean="0"/>
              <a:t>“</a:t>
            </a:r>
            <a:r>
              <a:rPr lang="en-US" sz="3200" dirty="0"/>
              <a:t>All sentences longer than seven words are false</a:t>
            </a:r>
            <a:r>
              <a:rPr lang="en-US" sz="3200" dirty="0" smtClean="0"/>
              <a:t>.”</a:t>
            </a:r>
          </a:p>
          <a:p>
            <a:pPr lvl="1"/>
            <a:r>
              <a:rPr lang="en-US" sz="3200" dirty="0" smtClean="0"/>
              <a:t>“</a:t>
            </a:r>
            <a:r>
              <a:rPr lang="en-US" sz="3200" dirty="0"/>
              <a:t>There is no absolute truth</a:t>
            </a:r>
            <a:r>
              <a:rPr lang="en-US" sz="3200" dirty="0" smtClean="0"/>
              <a:t>”</a:t>
            </a:r>
          </a:p>
          <a:p>
            <a:pPr lvl="1"/>
            <a:r>
              <a:rPr lang="en-US" sz="3200" dirty="0" smtClean="0"/>
              <a:t>“</a:t>
            </a:r>
            <a:r>
              <a:rPr lang="en-US" sz="3200" dirty="0"/>
              <a:t>All views are equally true.”</a:t>
            </a:r>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15862505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000" dirty="0" smtClean="0"/>
              <a:t>“Religious Pluralism is false.”</a:t>
            </a:r>
          </a:p>
          <a:p>
            <a:pPr marL="114300" lvl="1" indent="0">
              <a:buNone/>
            </a:pPr>
            <a:endParaRPr lang="en-US" sz="1400" dirty="0" smtClean="0"/>
          </a:p>
          <a:p>
            <a:pPr marL="114300" lvl="1" indent="0">
              <a:buNone/>
            </a:pPr>
            <a:endParaRPr lang="en-US" sz="1600" dirty="0" smtClean="0"/>
          </a:p>
          <a:p>
            <a:pPr marL="114300" lvl="1" indent="0">
              <a:buNone/>
            </a:pPr>
            <a:r>
              <a:rPr lang="en-US" sz="4000" dirty="0" smtClean="0"/>
              <a:t>“If you believe RP is true, then you should pay me $100”</a:t>
            </a:r>
          </a:p>
          <a:p>
            <a:pPr marL="114300" lvl="1" indent="0">
              <a:buNone/>
            </a:pPr>
            <a:endParaRPr lang="en-US" dirty="0" smtClean="0"/>
          </a:p>
          <a:p>
            <a:pPr marL="114300" lvl="1" indent="0">
              <a:buNone/>
            </a:pPr>
            <a:r>
              <a:rPr lang="en-US" sz="4000" dirty="0" smtClean="0"/>
              <a:t>“Anyone who believes RP should be shot”</a:t>
            </a:r>
          </a:p>
          <a:p>
            <a:pPr marL="114300" lvl="1" indent="0">
              <a:buNone/>
            </a:pPr>
            <a:endParaRPr lang="en-US" sz="4000" dirty="0"/>
          </a:p>
          <a:p>
            <a:pPr lvl="1" indent="-342900"/>
            <a:endParaRPr lang="en-US" sz="2800" dirty="0" smtClean="0"/>
          </a:p>
        </p:txBody>
      </p:sp>
    </p:spTree>
    <p:extLst>
      <p:ext uri="{BB962C8B-B14F-4D97-AF65-F5344CB8AC3E}">
        <p14:creationId xmlns:p14="http://schemas.microsoft.com/office/powerpoint/2010/main" val="11126152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400" dirty="0" smtClean="0"/>
              <a:t>Isn’t </a:t>
            </a:r>
            <a:r>
              <a:rPr lang="en-US" sz="4400" dirty="0"/>
              <a:t>it </a:t>
            </a:r>
            <a:r>
              <a:rPr lang="en-US" sz="4400" dirty="0" smtClean="0"/>
              <a:t>arrogant and intolerant to </a:t>
            </a:r>
            <a:r>
              <a:rPr lang="en-US" sz="4400" dirty="0"/>
              <a:t>be </a:t>
            </a:r>
            <a:r>
              <a:rPr lang="en-US" sz="4400" dirty="0" smtClean="0"/>
              <a:t>religiously </a:t>
            </a:r>
            <a:r>
              <a:rPr lang="en-US" sz="4400" dirty="0"/>
              <a:t>exclusive? </a:t>
            </a:r>
            <a:endParaRPr lang="en-US" sz="4400" dirty="0" smtClean="0"/>
          </a:p>
          <a:p>
            <a:pPr marL="114300" lvl="1" indent="0">
              <a:buNone/>
            </a:pPr>
            <a:endParaRPr lang="en-US" sz="2800" dirty="0" smtClean="0"/>
          </a:p>
          <a:p>
            <a:pPr lvl="1"/>
            <a:r>
              <a:rPr lang="en-US" sz="4000" dirty="0"/>
              <a:t> No more arrogant than claiming that Simple RP is true</a:t>
            </a:r>
            <a:r>
              <a:rPr lang="en-US" sz="4000" dirty="0" smtClean="0"/>
              <a:t>.</a:t>
            </a:r>
            <a:endParaRPr lang="en-US" sz="4000" dirty="0"/>
          </a:p>
          <a:p>
            <a:pPr lvl="1"/>
            <a:endParaRPr lang="en-US" sz="2400" dirty="0"/>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5108884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i="1" dirty="0">
                <a:solidFill>
                  <a:schemeClr val="tx1"/>
                </a:solidFill>
              </a:rPr>
              <a:t>Today, the primary societal value is tolerance and acceptance. It is completely unacceptable to claim that one has the exclusive corner on the market of truth. Any such person is simply wrong and deserves the scorn he or she will inevitably receive. This person needs not have a voice or any representation in our pluralist society. We only have room for those who celebrate tolerance and acceptance.</a:t>
            </a:r>
            <a:endParaRPr lang="en-US" sz="3200" dirty="0">
              <a:solidFill>
                <a:schemeClr val="tx1"/>
              </a:solidFill>
            </a:endParaRPr>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248283409"/>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i="1" dirty="0"/>
              <a:t>Today, the primary societal value is tolerance and acceptance. It is completely </a:t>
            </a:r>
            <a:r>
              <a:rPr lang="en-US" sz="3200" b="1" i="1" dirty="0">
                <a:solidFill>
                  <a:srgbClr val="FF0000"/>
                </a:solidFill>
              </a:rPr>
              <a:t>unacceptable</a:t>
            </a:r>
            <a:r>
              <a:rPr lang="en-US" sz="3200" i="1" dirty="0"/>
              <a:t> to claim that one has the exclusive corner on the market of truth. Any such person is simply wrong and deserves the scorn he or she will inevitably receive. This person needs not have a voice or any representation in our pluralist society. We only have room for those who celebrate tolerance and acceptance.</a:t>
            </a:r>
            <a:endParaRPr lang="en-US" sz="3200" dirty="0"/>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2612447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i="1" dirty="0"/>
              <a:t>Today, the primary societal value is tolerance and acceptance. It is completely </a:t>
            </a:r>
            <a:r>
              <a:rPr lang="en-US" sz="3200" b="1" i="1" dirty="0">
                <a:solidFill>
                  <a:srgbClr val="FF0000"/>
                </a:solidFill>
              </a:rPr>
              <a:t>unacceptable</a:t>
            </a:r>
            <a:r>
              <a:rPr lang="en-US" sz="3200" i="1" dirty="0"/>
              <a:t> to claim that one has the exclusive corner on the market of truth. Any such person is </a:t>
            </a:r>
            <a:r>
              <a:rPr lang="en-US" sz="3200" b="1" i="1" dirty="0">
                <a:solidFill>
                  <a:srgbClr val="FF0000"/>
                </a:solidFill>
              </a:rPr>
              <a:t>simply wrong </a:t>
            </a:r>
            <a:r>
              <a:rPr lang="en-US" sz="3200" i="1" dirty="0"/>
              <a:t>and deserves the </a:t>
            </a:r>
            <a:r>
              <a:rPr lang="en-US" sz="3200" b="1" i="1" dirty="0">
                <a:solidFill>
                  <a:srgbClr val="FF0000"/>
                </a:solidFill>
              </a:rPr>
              <a:t>scorn</a:t>
            </a:r>
            <a:r>
              <a:rPr lang="en-US" sz="3200" i="1" dirty="0">
                <a:solidFill>
                  <a:srgbClr val="FF0000"/>
                </a:solidFill>
              </a:rPr>
              <a:t> </a:t>
            </a:r>
            <a:r>
              <a:rPr lang="en-US" sz="3200" i="1" dirty="0"/>
              <a:t>he or she will inevitably receive. This person needs not have a voice or any representation in our pluralist society. We only have room for those who celebrate tolerance and acceptance.</a:t>
            </a:r>
            <a:endParaRPr lang="en-US" sz="3200" dirty="0"/>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27945678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i="1" dirty="0"/>
              <a:t>Today, the primary societal value is tolerance and acceptance. It is completely </a:t>
            </a:r>
            <a:r>
              <a:rPr lang="en-US" sz="3200" b="1" i="1" dirty="0">
                <a:solidFill>
                  <a:srgbClr val="FF0000"/>
                </a:solidFill>
              </a:rPr>
              <a:t>unacceptable</a:t>
            </a:r>
            <a:r>
              <a:rPr lang="en-US" sz="3200" i="1" dirty="0"/>
              <a:t> to claim that one has the exclusive corner on the market of truth. Any such person is </a:t>
            </a:r>
            <a:r>
              <a:rPr lang="en-US" sz="3200" b="1" i="1" dirty="0">
                <a:solidFill>
                  <a:srgbClr val="FF0000"/>
                </a:solidFill>
              </a:rPr>
              <a:t>simply wrong </a:t>
            </a:r>
            <a:r>
              <a:rPr lang="en-US" sz="3200" i="1" dirty="0"/>
              <a:t>and deserves the </a:t>
            </a:r>
            <a:r>
              <a:rPr lang="en-US" sz="3200" b="1" i="1" dirty="0">
                <a:solidFill>
                  <a:srgbClr val="FF0000"/>
                </a:solidFill>
              </a:rPr>
              <a:t>scorn</a:t>
            </a:r>
            <a:r>
              <a:rPr lang="en-US" sz="3200" i="1" dirty="0">
                <a:solidFill>
                  <a:srgbClr val="FF0000"/>
                </a:solidFill>
              </a:rPr>
              <a:t> </a:t>
            </a:r>
            <a:r>
              <a:rPr lang="en-US" sz="3200" i="1" dirty="0"/>
              <a:t>he or she will inevitably receive. This person needs </a:t>
            </a:r>
            <a:r>
              <a:rPr lang="en-US" sz="3200" b="1" i="1" dirty="0">
                <a:solidFill>
                  <a:srgbClr val="FF0000"/>
                </a:solidFill>
              </a:rPr>
              <a:t>not have a voice </a:t>
            </a:r>
            <a:r>
              <a:rPr lang="en-US" sz="3200" i="1" dirty="0"/>
              <a:t>or any </a:t>
            </a:r>
            <a:r>
              <a:rPr lang="en-US" sz="3200" b="1" i="1" dirty="0">
                <a:solidFill>
                  <a:srgbClr val="FF0000"/>
                </a:solidFill>
              </a:rPr>
              <a:t>representation</a:t>
            </a:r>
            <a:r>
              <a:rPr lang="en-US" sz="3200" i="1" dirty="0"/>
              <a:t> in our pluralist society. We only have room for those who celebrate tolerance and acceptance.</a:t>
            </a:r>
            <a:endParaRPr lang="en-US" sz="3200" dirty="0"/>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399510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dirty="0"/>
              <a:t>Simple Religious 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i="1" dirty="0"/>
              <a:t>Today, the primary societal value is tolerance and acceptance. It is completely </a:t>
            </a:r>
            <a:r>
              <a:rPr lang="en-US" sz="3200" b="1" i="1" dirty="0">
                <a:solidFill>
                  <a:srgbClr val="FF0000"/>
                </a:solidFill>
              </a:rPr>
              <a:t>unacceptable</a:t>
            </a:r>
            <a:r>
              <a:rPr lang="en-US" sz="3200" i="1" dirty="0"/>
              <a:t> to claim that one has the exclusive corner on the market of truth. Any such person is </a:t>
            </a:r>
            <a:r>
              <a:rPr lang="en-US" sz="3200" b="1" i="1" dirty="0">
                <a:solidFill>
                  <a:srgbClr val="FF0000"/>
                </a:solidFill>
              </a:rPr>
              <a:t>simply wrong </a:t>
            </a:r>
            <a:r>
              <a:rPr lang="en-US" sz="3200" i="1" dirty="0"/>
              <a:t>and deserves the </a:t>
            </a:r>
            <a:r>
              <a:rPr lang="en-US" sz="3200" b="1" i="1" dirty="0">
                <a:solidFill>
                  <a:srgbClr val="FF0000"/>
                </a:solidFill>
              </a:rPr>
              <a:t>scorn</a:t>
            </a:r>
            <a:r>
              <a:rPr lang="en-US" sz="3200" i="1" dirty="0">
                <a:solidFill>
                  <a:srgbClr val="FF0000"/>
                </a:solidFill>
              </a:rPr>
              <a:t> </a:t>
            </a:r>
            <a:r>
              <a:rPr lang="en-US" sz="3200" i="1" dirty="0"/>
              <a:t>he or she will inevitably receive. This person needs </a:t>
            </a:r>
            <a:r>
              <a:rPr lang="en-US" sz="3200" b="1" i="1" dirty="0">
                <a:solidFill>
                  <a:srgbClr val="FF0000"/>
                </a:solidFill>
              </a:rPr>
              <a:t>not have a voice </a:t>
            </a:r>
            <a:r>
              <a:rPr lang="en-US" sz="3200" i="1" dirty="0"/>
              <a:t>or any </a:t>
            </a:r>
            <a:r>
              <a:rPr lang="en-US" sz="3200" b="1" i="1" dirty="0">
                <a:solidFill>
                  <a:srgbClr val="FF0000"/>
                </a:solidFill>
              </a:rPr>
              <a:t>representation</a:t>
            </a:r>
            <a:r>
              <a:rPr lang="en-US" sz="3200" i="1" dirty="0"/>
              <a:t> in our pluralist society. We </a:t>
            </a:r>
            <a:r>
              <a:rPr lang="en-US" sz="3200" b="1" i="1" dirty="0">
                <a:solidFill>
                  <a:srgbClr val="FF0000"/>
                </a:solidFill>
              </a:rPr>
              <a:t>only have room </a:t>
            </a:r>
            <a:r>
              <a:rPr lang="en-US" sz="3200" i="1" dirty="0"/>
              <a:t>for those who celebrate tolerance and acceptance.</a:t>
            </a:r>
            <a:endParaRPr lang="en-US" sz="3200" dirty="0"/>
          </a:p>
          <a:p>
            <a:pPr marL="114300" lvl="1" indent="0">
              <a:buNone/>
            </a:pPr>
            <a:endParaRPr lang="en-US" sz="40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2033250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b="1" dirty="0"/>
              <a:t>Religious </a:t>
            </a:r>
            <a:r>
              <a:rPr lang="en-US" sz="5400" b="1" dirty="0" smtClean="0"/>
              <a:t>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600" i="1" dirty="0">
                <a:solidFill>
                  <a:schemeClr val="tx1"/>
                </a:solidFill>
              </a:rPr>
              <a:t>Sophisticated Religious </a:t>
            </a:r>
            <a:r>
              <a:rPr lang="en-US" sz="3600" i="1" dirty="0" smtClean="0">
                <a:solidFill>
                  <a:schemeClr val="tx1"/>
                </a:solidFill>
              </a:rPr>
              <a:t>Pluralism</a:t>
            </a:r>
            <a:r>
              <a:rPr lang="en-US" sz="3600" dirty="0" smtClean="0">
                <a:solidFill>
                  <a:schemeClr val="tx1"/>
                </a:solidFill>
              </a:rPr>
              <a:t>:</a:t>
            </a:r>
            <a:endParaRPr lang="en-US" sz="3600" dirty="0">
              <a:solidFill>
                <a:schemeClr val="tx1"/>
              </a:solidFill>
            </a:endParaRPr>
          </a:p>
          <a:p>
            <a:endParaRPr lang="en-US" sz="1200" dirty="0">
              <a:solidFill>
                <a:schemeClr val="tx1"/>
              </a:solidFill>
            </a:endParaRPr>
          </a:p>
          <a:p>
            <a:pPr lvl="0"/>
            <a:r>
              <a:rPr lang="en-US" sz="3600" dirty="0">
                <a:solidFill>
                  <a:schemeClr val="tx1"/>
                </a:solidFill>
              </a:rPr>
              <a:t>All religions are, strictly speaking, false in the specific claims they make.</a:t>
            </a:r>
          </a:p>
          <a:p>
            <a:pPr marL="0" indent="0">
              <a:buNone/>
            </a:pPr>
            <a:endParaRPr lang="en-US" sz="1400" dirty="0">
              <a:solidFill>
                <a:schemeClr val="tx1"/>
              </a:solidFill>
            </a:endParaRPr>
          </a:p>
          <a:p>
            <a:pPr lvl="0"/>
            <a:r>
              <a:rPr lang="en-US" sz="3600" dirty="0">
                <a:solidFill>
                  <a:schemeClr val="tx1"/>
                </a:solidFill>
              </a:rPr>
              <a:t>But they </a:t>
            </a:r>
            <a:r>
              <a:rPr lang="en-US" sz="3600" dirty="0" smtClean="0">
                <a:solidFill>
                  <a:schemeClr val="tx1"/>
                </a:solidFill>
              </a:rPr>
              <a:t>are </a:t>
            </a:r>
            <a:r>
              <a:rPr lang="en-US" sz="3600" dirty="0">
                <a:solidFill>
                  <a:schemeClr val="tx1"/>
                </a:solidFill>
              </a:rPr>
              <a:t>all pointing us to some </a:t>
            </a:r>
            <a:r>
              <a:rPr lang="en-US" sz="3600" dirty="0" smtClean="0">
                <a:solidFill>
                  <a:schemeClr val="tx1"/>
                </a:solidFill>
              </a:rPr>
              <a:t>indescribable, transcendent </a:t>
            </a:r>
            <a:r>
              <a:rPr lang="en-US" sz="3600" dirty="0">
                <a:solidFill>
                  <a:schemeClr val="tx1"/>
                </a:solidFill>
              </a:rPr>
              <a:t>reality (i.e., the Real). </a:t>
            </a:r>
          </a:p>
          <a:p>
            <a:pPr lvl="1" indent="-342900"/>
            <a:endParaRPr lang="en-US" sz="2800" dirty="0"/>
          </a:p>
          <a:p>
            <a:pPr lvl="1" indent="-342900"/>
            <a:endParaRPr lang="en-US" sz="2800" dirty="0" smtClean="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8354" y="11723"/>
            <a:ext cx="2133600" cy="2540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84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b="1" dirty="0"/>
              <a:t>Religious </a:t>
            </a:r>
            <a:r>
              <a:rPr lang="en-US" sz="5400" b="1" dirty="0" smtClean="0"/>
              <a:t>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0" lvl="0" indent="0">
              <a:buNone/>
            </a:pPr>
            <a:r>
              <a:rPr lang="en-US" sz="4400" dirty="0" smtClean="0">
                <a:solidFill>
                  <a:schemeClr val="tx1"/>
                </a:solidFill>
              </a:rPr>
              <a:t>But how does the sophisticated RP know they are </a:t>
            </a:r>
            <a:r>
              <a:rPr lang="en-US" sz="4400" dirty="0">
                <a:solidFill>
                  <a:schemeClr val="tx1"/>
                </a:solidFill>
              </a:rPr>
              <a:t>all pointing us to </a:t>
            </a:r>
            <a:r>
              <a:rPr lang="en-US" sz="4400" dirty="0" smtClean="0">
                <a:solidFill>
                  <a:schemeClr val="tx1"/>
                </a:solidFill>
              </a:rPr>
              <a:t>the Real?</a:t>
            </a:r>
          </a:p>
          <a:p>
            <a:pPr marL="0" lvl="0" indent="0">
              <a:buNone/>
            </a:pPr>
            <a:endParaRPr lang="en-US" sz="4400" dirty="0">
              <a:solidFill>
                <a:schemeClr val="tx1"/>
              </a:solidFill>
            </a:endParaRPr>
          </a:p>
          <a:p>
            <a:r>
              <a:rPr lang="en-US" sz="4400" dirty="0" smtClean="0">
                <a:solidFill>
                  <a:schemeClr val="tx1"/>
                </a:solidFill>
              </a:rPr>
              <a:t>Blind Men and the Elephant</a:t>
            </a:r>
            <a:endParaRPr lang="en-US" sz="4400" dirty="0">
              <a:solidFill>
                <a:schemeClr val="tx1"/>
              </a:solidFill>
            </a:endParaRPr>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27159794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b="1" dirty="0"/>
              <a:t>“The Blind Men and the Elephant”</a:t>
            </a:r>
          </a:p>
        </p:txBody>
      </p:sp>
      <p:sp>
        <p:nvSpPr>
          <p:cNvPr id="3" name="Content Placeholder 2"/>
          <p:cNvSpPr>
            <a:spLocks noGrp="1"/>
          </p:cNvSpPr>
          <p:nvPr>
            <p:ph idx="1"/>
          </p:nvPr>
        </p:nvSpPr>
        <p:spPr>
          <a:xfrm>
            <a:off x="457200" y="1600200"/>
            <a:ext cx="8458200" cy="5029200"/>
          </a:xfrm>
        </p:spPr>
        <p:txBody>
          <a:bodyPr>
            <a:noAutofit/>
          </a:bodyPr>
          <a:lstStyle/>
          <a:p>
            <a:pPr marL="0" lvl="0" indent="0">
              <a:buNone/>
            </a:pPr>
            <a:r>
              <a:rPr lang="en-US" sz="3200" dirty="0" smtClean="0">
                <a:solidFill>
                  <a:schemeClr val="tx1"/>
                </a:solidFill>
              </a:rPr>
              <a:t>There were </a:t>
            </a:r>
            <a:r>
              <a:rPr lang="en-US" sz="3200" dirty="0">
                <a:solidFill>
                  <a:schemeClr val="tx1"/>
                </a:solidFill>
              </a:rPr>
              <a:t>a group of blind men who </a:t>
            </a:r>
            <a:r>
              <a:rPr lang="en-US" sz="3200" dirty="0" smtClean="0">
                <a:solidFill>
                  <a:schemeClr val="tx1"/>
                </a:solidFill>
              </a:rPr>
              <a:t>came </a:t>
            </a:r>
            <a:r>
              <a:rPr lang="en-US" sz="3200" dirty="0">
                <a:solidFill>
                  <a:schemeClr val="tx1"/>
                </a:solidFill>
              </a:rPr>
              <a:t>upon an elephant for the first time. Since they are blind, they each attempt to understand what is before them by feeling the elephant. The first feels the side of the elephant and takes it to be like a wall. The second happens upon the trunk of the elephant and takes it to be long like a snake. </a:t>
            </a:r>
            <a:endParaRPr lang="en-US" sz="3600" dirty="0" smtClean="0">
              <a:solidFill>
                <a:schemeClr val="tx1"/>
              </a:solidFill>
            </a:endParaRPr>
          </a:p>
        </p:txBody>
      </p:sp>
    </p:spTree>
    <p:extLst>
      <p:ext uri="{BB962C8B-B14F-4D97-AF65-F5344CB8AC3E}">
        <p14:creationId xmlns:p14="http://schemas.microsoft.com/office/powerpoint/2010/main" val="21004460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Religious </a:t>
            </a:r>
            <a:r>
              <a:rPr lang="en-US" sz="5400" dirty="0"/>
              <a:t>Pluralism</a:t>
            </a:r>
            <a:endParaRPr lang="en-US" sz="5400" b="1" dirty="0"/>
          </a:p>
        </p:txBody>
      </p:sp>
      <p:sp>
        <p:nvSpPr>
          <p:cNvPr id="3" name="Content Placeholder 2"/>
          <p:cNvSpPr>
            <a:spLocks noGrp="1"/>
          </p:cNvSpPr>
          <p:nvPr>
            <p:ph idx="1"/>
          </p:nvPr>
        </p:nvSpPr>
        <p:spPr>
          <a:xfrm>
            <a:off x="457200" y="1600200"/>
            <a:ext cx="8458200" cy="5029200"/>
          </a:xfrm>
        </p:spPr>
        <p:txBody>
          <a:bodyPr>
            <a:normAutofit/>
          </a:bodyPr>
          <a:lstStyle/>
          <a:p>
            <a:r>
              <a:rPr lang="en-US" sz="4000" dirty="0">
                <a:solidFill>
                  <a:schemeClr val="tx1"/>
                </a:solidFill>
              </a:rPr>
              <a:t>As it turns out, </a:t>
            </a:r>
            <a:r>
              <a:rPr lang="en-US" sz="4000" dirty="0" smtClean="0">
                <a:solidFill>
                  <a:schemeClr val="tx1"/>
                </a:solidFill>
              </a:rPr>
              <a:t>we cannot avoid exclusivity. </a:t>
            </a:r>
            <a:endParaRPr lang="en-US" sz="4000" dirty="0">
              <a:solidFill>
                <a:schemeClr val="tx1"/>
              </a:solidFill>
            </a:endParaRPr>
          </a:p>
          <a:p>
            <a:pPr marL="0" indent="0">
              <a:buNone/>
            </a:pPr>
            <a:endParaRPr lang="en-US" dirty="0">
              <a:solidFill>
                <a:schemeClr val="tx1"/>
              </a:solidFill>
            </a:endParaRPr>
          </a:p>
          <a:p>
            <a:pPr lvl="0"/>
            <a:r>
              <a:rPr lang="en-US" sz="4000" dirty="0" smtClean="0">
                <a:solidFill>
                  <a:schemeClr val="tx1"/>
                </a:solidFill>
              </a:rPr>
              <a:t>Making any claim whatsoever implies </a:t>
            </a:r>
            <a:r>
              <a:rPr lang="en-US" sz="4000" dirty="0">
                <a:solidFill>
                  <a:schemeClr val="tx1"/>
                </a:solidFill>
              </a:rPr>
              <a:t>that </a:t>
            </a:r>
            <a:r>
              <a:rPr lang="en-US" sz="4000" dirty="0" smtClean="0">
                <a:solidFill>
                  <a:schemeClr val="tx1"/>
                </a:solidFill>
              </a:rPr>
              <a:t>its contrary claims </a:t>
            </a:r>
            <a:r>
              <a:rPr lang="en-US" sz="4000" dirty="0">
                <a:solidFill>
                  <a:schemeClr val="tx1"/>
                </a:solidFill>
              </a:rPr>
              <a:t>are all false. </a:t>
            </a:r>
          </a:p>
          <a:p>
            <a:pPr lvl="1" indent="-342900"/>
            <a:r>
              <a:rPr lang="en-US" sz="3600" dirty="0" smtClean="0"/>
              <a:t>If exclusivity </a:t>
            </a:r>
            <a:r>
              <a:rPr lang="en-US" sz="3600" dirty="0" smtClean="0"/>
              <a:t>is unavoidable, </a:t>
            </a:r>
            <a:r>
              <a:rPr lang="en-US" sz="3600" dirty="0" smtClean="0"/>
              <a:t>pluralism is false. </a:t>
            </a:r>
            <a:endParaRPr lang="en-US" sz="3600" dirty="0" smtClean="0"/>
          </a:p>
          <a:p>
            <a:pPr marL="114300" lvl="1" indent="0">
              <a:buNone/>
            </a:pPr>
            <a:endParaRPr lang="en-US" sz="2800" dirty="0" smtClean="0"/>
          </a:p>
          <a:p>
            <a:pPr marL="388620" lvl="2" indent="0">
              <a:buNone/>
            </a:pPr>
            <a:endParaRPr lang="en-US" sz="2600" dirty="0">
              <a:solidFill>
                <a:schemeClr val="tx1"/>
              </a:solidFill>
            </a:endParaRPr>
          </a:p>
          <a:p>
            <a:pPr lvl="1" indent="-342900"/>
            <a:endParaRPr lang="en-US" sz="2800" dirty="0" smtClean="0"/>
          </a:p>
        </p:txBody>
      </p:sp>
    </p:spTree>
    <p:extLst>
      <p:ext uri="{BB962C8B-B14F-4D97-AF65-F5344CB8AC3E}">
        <p14:creationId xmlns:p14="http://schemas.microsoft.com/office/powerpoint/2010/main" val="3426486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Religious Pluralism</a:t>
            </a:r>
            <a:endParaRPr lang="en-US" sz="5400" b="1"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000" dirty="0" smtClean="0"/>
              <a:t>If so, we take each view on its own terms. </a:t>
            </a:r>
          </a:p>
          <a:p>
            <a:pPr lvl="1" indent="-342900"/>
            <a:r>
              <a:rPr lang="en-US" sz="4000" dirty="0" smtClean="0"/>
              <a:t>In other words, we should look to </a:t>
            </a:r>
            <a:r>
              <a:rPr lang="en-US" sz="4000" dirty="0" smtClean="0"/>
              <a:t>reason and evidence. </a:t>
            </a:r>
          </a:p>
          <a:p>
            <a:pPr lvl="1" indent="-342900"/>
            <a:r>
              <a:rPr lang="en-US" sz="4000" dirty="0" smtClean="0"/>
              <a:t>The case for Christianity is robust and unlike any other religion. </a:t>
            </a:r>
            <a:endParaRPr lang="en-US" sz="2600" dirty="0">
              <a:solidFill>
                <a:schemeClr val="tx1"/>
              </a:solidFill>
            </a:endParaRPr>
          </a:p>
          <a:p>
            <a:pPr lvl="1" indent="-342900"/>
            <a:endParaRPr lang="en-US" sz="2800" dirty="0" smtClean="0"/>
          </a:p>
        </p:txBody>
      </p:sp>
    </p:spTree>
    <p:extLst>
      <p:ext uri="{BB962C8B-B14F-4D97-AF65-F5344CB8AC3E}">
        <p14:creationId xmlns:p14="http://schemas.microsoft.com/office/powerpoint/2010/main" val="37047978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b="1" dirty="0"/>
              <a:t>“The Blind Men and the Elephant”</a:t>
            </a:r>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dirty="0" smtClean="0">
                <a:solidFill>
                  <a:schemeClr val="tx1"/>
                </a:solidFill>
              </a:rPr>
              <a:t>The </a:t>
            </a:r>
            <a:r>
              <a:rPr lang="en-US" sz="3200" dirty="0">
                <a:solidFill>
                  <a:schemeClr val="tx1"/>
                </a:solidFill>
              </a:rPr>
              <a:t>third touches the tusk and thinks an elephant is like a spear. The fourth feels the leg of the elephant and takes elephants to be like tree trunks. The fifth feels the ear and thinks elephants are like fans. And the sixth thinks an elephant is like a rope given that he feels the tail. </a:t>
            </a:r>
          </a:p>
          <a:p>
            <a:pPr marL="114300" lvl="1" indent="0">
              <a:buNone/>
            </a:pPr>
            <a:endParaRPr lang="en-US" sz="2800" dirty="0"/>
          </a:p>
          <a:p>
            <a:pPr lvl="1" indent="-342900"/>
            <a:endParaRPr lang="en-US" sz="2800" dirty="0" smtClean="0"/>
          </a:p>
        </p:txBody>
      </p:sp>
    </p:spTree>
    <p:extLst>
      <p:ext uri="{BB962C8B-B14F-4D97-AF65-F5344CB8AC3E}">
        <p14:creationId xmlns:p14="http://schemas.microsoft.com/office/powerpoint/2010/main" val="24500322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a:t>
            </a:r>
            <a:endParaRPr lang="en-US" sz="5400" dirty="0"/>
          </a:p>
        </p:txBody>
      </p:sp>
      <p:sp>
        <p:nvSpPr>
          <p:cNvPr id="3" name="Content Placeholder 2"/>
          <p:cNvSpPr>
            <a:spLocks noGrp="1"/>
          </p:cNvSpPr>
          <p:nvPr>
            <p:ph idx="1"/>
          </p:nvPr>
        </p:nvSpPr>
        <p:spPr>
          <a:xfrm>
            <a:off x="0" y="1600200"/>
            <a:ext cx="8915400" cy="5029200"/>
          </a:xfrm>
        </p:spPr>
        <p:txBody>
          <a:bodyPr>
            <a:normAutofit fontScale="92500"/>
          </a:bodyPr>
          <a:lstStyle/>
          <a:p>
            <a:pPr lvl="1" indent="-342900"/>
            <a:r>
              <a:rPr lang="en-US" sz="4200" dirty="0" smtClean="0"/>
              <a:t>Yesterday…</a:t>
            </a:r>
          </a:p>
          <a:p>
            <a:pPr lvl="2" indent="-342900"/>
            <a:r>
              <a:rPr lang="en-US" sz="4200" dirty="0" smtClean="0">
                <a:solidFill>
                  <a:schemeClr val="tx1"/>
                </a:solidFill>
              </a:rPr>
              <a:t>“My religion is true.”</a:t>
            </a:r>
          </a:p>
          <a:p>
            <a:pPr lvl="2" indent="-342900"/>
            <a:r>
              <a:rPr lang="en-US" sz="4200" dirty="0" smtClean="0">
                <a:solidFill>
                  <a:schemeClr val="tx1"/>
                </a:solidFill>
              </a:rPr>
              <a:t>“My religion is the way to get to God.”</a:t>
            </a:r>
          </a:p>
          <a:p>
            <a:pPr lvl="1" indent="-342900"/>
            <a:r>
              <a:rPr lang="en-US" sz="4200" dirty="0" smtClean="0"/>
              <a:t>Today…</a:t>
            </a:r>
          </a:p>
          <a:p>
            <a:pPr lvl="2" indent="-342900"/>
            <a:r>
              <a:rPr lang="en-US" sz="4200" dirty="0" smtClean="0">
                <a:solidFill>
                  <a:schemeClr val="tx1"/>
                </a:solidFill>
              </a:rPr>
              <a:t>“My religion is true, </a:t>
            </a:r>
            <a:r>
              <a:rPr lang="en-US" sz="4200" i="1" dirty="0" smtClean="0">
                <a:solidFill>
                  <a:schemeClr val="tx1"/>
                </a:solidFill>
              </a:rPr>
              <a:t>for me</a:t>
            </a:r>
            <a:r>
              <a:rPr lang="en-US" sz="4200" dirty="0" smtClean="0">
                <a:solidFill>
                  <a:schemeClr val="tx1"/>
                </a:solidFill>
              </a:rPr>
              <a:t>.”</a:t>
            </a:r>
          </a:p>
          <a:p>
            <a:pPr lvl="2" indent="-342900"/>
            <a:r>
              <a:rPr lang="en-US" sz="4200" dirty="0" smtClean="0">
                <a:solidFill>
                  <a:schemeClr val="tx1"/>
                </a:solidFill>
              </a:rPr>
              <a:t>“My religion is </a:t>
            </a:r>
            <a:r>
              <a:rPr lang="en-US" sz="4200" i="1" dirty="0" smtClean="0">
                <a:solidFill>
                  <a:schemeClr val="tx1"/>
                </a:solidFill>
              </a:rPr>
              <a:t>my way </a:t>
            </a:r>
            <a:r>
              <a:rPr lang="en-US" sz="4200" dirty="0" smtClean="0">
                <a:solidFill>
                  <a:schemeClr val="tx1"/>
                </a:solidFill>
              </a:rPr>
              <a:t>to relate to God.”</a:t>
            </a:r>
          </a:p>
          <a:p>
            <a:pPr lvl="2" indent="-342900"/>
            <a:endParaRPr lang="en-US" sz="4200" dirty="0" smtClean="0">
              <a:solidFill>
                <a:schemeClr val="tx1"/>
              </a:solidFill>
            </a:endParaRPr>
          </a:p>
          <a:p>
            <a:pPr lvl="1" indent="-342900"/>
            <a:endParaRPr lang="en-US" sz="3200" dirty="0" smtClean="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15139515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388620" lvl="2" indent="0">
              <a:buNone/>
            </a:pPr>
            <a:r>
              <a:rPr lang="en-US" sz="4400" b="1" dirty="0" smtClean="0">
                <a:solidFill>
                  <a:schemeClr val="tx1"/>
                </a:solidFill>
              </a:rPr>
              <a:t>Religious Pluralism</a:t>
            </a:r>
            <a:endParaRPr lang="en-US" sz="4400" dirty="0">
              <a:solidFill>
                <a:schemeClr val="tx1"/>
              </a:solidFill>
            </a:endParaRPr>
          </a:p>
          <a:p>
            <a:pPr lvl="1" indent="-342900"/>
            <a:endParaRPr lang="en-US" sz="1200" dirty="0" smtClean="0"/>
          </a:p>
          <a:p>
            <a:pPr lvl="1" indent="-342900"/>
            <a:r>
              <a:rPr lang="en-US" sz="4000" dirty="0"/>
              <a:t>A</a:t>
            </a:r>
            <a:r>
              <a:rPr lang="en-US" sz="4000" dirty="0" smtClean="0"/>
              <a:t>ll </a:t>
            </a:r>
            <a:r>
              <a:rPr lang="en-US" sz="4000" dirty="0"/>
              <a:t>religious beliefs are true, or at least provide a way to God.</a:t>
            </a:r>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35806055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400" dirty="0" smtClean="0"/>
              <a:t>Christian Exclusivism</a:t>
            </a:r>
          </a:p>
          <a:p>
            <a:pPr marL="628650" lvl="1" indent="-514350">
              <a:buFont typeface="+mj-lt"/>
              <a:buAutoNum type="arabicPeriod"/>
            </a:pPr>
            <a:r>
              <a:rPr lang="en-US" sz="4400" dirty="0"/>
              <a:t>Jesus Christ </a:t>
            </a:r>
            <a:r>
              <a:rPr lang="en-US" sz="4400" dirty="0" smtClean="0"/>
              <a:t>is </a:t>
            </a:r>
            <a:r>
              <a:rPr lang="en-US" sz="4400" i="1" dirty="0" smtClean="0"/>
              <a:t>the</a:t>
            </a:r>
            <a:r>
              <a:rPr lang="en-US" sz="4400" dirty="0" smtClean="0"/>
              <a:t> </a:t>
            </a:r>
            <a:r>
              <a:rPr lang="en-US" sz="4400" i="1" dirty="0" smtClean="0"/>
              <a:t>unique</a:t>
            </a:r>
            <a:r>
              <a:rPr lang="en-US" sz="4400" dirty="0" smtClean="0"/>
              <a:t> </a:t>
            </a:r>
            <a:r>
              <a:rPr lang="en-US" sz="4400" dirty="0"/>
              <a:t>way of </a:t>
            </a:r>
            <a:r>
              <a:rPr lang="en-US" sz="4400" dirty="0" smtClean="0"/>
              <a:t>salvation.</a:t>
            </a:r>
            <a:endParaRPr lang="en-US" sz="4400" dirty="0" smtClean="0"/>
          </a:p>
          <a:p>
            <a:pPr marL="628650" lvl="1" indent="-514350">
              <a:buFont typeface="+mj-lt"/>
              <a:buAutoNum type="arabicPeriod"/>
            </a:pPr>
            <a:r>
              <a:rPr lang="en-US" sz="4400" dirty="0" smtClean="0"/>
              <a:t>Salvation</a:t>
            </a:r>
            <a:r>
              <a:rPr lang="en-US" sz="4400" dirty="0" smtClean="0"/>
              <a:t> </a:t>
            </a:r>
            <a:r>
              <a:rPr lang="en-US" sz="4400" dirty="0" smtClean="0"/>
              <a:t>is through </a:t>
            </a:r>
            <a:r>
              <a:rPr lang="en-US" sz="4400" i="1" dirty="0" smtClean="0"/>
              <a:t>explicit faith </a:t>
            </a:r>
            <a:r>
              <a:rPr lang="en-US" sz="4400" dirty="0" smtClean="0"/>
              <a:t>in Jesus </a:t>
            </a:r>
            <a:r>
              <a:rPr lang="en-US" sz="4400" dirty="0" smtClean="0"/>
              <a:t>Christ.</a:t>
            </a:r>
            <a:endParaRPr lang="en-US" sz="2800" dirty="0" smtClean="0"/>
          </a:p>
        </p:txBody>
      </p:sp>
    </p:spTree>
    <p:extLst>
      <p:ext uri="{BB962C8B-B14F-4D97-AF65-F5344CB8AC3E}">
        <p14:creationId xmlns:p14="http://schemas.microsoft.com/office/powerpoint/2010/main" val="34263253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000" dirty="0"/>
              <a:t>Two reasons to think that Jesus is the </a:t>
            </a:r>
            <a:r>
              <a:rPr lang="en-US" sz="4000" dirty="0" smtClean="0"/>
              <a:t>unique </a:t>
            </a:r>
            <a:r>
              <a:rPr lang="en-US" sz="4000" dirty="0"/>
              <a:t>way of salvation: </a:t>
            </a:r>
            <a:endParaRPr lang="en-US" sz="4000" dirty="0" smtClean="0"/>
          </a:p>
          <a:p>
            <a:pPr marL="114300" lvl="1" indent="0">
              <a:buNone/>
            </a:pPr>
            <a:endParaRPr lang="en-US" sz="1800" dirty="0"/>
          </a:p>
          <a:p>
            <a:pPr marL="628650" lvl="1" indent="-514350">
              <a:buFont typeface="+mj-lt"/>
              <a:buAutoNum type="arabicPeriod"/>
            </a:pPr>
            <a:r>
              <a:rPr lang="en-US" sz="3600" dirty="0"/>
              <a:t>Jesus </a:t>
            </a:r>
            <a:r>
              <a:rPr lang="en-US" sz="3600" dirty="0" smtClean="0"/>
              <a:t>and </a:t>
            </a:r>
            <a:r>
              <a:rPr lang="en-US" sz="3600" dirty="0"/>
              <a:t>His apostles, in no uncertain terms, </a:t>
            </a:r>
            <a:r>
              <a:rPr lang="en-US" sz="3600" dirty="0" smtClean="0"/>
              <a:t>say so. </a:t>
            </a:r>
            <a:endParaRPr lang="en-US" sz="3600" dirty="0" smtClean="0"/>
          </a:p>
          <a:p>
            <a:pPr marL="628650" lvl="1" indent="-514350">
              <a:buFont typeface="+mj-lt"/>
              <a:buAutoNum type="arabicPeriod"/>
            </a:pPr>
            <a:endParaRPr lang="en-US" sz="1200" dirty="0"/>
          </a:p>
          <a:p>
            <a:pPr marL="628650" lvl="1" indent="-514350">
              <a:buFont typeface="+mj-lt"/>
              <a:buAutoNum type="arabicPeriod"/>
            </a:pPr>
            <a:r>
              <a:rPr lang="en-US" sz="3600" dirty="0"/>
              <a:t>The </a:t>
            </a:r>
            <a:r>
              <a:rPr lang="en-US" sz="3600" dirty="0" smtClean="0"/>
              <a:t>gospel itself makes Jesus unique and his work on the cross final. </a:t>
            </a:r>
            <a:endParaRPr lang="en-US" sz="3600" dirty="0"/>
          </a:p>
          <a:p>
            <a:pPr lvl="1" indent="-342900"/>
            <a:endParaRPr lang="en-US" sz="2800" dirty="0"/>
          </a:p>
          <a:p>
            <a:pPr lvl="1" indent="-342900"/>
            <a:endParaRPr lang="en-US" sz="2800" dirty="0" smtClean="0"/>
          </a:p>
        </p:txBody>
      </p:sp>
    </p:spTree>
    <p:extLst>
      <p:ext uri="{BB962C8B-B14F-4D97-AF65-F5344CB8AC3E}">
        <p14:creationId xmlns:p14="http://schemas.microsoft.com/office/powerpoint/2010/main" val="39442189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b="1" dirty="0"/>
              <a:t>Religious </a:t>
            </a:r>
            <a:r>
              <a:rPr lang="en-US" sz="5400" b="1" dirty="0" smtClean="0"/>
              <a:t>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000" i="1" dirty="0"/>
              <a:t>Simple religious pluralism</a:t>
            </a:r>
            <a:r>
              <a:rPr lang="en-US" sz="4000" dirty="0"/>
              <a:t> (Simple RP): all or most religious views are </a:t>
            </a:r>
            <a:r>
              <a:rPr lang="en-US" sz="4000" dirty="0" smtClean="0"/>
              <a:t>literally correct</a:t>
            </a:r>
            <a:r>
              <a:rPr lang="en-US" sz="4000" dirty="0"/>
              <a:t>. </a:t>
            </a:r>
            <a:endParaRPr lang="en-US" sz="4000" dirty="0" smtClean="0"/>
          </a:p>
          <a:p>
            <a:pPr marL="114300" lvl="1" indent="0">
              <a:buNone/>
            </a:pPr>
            <a:endParaRPr lang="en-US" sz="2400" dirty="0"/>
          </a:p>
          <a:p>
            <a:pPr marL="571500" lvl="1" indent="-457200"/>
            <a:r>
              <a:rPr lang="en-US" sz="4000" dirty="0" smtClean="0"/>
              <a:t>Everybody </a:t>
            </a:r>
            <a:r>
              <a:rPr lang="en-US" sz="4000" dirty="0"/>
              <a:t>is right about everything! </a:t>
            </a:r>
          </a:p>
          <a:p>
            <a:pPr marL="114300" lvl="1" indent="0">
              <a:buNone/>
            </a:pPr>
            <a:endParaRPr lang="en-US" sz="2800" dirty="0"/>
          </a:p>
          <a:p>
            <a:pPr lvl="1" indent="-342900"/>
            <a:endParaRPr lang="en-US" sz="2800" dirty="0" smtClean="0"/>
          </a:p>
        </p:txBody>
      </p:sp>
    </p:spTree>
    <p:extLst>
      <p:ext uri="{BB962C8B-B14F-4D97-AF65-F5344CB8AC3E}">
        <p14:creationId xmlns:p14="http://schemas.microsoft.com/office/powerpoint/2010/main" val="28854761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5400" b="1" dirty="0" smtClean="0"/>
              <a:t>Simple Religious </a:t>
            </a:r>
            <a:r>
              <a:rPr lang="en-US" sz="5400" b="1" dirty="0" smtClean="0"/>
              <a:t>Pluralism</a:t>
            </a:r>
            <a:endParaRPr lang="en-US" sz="5400" dirty="0"/>
          </a:p>
        </p:txBody>
      </p:sp>
      <p:sp>
        <p:nvSpPr>
          <p:cNvPr id="3" name="Content Placeholder 2"/>
          <p:cNvSpPr>
            <a:spLocks noGrp="1"/>
          </p:cNvSpPr>
          <p:nvPr>
            <p:ph idx="1"/>
          </p:nvPr>
        </p:nvSpPr>
        <p:spPr>
          <a:xfrm>
            <a:off x="457200" y="1600200"/>
            <a:ext cx="8458200" cy="5029200"/>
          </a:xfrm>
        </p:spPr>
        <p:txBody>
          <a:bodyPr>
            <a:normAutofit/>
          </a:bodyPr>
          <a:lstStyle/>
          <a:p>
            <a:pPr marL="114300" lvl="1" indent="0">
              <a:buNone/>
            </a:pPr>
            <a:r>
              <a:rPr lang="en-US" sz="4000" b="1" dirty="0"/>
              <a:t>Problem #1</a:t>
            </a:r>
            <a:r>
              <a:rPr lang="en-US" sz="4000" dirty="0"/>
              <a:t>: Simple RP is logically </a:t>
            </a:r>
            <a:r>
              <a:rPr lang="en-US" sz="4000" dirty="0" smtClean="0"/>
              <a:t>incoherent! </a:t>
            </a:r>
            <a:endParaRPr lang="en-US" sz="4000" dirty="0"/>
          </a:p>
          <a:p>
            <a:pPr lvl="1" indent="-342900"/>
            <a:endParaRPr lang="en-US" sz="1600" dirty="0"/>
          </a:p>
          <a:p>
            <a:pPr marL="845820" lvl="2" indent="-457200">
              <a:buFont typeface="Wingdings" panose="05000000000000000000" pitchFamily="2" charset="2"/>
              <a:buChar char="ü"/>
            </a:pPr>
            <a:r>
              <a:rPr lang="en-US" sz="3200" dirty="0" smtClean="0">
                <a:solidFill>
                  <a:schemeClr val="tx1"/>
                </a:solidFill>
              </a:rPr>
              <a:t>God is a Trinity</a:t>
            </a:r>
          </a:p>
          <a:p>
            <a:pPr marL="845820" lvl="2" indent="-457200">
              <a:buFont typeface="Wingdings" panose="05000000000000000000" pitchFamily="2" charset="2"/>
              <a:buChar char="ü"/>
            </a:pPr>
            <a:r>
              <a:rPr lang="en-US" sz="3200" dirty="0" smtClean="0">
                <a:solidFill>
                  <a:schemeClr val="tx1"/>
                </a:solidFill>
              </a:rPr>
              <a:t>God is one in all senses</a:t>
            </a:r>
          </a:p>
          <a:p>
            <a:pPr marL="845820" lvl="2" indent="-457200">
              <a:buFont typeface="Wingdings" panose="05000000000000000000" pitchFamily="2" charset="2"/>
              <a:buChar char="ü"/>
            </a:pPr>
            <a:r>
              <a:rPr lang="en-US" sz="3200" dirty="0" smtClean="0">
                <a:solidFill>
                  <a:schemeClr val="tx1"/>
                </a:solidFill>
              </a:rPr>
              <a:t>There is no God</a:t>
            </a:r>
          </a:p>
          <a:p>
            <a:pPr lvl="1" indent="-342900"/>
            <a:endParaRPr lang="en-US" dirty="0" smtClean="0"/>
          </a:p>
          <a:p>
            <a:pPr lvl="1" indent="-342900"/>
            <a:r>
              <a:rPr lang="en-US" sz="3600" dirty="0" smtClean="0"/>
              <a:t>T</a:t>
            </a:r>
            <a:r>
              <a:rPr lang="en-US" sz="3600" dirty="0" smtClean="0"/>
              <a:t>hese cannot all be true as a matter of logic. </a:t>
            </a:r>
          </a:p>
          <a:p>
            <a:pPr lvl="1" indent="-342900"/>
            <a:endParaRPr lang="en-US" sz="2800" dirty="0" smtClean="0"/>
          </a:p>
        </p:txBody>
      </p:sp>
    </p:spTree>
    <p:extLst>
      <p:ext uri="{BB962C8B-B14F-4D97-AF65-F5344CB8AC3E}">
        <p14:creationId xmlns:p14="http://schemas.microsoft.com/office/powerpoint/2010/main" val="23769991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theme1.xml><?xml version="1.0" encoding="utf-8"?>
<a:theme xmlns:a="http://schemas.openxmlformats.org/drawingml/2006/main" name="Thatch">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11069</TotalTime>
  <Words>1127</Words>
  <Application>Microsoft Office PowerPoint</Application>
  <PresentationFormat>On-screen Show (4:3)</PresentationFormat>
  <Paragraphs>127</Paragraphs>
  <Slides>21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Tw Cen MT</vt:lpstr>
      <vt:lpstr>Wingdings</vt:lpstr>
      <vt:lpstr>Thatch</vt:lpstr>
      <vt:lpstr>Is There More than One Way to God?</vt:lpstr>
      <vt:lpstr>“The Blind Men and the Elephant”</vt:lpstr>
      <vt:lpstr>“The Blind Men and the Elephant”</vt:lpstr>
      <vt:lpstr>Introduction</vt:lpstr>
      <vt:lpstr>Introduction</vt:lpstr>
      <vt:lpstr>Introduction</vt:lpstr>
      <vt:lpstr>Introduction</vt:lpstr>
      <vt:lpstr>Religious Pluralism</vt:lpstr>
      <vt:lpstr>Simple Religious Pluralism</vt:lpstr>
      <vt:lpstr>Simple Religious Pluralism</vt:lpstr>
      <vt:lpstr>Simple Religious Pluralism</vt:lpstr>
      <vt:lpstr>Simple Religious Pluralism</vt:lpstr>
      <vt:lpstr>Simple Religious Pluralism</vt:lpstr>
      <vt:lpstr>Simple Religious Pluralism</vt:lpstr>
      <vt:lpstr>Simple Religious Pluralism</vt:lpstr>
      <vt:lpstr>Simple Religious Pluralism</vt:lpstr>
      <vt:lpstr>Simple Religious Pluralism</vt:lpstr>
      <vt:lpstr>Religious Pluralism</vt:lpstr>
      <vt:lpstr>Religious Pluralism</vt:lpstr>
      <vt:lpstr>Religious Pluralism</vt:lpstr>
      <vt:lpstr>Religious Pluralism</vt:lpstr>
    </vt:vector>
  </TitlesOfParts>
  <Company>SWBTS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Presocratics</dc:title>
  <dc:creator>tdickinson</dc:creator>
  <cp:lastModifiedBy>Dickinson, Travis</cp:lastModifiedBy>
  <cp:revision>138</cp:revision>
  <cp:lastPrinted>2013-02-06T17:01:33Z</cp:lastPrinted>
  <dcterms:created xsi:type="dcterms:W3CDTF">2011-09-27T01:07:54Z</dcterms:created>
  <dcterms:modified xsi:type="dcterms:W3CDTF">2019-01-12T04:43:25Z</dcterms:modified>
</cp:coreProperties>
</file>