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1" r:id="rId1"/>
  </p:sldMasterIdLst>
  <p:notesMasterIdLst>
    <p:notesMasterId r:id="rId23"/>
  </p:notesMasterIdLst>
  <p:handoutMasterIdLst>
    <p:handoutMasterId r:id="rId24"/>
  </p:handoutMasterIdLst>
  <p:sldIdLst>
    <p:sldId id="256" r:id="rId2"/>
    <p:sldId id="262" r:id="rId3"/>
    <p:sldId id="267" r:id="rId4"/>
    <p:sldId id="286" r:id="rId5"/>
    <p:sldId id="287" r:id="rId6"/>
    <p:sldId id="277" r:id="rId7"/>
    <p:sldId id="273" r:id="rId8"/>
    <p:sldId id="288" r:id="rId9"/>
    <p:sldId id="279" r:id="rId10"/>
    <p:sldId id="280" r:id="rId11"/>
    <p:sldId id="281" r:id="rId12"/>
    <p:sldId id="282" r:id="rId13"/>
    <p:sldId id="259" r:id="rId14"/>
    <p:sldId id="283" r:id="rId15"/>
    <p:sldId id="276" r:id="rId16"/>
    <p:sldId id="274" r:id="rId17"/>
    <p:sldId id="291" r:id="rId18"/>
    <p:sldId id="292" r:id="rId19"/>
    <p:sldId id="284" r:id="rId20"/>
    <p:sldId id="285" r:id="rId21"/>
    <p:sldId id="275" r:id="rId2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83532" autoAdjust="0"/>
  </p:normalViewPr>
  <p:slideViewPr>
    <p:cSldViewPr snapToGrid="0">
      <p:cViewPr varScale="1">
        <p:scale>
          <a:sx n="73" d="100"/>
          <a:sy n="73" d="100"/>
        </p:scale>
        <p:origin x="900" y="7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3AB2A0D9-1E11-4359-B742-A6B8D17BE3F3}" type="datetimeFigureOut">
              <a:rPr lang="en-US" smtClean="0"/>
              <a:t>1/10/2019</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330D90F3-ABCC-4EA8-9BC6-DA0921207D75}" type="slidenum">
              <a:rPr lang="en-US" smtClean="0"/>
              <a:t>‹#›</a:t>
            </a:fld>
            <a:endParaRPr lang="en-US"/>
          </a:p>
        </p:txBody>
      </p:sp>
    </p:spTree>
    <p:extLst>
      <p:ext uri="{BB962C8B-B14F-4D97-AF65-F5344CB8AC3E}">
        <p14:creationId xmlns:p14="http://schemas.microsoft.com/office/powerpoint/2010/main" val="38625666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CE193EA-3378-40B2-B749-C6B12829B4C6}" type="datetimeFigureOut">
              <a:rPr lang="en-US" smtClean="0"/>
              <a:t>1/10/2019</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E391BD1-C569-434D-AF69-6B41EB7223DF}" type="slidenum">
              <a:rPr lang="en-US" smtClean="0"/>
              <a:t>‹#›</a:t>
            </a:fld>
            <a:endParaRPr lang="en-US"/>
          </a:p>
        </p:txBody>
      </p:sp>
    </p:spTree>
    <p:extLst>
      <p:ext uri="{BB962C8B-B14F-4D97-AF65-F5344CB8AC3E}">
        <p14:creationId xmlns:p14="http://schemas.microsoft.com/office/powerpoint/2010/main" val="2190302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_ftn3"/><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smtClean="0">
                <a:effectLst/>
              </a:rPr>
              <a:t>When the Lord your God brings you into the land where you are entering to possess it, and clears away many nations before you…</a:t>
            </a:r>
            <a:r>
              <a:rPr lang="en-US" i="1" dirty="0" smtClean="0">
                <a:effectLst/>
              </a:rPr>
              <a:t>you shall utterly destroy them</a:t>
            </a:r>
            <a:r>
              <a:rPr lang="en-US" dirty="0" smtClean="0">
                <a:effectLst/>
              </a:rPr>
              <a:t>. You shall make no covenant with them and show no favor to them. Furthermore, you shall not intermarry with them…. For they will turn your sons away from following Me to serve other gods. Then the anger of the Lord will be kindled against you and He will quickly destroy you. But thus you shall do to them: You shall tear down their altars, and smash their sacred pillars, and hew down their </a:t>
            </a:r>
            <a:r>
              <a:rPr lang="en-US" dirty="0" err="1" smtClean="0">
                <a:effectLst/>
              </a:rPr>
              <a:t>Asherim</a:t>
            </a:r>
            <a:r>
              <a:rPr lang="en-US" dirty="0" smtClean="0">
                <a:effectLst/>
              </a:rPr>
              <a:t>, and burn their graven images with fire. (</a:t>
            </a:r>
            <a:r>
              <a:rPr lang="en-US" u="none" strike="noStrike" dirty="0" smtClean="0">
                <a:effectLst/>
              </a:rPr>
              <a:t>Deut. 7:1-5</a:t>
            </a:r>
            <a:r>
              <a:rPr lang="en-US" dirty="0" smtClean="0">
                <a:effectLst/>
              </a:rPr>
              <a:t>)</a:t>
            </a:r>
            <a:r>
              <a:rPr lang="en-US" b="1" u="none" strike="noStrike" baseline="30000" dirty="0" smtClean="0">
                <a:effectLst/>
                <a:hlinkClick r:id="rId3" action="ppaction://hlinkfile"/>
              </a:rPr>
              <a:t>3</a:t>
            </a:r>
            <a:endParaRPr lang="en-US" dirty="0" smtClean="0">
              <a:effectLst/>
            </a:endParaRPr>
          </a:p>
          <a:p>
            <a:r>
              <a:rPr lang="en-US" dirty="0" smtClean="0">
                <a:effectLst/>
              </a:rPr>
              <a:t>Only in the cities of these peoples that the Lord your God is giving you as an inheritance, </a:t>
            </a:r>
            <a:r>
              <a:rPr lang="en-US" i="1" dirty="0" smtClean="0">
                <a:effectLst/>
              </a:rPr>
              <a:t>you shall not leave alive anything that breathes. But you shall utterly destroy them</a:t>
            </a:r>
            <a:r>
              <a:rPr lang="en-US" dirty="0" smtClean="0">
                <a:effectLst/>
              </a:rPr>
              <a:t>, the Hittite and the Amorite, the Canaanite and the </a:t>
            </a:r>
            <a:r>
              <a:rPr lang="en-US" dirty="0" err="1" smtClean="0">
                <a:effectLst/>
              </a:rPr>
              <a:t>Perizzite</a:t>
            </a:r>
            <a:r>
              <a:rPr lang="en-US" dirty="0" smtClean="0">
                <a:effectLst/>
              </a:rPr>
              <a:t>, the </a:t>
            </a:r>
            <a:r>
              <a:rPr lang="en-US" dirty="0" err="1" smtClean="0">
                <a:effectLst/>
              </a:rPr>
              <a:t>Hivite</a:t>
            </a:r>
            <a:r>
              <a:rPr lang="en-US" dirty="0" smtClean="0">
                <a:effectLst/>
              </a:rPr>
              <a:t> and the </a:t>
            </a:r>
            <a:r>
              <a:rPr lang="en-US" dirty="0" err="1" smtClean="0">
                <a:effectLst/>
              </a:rPr>
              <a:t>Jebusite</a:t>
            </a:r>
            <a:r>
              <a:rPr lang="en-US" dirty="0" smtClean="0">
                <a:effectLst/>
              </a:rPr>
              <a:t>, as the Lord your God has commanded you, so that they may not teach you to do according to all their detestable things which they have done for their gods, so that you would sin against the Lord your God. (</a:t>
            </a:r>
            <a:r>
              <a:rPr lang="en-US" u="none" strike="noStrike" dirty="0" smtClean="0">
                <a:effectLst/>
              </a:rPr>
              <a:t>Deut. 20.16-18</a:t>
            </a:r>
            <a:r>
              <a:rPr lang="en-US" dirty="0" smtClean="0">
                <a:effectLst/>
              </a:rPr>
              <a:t>)</a:t>
            </a:r>
          </a:p>
          <a:p>
            <a:r>
              <a:rPr lang="en-US" dirty="0" smtClean="0">
                <a:effectLst/>
              </a:rPr>
              <a:t>Now go, attack the Amalekites and </a:t>
            </a:r>
            <a:r>
              <a:rPr lang="en-US" i="1" dirty="0" smtClean="0">
                <a:effectLst/>
              </a:rPr>
              <a:t>totally destroy</a:t>
            </a:r>
            <a:r>
              <a:rPr lang="en-US" dirty="0" smtClean="0">
                <a:effectLst/>
              </a:rPr>
              <a:t> everything that belongs to them. Do not spare them; </a:t>
            </a:r>
            <a:r>
              <a:rPr lang="en-US" i="1" dirty="0" smtClean="0">
                <a:effectLst/>
              </a:rPr>
              <a:t>put to death men and women, children and infants, cattle and sheep, camels and donkeys</a:t>
            </a:r>
            <a:r>
              <a:rPr lang="en-US" dirty="0" smtClean="0">
                <a:effectLst/>
              </a:rPr>
              <a:t>.’” (</a:t>
            </a:r>
            <a:r>
              <a:rPr lang="en-US" u="none" strike="noStrike" dirty="0" smtClean="0">
                <a:effectLst/>
              </a:rPr>
              <a:t>1 Sam 15:2-3</a:t>
            </a:r>
            <a:r>
              <a:rPr lang="en-US" dirty="0" smtClean="0">
                <a:effectLst/>
              </a:rPr>
              <a:t>)</a:t>
            </a:r>
          </a:p>
          <a:p>
            <a:endParaRPr lang="en-US" dirty="0"/>
          </a:p>
        </p:txBody>
      </p:sp>
      <p:sp>
        <p:nvSpPr>
          <p:cNvPr id="4" name="Slide Number Placeholder 3"/>
          <p:cNvSpPr>
            <a:spLocks noGrp="1"/>
          </p:cNvSpPr>
          <p:nvPr>
            <p:ph type="sldNum" sz="quarter" idx="10"/>
          </p:nvPr>
        </p:nvSpPr>
        <p:spPr/>
        <p:txBody>
          <a:bodyPr/>
          <a:lstStyle/>
          <a:p>
            <a:fld id="{B7A2C347-991F-4C1E-89B8-9DA7E622E91C}" type="slidenum">
              <a:rPr lang="en-US" smtClean="0"/>
              <a:t>7</a:t>
            </a:fld>
            <a:endParaRPr lang="en-US"/>
          </a:p>
        </p:txBody>
      </p:sp>
    </p:spTree>
    <p:extLst>
      <p:ext uri="{BB962C8B-B14F-4D97-AF65-F5344CB8AC3E}">
        <p14:creationId xmlns:p14="http://schemas.microsoft.com/office/powerpoint/2010/main" val="6503946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smtClean="0"/>
              <a:t>Children are not</a:t>
            </a:r>
            <a:r>
              <a:rPr lang="en-US" baseline="0" dirty="0" smtClean="0"/>
              <a:t> immune to the effects of the fall. They will die. That’s not evil of God. </a:t>
            </a:r>
            <a:endParaRPr lang="en-US" dirty="0" smtClean="0"/>
          </a:p>
          <a:p>
            <a:endParaRPr lang="en-US" dirty="0" smtClean="0"/>
          </a:p>
          <a:p>
            <a:r>
              <a:rPr lang="en-US" dirty="0" smtClean="0"/>
              <a:t>2 Cor. 4:17 For momentary, light affliction is producing for us an eternal weight of glory far beyond all comparison, </a:t>
            </a:r>
            <a:endParaRPr lang="en-US" dirty="0"/>
          </a:p>
        </p:txBody>
      </p:sp>
      <p:sp>
        <p:nvSpPr>
          <p:cNvPr id="4" name="Slide Number Placeholder 3"/>
          <p:cNvSpPr>
            <a:spLocks noGrp="1"/>
          </p:cNvSpPr>
          <p:nvPr>
            <p:ph type="sldNum" sz="quarter" idx="10"/>
          </p:nvPr>
        </p:nvSpPr>
        <p:spPr/>
        <p:txBody>
          <a:bodyPr/>
          <a:lstStyle/>
          <a:p>
            <a:fld id="{B7A2C347-991F-4C1E-89B8-9DA7E622E91C}" type="slidenum">
              <a:rPr lang="en-US" smtClean="0"/>
              <a:t>16</a:t>
            </a:fld>
            <a:endParaRPr lang="en-US"/>
          </a:p>
        </p:txBody>
      </p:sp>
    </p:spTree>
    <p:extLst>
      <p:ext uri="{BB962C8B-B14F-4D97-AF65-F5344CB8AC3E}">
        <p14:creationId xmlns:p14="http://schemas.microsoft.com/office/powerpoint/2010/main" val="29576343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A2C347-991F-4C1E-89B8-9DA7E622E91C}" type="slidenum">
              <a:rPr lang="en-US" smtClean="0"/>
              <a:t>17</a:t>
            </a:fld>
            <a:endParaRPr lang="en-US"/>
          </a:p>
        </p:txBody>
      </p:sp>
    </p:spTree>
    <p:extLst>
      <p:ext uri="{BB962C8B-B14F-4D97-AF65-F5344CB8AC3E}">
        <p14:creationId xmlns:p14="http://schemas.microsoft.com/office/powerpoint/2010/main" val="30983697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smtClean="0"/>
              <a:t>This would be like</a:t>
            </a:r>
            <a:r>
              <a:rPr lang="en-US" baseline="0" dirty="0" smtClean="0"/>
              <a:t> saying a judge is wrong for sending someone to their death because it would be wrong for me to send someone to their death. </a:t>
            </a:r>
            <a:endParaRPr lang="en-US" dirty="0"/>
          </a:p>
        </p:txBody>
      </p:sp>
      <p:sp>
        <p:nvSpPr>
          <p:cNvPr id="4" name="Slide Number Placeholder 3"/>
          <p:cNvSpPr>
            <a:spLocks noGrp="1"/>
          </p:cNvSpPr>
          <p:nvPr>
            <p:ph type="sldNum" sz="quarter" idx="10"/>
          </p:nvPr>
        </p:nvSpPr>
        <p:spPr/>
        <p:txBody>
          <a:bodyPr/>
          <a:lstStyle/>
          <a:p>
            <a:fld id="{B7A2C347-991F-4C1E-89B8-9DA7E622E91C}" type="slidenum">
              <a:rPr lang="en-US" smtClean="0"/>
              <a:t>18</a:t>
            </a:fld>
            <a:endParaRPr lang="en-US"/>
          </a:p>
        </p:txBody>
      </p:sp>
    </p:spTree>
    <p:extLst>
      <p:ext uri="{BB962C8B-B14F-4D97-AF65-F5344CB8AC3E}">
        <p14:creationId xmlns:p14="http://schemas.microsoft.com/office/powerpoint/2010/main" val="4936701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defTabSz="931774"/>
            <a:r>
              <a:rPr lang="en-US" dirty="0">
                <a:latin typeface="LilyUPC" panose="020B0604020202020204" pitchFamily="34" charset="-34"/>
                <a:cs typeface="LilyUPC" panose="020B0604020202020204" pitchFamily="34" charset="-34"/>
              </a:rPr>
              <a:t>It is not morally wrong for a judge to order an execution in appropriate circumstances nor is it wrong for an executioner to carry out the order. </a:t>
            </a:r>
          </a:p>
          <a:p>
            <a:endParaRPr lang="en-US" dirty="0"/>
          </a:p>
        </p:txBody>
      </p:sp>
      <p:sp>
        <p:nvSpPr>
          <p:cNvPr id="4" name="Slide Number Placeholder 3"/>
          <p:cNvSpPr>
            <a:spLocks noGrp="1"/>
          </p:cNvSpPr>
          <p:nvPr>
            <p:ph type="sldNum" sz="quarter" idx="10"/>
          </p:nvPr>
        </p:nvSpPr>
        <p:spPr/>
        <p:txBody>
          <a:bodyPr/>
          <a:lstStyle/>
          <a:p>
            <a:fld id="{B7A2C347-991F-4C1E-89B8-9DA7E622E91C}" type="slidenum">
              <a:rPr lang="en-US" smtClean="0"/>
              <a:t>19</a:t>
            </a:fld>
            <a:endParaRPr lang="en-US"/>
          </a:p>
        </p:txBody>
      </p:sp>
    </p:spTree>
    <p:extLst>
      <p:ext uri="{BB962C8B-B14F-4D97-AF65-F5344CB8AC3E}">
        <p14:creationId xmlns:p14="http://schemas.microsoft.com/office/powerpoint/2010/main" val="42747151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defTabSz="931774"/>
            <a:r>
              <a:rPr lang="en-US" dirty="0">
                <a:latin typeface="LilyUPC" panose="020B0604020202020204" pitchFamily="34" charset="-34"/>
                <a:cs typeface="LilyUPC" panose="020B0604020202020204" pitchFamily="34" charset="-34"/>
              </a:rPr>
              <a:t>It is not morally wrong for a judge to order an execution in appropriate circumstances nor is it wrong for an executioner to carry out the order. </a:t>
            </a:r>
          </a:p>
          <a:p>
            <a:endParaRPr lang="en-US" dirty="0"/>
          </a:p>
        </p:txBody>
      </p:sp>
      <p:sp>
        <p:nvSpPr>
          <p:cNvPr id="4" name="Slide Number Placeholder 3"/>
          <p:cNvSpPr>
            <a:spLocks noGrp="1"/>
          </p:cNvSpPr>
          <p:nvPr>
            <p:ph type="sldNum" sz="quarter" idx="10"/>
          </p:nvPr>
        </p:nvSpPr>
        <p:spPr/>
        <p:txBody>
          <a:bodyPr/>
          <a:lstStyle/>
          <a:p>
            <a:fld id="{B7A2C347-991F-4C1E-89B8-9DA7E622E91C}" type="slidenum">
              <a:rPr lang="en-US" smtClean="0"/>
              <a:t>20</a:t>
            </a:fld>
            <a:endParaRPr lang="en-US"/>
          </a:p>
        </p:txBody>
      </p:sp>
    </p:spTree>
    <p:extLst>
      <p:ext uri="{BB962C8B-B14F-4D97-AF65-F5344CB8AC3E}">
        <p14:creationId xmlns:p14="http://schemas.microsoft.com/office/powerpoint/2010/main" val="27654925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A2C347-991F-4C1E-89B8-9DA7E622E91C}" type="slidenum">
              <a:rPr lang="en-US" smtClean="0"/>
              <a:t>21</a:t>
            </a:fld>
            <a:endParaRPr lang="en-US"/>
          </a:p>
        </p:txBody>
      </p:sp>
    </p:spTree>
    <p:extLst>
      <p:ext uri="{BB962C8B-B14F-4D97-AF65-F5344CB8AC3E}">
        <p14:creationId xmlns:p14="http://schemas.microsoft.com/office/powerpoint/2010/main" val="2592614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A2C347-991F-4C1E-89B8-9DA7E622E91C}" type="slidenum">
              <a:rPr lang="en-US" smtClean="0"/>
              <a:t>8</a:t>
            </a:fld>
            <a:endParaRPr lang="en-US"/>
          </a:p>
        </p:txBody>
      </p:sp>
    </p:spTree>
    <p:extLst>
      <p:ext uri="{BB962C8B-B14F-4D97-AF65-F5344CB8AC3E}">
        <p14:creationId xmlns:p14="http://schemas.microsoft.com/office/powerpoint/2010/main" val="4055820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A2C347-991F-4C1E-89B8-9DA7E622E91C}" type="slidenum">
              <a:rPr lang="en-US" smtClean="0"/>
              <a:t>9</a:t>
            </a:fld>
            <a:endParaRPr lang="en-US"/>
          </a:p>
        </p:txBody>
      </p:sp>
    </p:spTree>
    <p:extLst>
      <p:ext uri="{BB962C8B-B14F-4D97-AF65-F5344CB8AC3E}">
        <p14:creationId xmlns:p14="http://schemas.microsoft.com/office/powerpoint/2010/main" val="2667594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smtClean="0"/>
              <a:t>It was a dark and stormy</a:t>
            </a:r>
            <a:r>
              <a:rPr lang="en-US" baseline="0" dirty="0" smtClean="0"/>
              <a:t> night…the masked man stood over her unconscious body. He calculated what he was going to do. There was no question that he was going to do it. The only question was how he would do it. Before him stood a display of an assortment of cold metal instruments, all of the sharp, all of them deadly. He made his selection of an especially sharp and would strike terror in any one who would see it. With trained precision he thrust the instrument into her helpless body. Through blood, bones and flesh he cut her. </a:t>
            </a:r>
            <a:endParaRPr lang="en-US" dirty="0"/>
          </a:p>
        </p:txBody>
      </p:sp>
      <p:sp>
        <p:nvSpPr>
          <p:cNvPr id="4" name="Slide Number Placeholder 3"/>
          <p:cNvSpPr>
            <a:spLocks noGrp="1"/>
          </p:cNvSpPr>
          <p:nvPr>
            <p:ph type="sldNum" sz="quarter" idx="10"/>
          </p:nvPr>
        </p:nvSpPr>
        <p:spPr/>
        <p:txBody>
          <a:bodyPr/>
          <a:lstStyle/>
          <a:p>
            <a:fld id="{B7A2C347-991F-4C1E-89B8-9DA7E622E91C}" type="slidenum">
              <a:rPr lang="en-US" smtClean="0"/>
              <a:t>10</a:t>
            </a:fld>
            <a:endParaRPr lang="en-US"/>
          </a:p>
        </p:txBody>
      </p:sp>
    </p:spTree>
    <p:extLst>
      <p:ext uri="{BB962C8B-B14F-4D97-AF65-F5344CB8AC3E}">
        <p14:creationId xmlns:p14="http://schemas.microsoft.com/office/powerpoint/2010/main" val="4235683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smtClean="0"/>
              <a:t>The moral evaluation of this story changes when we find out this</a:t>
            </a:r>
            <a:r>
              <a:rPr lang="en-US" baseline="0" dirty="0" smtClean="0"/>
              <a:t> is a surgeon who is acting to save the life of the woman. </a:t>
            </a:r>
          </a:p>
          <a:p>
            <a:endParaRPr lang="en-US" baseline="0" dirty="0" smtClean="0"/>
          </a:p>
          <a:p>
            <a:r>
              <a:rPr lang="en-US" baseline="0" dirty="0" smtClean="0"/>
              <a:t>He is clearly justified. Not only is he not doing anything morally wrong…he’s doing something that is morally virtuous. </a:t>
            </a:r>
            <a:endParaRPr lang="en-US" dirty="0"/>
          </a:p>
        </p:txBody>
      </p:sp>
      <p:sp>
        <p:nvSpPr>
          <p:cNvPr id="4" name="Slide Number Placeholder 3"/>
          <p:cNvSpPr>
            <a:spLocks noGrp="1"/>
          </p:cNvSpPr>
          <p:nvPr>
            <p:ph type="sldNum" sz="quarter" idx="10"/>
          </p:nvPr>
        </p:nvSpPr>
        <p:spPr/>
        <p:txBody>
          <a:bodyPr/>
          <a:lstStyle/>
          <a:p>
            <a:fld id="{B7A2C347-991F-4C1E-89B8-9DA7E622E91C}" type="slidenum">
              <a:rPr lang="en-US" smtClean="0"/>
              <a:t>11</a:t>
            </a:fld>
            <a:endParaRPr lang="en-US"/>
          </a:p>
        </p:txBody>
      </p:sp>
    </p:spTree>
    <p:extLst>
      <p:ext uri="{BB962C8B-B14F-4D97-AF65-F5344CB8AC3E}">
        <p14:creationId xmlns:p14="http://schemas.microsoft.com/office/powerpoint/2010/main" val="2009335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smtClean="0"/>
              <a:t>What is the reason for acting</a:t>
            </a:r>
            <a:endParaRPr lang="en-US" dirty="0"/>
          </a:p>
        </p:txBody>
      </p:sp>
      <p:sp>
        <p:nvSpPr>
          <p:cNvPr id="4" name="Slide Number Placeholder 3"/>
          <p:cNvSpPr>
            <a:spLocks noGrp="1"/>
          </p:cNvSpPr>
          <p:nvPr>
            <p:ph type="sldNum" sz="quarter" idx="10"/>
          </p:nvPr>
        </p:nvSpPr>
        <p:spPr/>
        <p:txBody>
          <a:bodyPr/>
          <a:lstStyle/>
          <a:p>
            <a:fld id="{B7A2C347-991F-4C1E-89B8-9DA7E622E91C}" type="slidenum">
              <a:rPr lang="en-US" smtClean="0"/>
              <a:t>12</a:t>
            </a:fld>
            <a:endParaRPr lang="en-US"/>
          </a:p>
        </p:txBody>
      </p:sp>
    </p:spTree>
    <p:extLst>
      <p:ext uri="{BB962C8B-B14F-4D97-AF65-F5344CB8AC3E}">
        <p14:creationId xmlns:p14="http://schemas.microsoft.com/office/powerpoint/2010/main" val="2317316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smtClean="0"/>
              <a:t>Remember the objection is that</a:t>
            </a:r>
            <a:r>
              <a:rPr lang="en-US" baseline="0" dirty="0" smtClean="0"/>
              <a:t> the biblical conception of God is a capricious and killing in an unjustified way. </a:t>
            </a:r>
            <a:endParaRPr lang="en-US" dirty="0"/>
          </a:p>
        </p:txBody>
      </p:sp>
      <p:sp>
        <p:nvSpPr>
          <p:cNvPr id="4" name="Slide Number Placeholder 3"/>
          <p:cNvSpPr>
            <a:spLocks noGrp="1"/>
          </p:cNvSpPr>
          <p:nvPr>
            <p:ph type="sldNum" sz="quarter" idx="10"/>
          </p:nvPr>
        </p:nvSpPr>
        <p:spPr/>
        <p:txBody>
          <a:bodyPr/>
          <a:lstStyle/>
          <a:p>
            <a:fld id="{1E391BD1-C569-434D-AF69-6B41EB7223DF}" type="slidenum">
              <a:rPr lang="en-US" smtClean="0"/>
              <a:t>13</a:t>
            </a:fld>
            <a:endParaRPr lang="en-US"/>
          </a:p>
        </p:txBody>
      </p:sp>
    </p:spTree>
    <p:extLst>
      <p:ext uri="{BB962C8B-B14F-4D97-AF65-F5344CB8AC3E}">
        <p14:creationId xmlns:p14="http://schemas.microsoft.com/office/powerpoint/2010/main" val="26972176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smtClean="0"/>
              <a:t>What does it mean for God to grieve? I don’t know, but however</a:t>
            </a:r>
            <a:r>
              <a:rPr lang="en-US" baseline="0" dirty="0" smtClean="0"/>
              <a:t> this goes,</a:t>
            </a:r>
            <a:r>
              <a:rPr lang="en-US" dirty="0" smtClean="0"/>
              <a:t> it is not the capricious tyrant. </a:t>
            </a:r>
          </a:p>
          <a:p>
            <a:endParaRPr lang="en-US" dirty="0" smtClean="0"/>
          </a:p>
          <a:p>
            <a:r>
              <a:rPr lang="en-US" dirty="0" smtClean="0"/>
              <a:t>It’s unpleasant</a:t>
            </a:r>
            <a:r>
              <a:rPr lang="en-US" baseline="0" dirty="0" smtClean="0"/>
              <a:t> but is it unjust?</a:t>
            </a:r>
            <a:endParaRPr lang="en-US" dirty="0"/>
          </a:p>
        </p:txBody>
      </p:sp>
      <p:sp>
        <p:nvSpPr>
          <p:cNvPr id="4" name="Slide Number Placeholder 3"/>
          <p:cNvSpPr>
            <a:spLocks noGrp="1"/>
          </p:cNvSpPr>
          <p:nvPr>
            <p:ph type="sldNum" sz="quarter" idx="10"/>
          </p:nvPr>
        </p:nvSpPr>
        <p:spPr/>
        <p:txBody>
          <a:bodyPr/>
          <a:lstStyle/>
          <a:p>
            <a:fld id="{1E391BD1-C569-434D-AF69-6B41EB7223DF}" type="slidenum">
              <a:rPr lang="en-US" smtClean="0"/>
              <a:t>14</a:t>
            </a:fld>
            <a:endParaRPr lang="en-US"/>
          </a:p>
        </p:txBody>
      </p:sp>
    </p:spTree>
    <p:extLst>
      <p:ext uri="{BB962C8B-B14F-4D97-AF65-F5344CB8AC3E}">
        <p14:creationId xmlns:p14="http://schemas.microsoft.com/office/powerpoint/2010/main" val="33552315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defTabSz="931774"/>
            <a:r>
              <a:rPr lang="en-US" dirty="0">
                <a:latin typeface="LilyUPC" panose="020B0604020202020204" pitchFamily="34" charset="-34"/>
                <a:cs typeface="LilyUPC" panose="020B0604020202020204" pitchFamily="34" charset="-34"/>
              </a:rPr>
              <a:t>It is not morally wrong for a judge to order an execution in appropriate circumstances nor is it wrong for an executioner to carry out the order. </a:t>
            </a:r>
          </a:p>
          <a:p>
            <a:endParaRPr lang="en-US" dirty="0" smtClean="0"/>
          </a:p>
          <a:p>
            <a:r>
              <a:rPr lang="en-US" dirty="0" smtClean="0"/>
              <a:t>We get so used to grace that we begin to demand</a:t>
            </a:r>
            <a:r>
              <a:rPr lang="en-US" baseline="0" dirty="0" smtClean="0"/>
              <a:t> as a matter of justice.</a:t>
            </a:r>
            <a:endParaRPr lang="en-US" dirty="0"/>
          </a:p>
        </p:txBody>
      </p:sp>
      <p:sp>
        <p:nvSpPr>
          <p:cNvPr id="4" name="Slide Number Placeholder 3"/>
          <p:cNvSpPr>
            <a:spLocks noGrp="1"/>
          </p:cNvSpPr>
          <p:nvPr>
            <p:ph type="sldNum" sz="quarter" idx="10"/>
          </p:nvPr>
        </p:nvSpPr>
        <p:spPr/>
        <p:txBody>
          <a:bodyPr/>
          <a:lstStyle/>
          <a:p>
            <a:fld id="{B7A2C347-991F-4C1E-89B8-9DA7E622E91C}" type="slidenum">
              <a:rPr lang="en-US" smtClean="0"/>
              <a:t>15</a:t>
            </a:fld>
            <a:endParaRPr lang="en-US"/>
          </a:p>
        </p:txBody>
      </p:sp>
    </p:spTree>
    <p:extLst>
      <p:ext uri="{BB962C8B-B14F-4D97-AF65-F5344CB8AC3E}">
        <p14:creationId xmlns:p14="http://schemas.microsoft.com/office/powerpoint/2010/main" val="15839058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a:alphaModFix amt="80000"/>
              <a:lum bright="70000" contrast="-70000"/>
              <a:extLs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5800" y="4282763"/>
            <a:ext cx="7772400" cy="80683"/>
          </a:xfrm>
          <a:prstGeom prst="rect">
            <a:avLst/>
          </a:prstGeom>
          <a:blipFill dpi="0" rotWithShape="1">
            <a:blip r:embed="rId2">
              <a:alphaModFix amt="80000"/>
              <a:lum bright="70000" contrast="-70000"/>
              <a:extLs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85800" y="1484779"/>
            <a:ext cx="7772400" cy="2743200"/>
          </a:xfrm>
          <a:prstGeom prst="rect">
            <a:avLst/>
          </a:prstGeom>
          <a:blipFill dpi="0" rotWithShape="1">
            <a:blip r:embed="rId2">
              <a:alphaModFix amt="80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3">
                <a:duotone>
                  <a:schemeClr val="accent1">
                    <a:shade val="45000"/>
                    <a:satMod val="135000"/>
                  </a:schemeClr>
                  <a:prstClr val="white"/>
                </a:duotone>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0" y="1432223"/>
            <a:ext cx="7517130" cy="3035808"/>
          </a:xfrm>
        </p:spPr>
        <p:txBody>
          <a:bodyPr anchor="ctr">
            <a:noAutofit/>
          </a:bodyPr>
          <a:lstStyle>
            <a:lvl1pPr algn="l">
              <a:lnSpc>
                <a:spcPct val="85000"/>
              </a:lnSpc>
              <a:defRPr sz="6000" b="1" cap="none" baseline="0">
                <a:blipFill dpi="0" rotWithShape="1">
                  <a:blip r:embed="rId3"/>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D329ADC-542B-4FE3-9CFD-AB7E893333C0}" type="datetimeFigureOut">
              <a:rPr lang="en-US" smtClean="0"/>
              <a:t>1/10/2019</a:t>
            </a:fld>
            <a:endParaRPr lang="en-US"/>
          </a:p>
        </p:txBody>
      </p:sp>
      <p:sp>
        <p:nvSpPr>
          <p:cNvPr id="5" name="Footer Placeholder 4"/>
          <p:cNvSpPr>
            <a:spLocks noGrp="1"/>
          </p:cNvSpPr>
          <p:nvPr>
            <p:ph type="ftr" sz="quarter" idx="11"/>
          </p:nvPr>
        </p:nvSpPr>
        <p:spPr>
          <a:xfrm>
            <a:off x="812805" y="6272785"/>
            <a:ext cx="4745736" cy="365125"/>
          </a:xfrm>
        </p:spPr>
        <p:txBody>
          <a:bodyPr/>
          <a:lstStyle/>
          <a:p>
            <a:endParaRPr lang="en-US"/>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fld id="{D833A3EA-FCD0-499D-A2AE-97F750B5AA15}" type="slidenum">
              <a:rPr lang="en-US" smtClean="0"/>
              <a:t>‹#›</a:t>
            </a:fld>
            <a:endParaRPr lang="en-US"/>
          </a:p>
        </p:txBody>
      </p:sp>
    </p:spTree>
    <p:extLst>
      <p:ext uri="{BB962C8B-B14F-4D97-AF65-F5344CB8AC3E}">
        <p14:creationId xmlns:p14="http://schemas.microsoft.com/office/powerpoint/2010/main" val="1164160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D329ADC-542B-4FE3-9CFD-AB7E893333C0}" type="datetimeFigureOut">
              <a:rPr lang="en-US" smtClean="0"/>
              <a:t>1/10/2019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33A3EA-FCD0-499D-A2AE-97F750B5AA15}" type="slidenum">
              <a:rPr lang="en-US" smtClean="0"/>
              <a:t>‹#›</a:t>
            </a:fld>
            <a:endParaRPr lang="en-US"/>
          </a:p>
        </p:txBody>
      </p:sp>
    </p:spTree>
    <p:extLst>
      <p:ext uri="{BB962C8B-B14F-4D97-AF65-F5344CB8AC3E}">
        <p14:creationId xmlns:p14="http://schemas.microsoft.com/office/powerpoint/2010/main" val="3518653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D329ADC-542B-4FE3-9CFD-AB7E893333C0}" type="datetimeFigureOut">
              <a:rPr lang="en-US" smtClean="0"/>
              <a:t>1/10/2019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33A3EA-FCD0-499D-A2AE-97F750B5AA15}" type="slidenum">
              <a:rPr lang="en-US" smtClean="0"/>
              <a:t>‹#›</a:t>
            </a:fld>
            <a:endParaRPr lang="en-US"/>
          </a:p>
        </p:txBody>
      </p:sp>
    </p:spTree>
    <p:extLst>
      <p:ext uri="{BB962C8B-B14F-4D97-AF65-F5344CB8AC3E}">
        <p14:creationId xmlns:p14="http://schemas.microsoft.com/office/powerpoint/2010/main" val="751740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D329ADC-542B-4FE3-9CFD-AB7E893333C0}" type="datetimeFigureOut">
              <a:rPr lang="en-US" smtClean="0"/>
              <a:t>1/10/2019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33A3EA-FCD0-499D-A2AE-97F750B5AA15}" type="slidenum">
              <a:rPr lang="en-US" smtClean="0"/>
              <a:t>‹#›</a:t>
            </a:fld>
            <a:endParaRPr lang="en-US"/>
          </a:p>
        </p:txBody>
      </p:sp>
    </p:spTree>
    <p:extLst>
      <p:ext uri="{BB962C8B-B14F-4D97-AF65-F5344CB8AC3E}">
        <p14:creationId xmlns:p14="http://schemas.microsoft.com/office/powerpoint/2010/main" val="510157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1225296"/>
            <a:ext cx="6960870" cy="3520440"/>
          </a:xfrm>
        </p:spPr>
        <p:txBody>
          <a:bodyPr anchor="ctr">
            <a:normAutofit/>
          </a:bodyPr>
          <a:lstStyle>
            <a:lvl1pPr>
              <a:lnSpc>
                <a:spcPct val="85000"/>
              </a:lnSpc>
              <a:defRPr sz="6600" b="1"/>
            </a:lvl1pPr>
          </a:lstStyle>
          <a:p>
            <a:r>
              <a:rPr lang="en-US" smtClean="0"/>
              <a:t>Click to edit Master title style</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fld id="{2D329ADC-542B-4FE3-9CFD-AB7E893333C0}" type="datetimeFigureOut">
              <a:rPr lang="en-US" smtClean="0"/>
              <a:t>1/10/2019</a:t>
            </a:fld>
            <a:endParaRPr lang="en-US"/>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endParaRPr lang="en-US"/>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3">
                <a:duotone>
                  <a:schemeClr val="accent1">
                    <a:shade val="45000"/>
                    <a:satMod val="135000"/>
                  </a:schemeClr>
                  <a:prstClr val="white"/>
                </a:duotone>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fld id="{D833A3EA-FCD0-499D-A2AE-97F750B5AA15}" type="slidenum">
              <a:rPr lang="en-US" smtClean="0"/>
              <a:t>‹#›</a:t>
            </a:fld>
            <a:endParaRPr lang="en-US"/>
          </a:p>
        </p:txBody>
      </p:sp>
    </p:spTree>
    <p:extLst>
      <p:ext uri="{BB962C8B-B14F-4D97-AF65-F5344CB8AC3E}">
        <p14:creationId xmlns:p14="http://schemas.microsoft.com/office/powerpoint/2010/main" val="1726860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D329ADC-542B-4FE3-9CFD-AB7E893333C0}" type="datetimeFigureOut">
              <a:rPr lang="en-US" smtClean="0"/>
              <a:t>1/10/2019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33A3EA-FCD0-499D-A2AE-97F750B5AA15}" type="slidenum">
              <a:rPr lang="en-US" smtClean="0"/>
              <a:t>‹#›</a:t>
            </a:fld>
            <a:endParaRPr lang="en-US"/>
          </a:p>
        </p:txBody>
      </p:sp>
    </p:spTree>
    <p:extLst>
      <p:ext uri="{BB962C8B-B14F-4D97-AF65-F5344CB8AC3E}">
        <p14:creationId xmlns:p14="http://schemas.microsoft.com/office/powerpoint/2010/main" val="109506795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D329ADC-542B-4FE3-9CFD-AB7E893333C0}" type="datetimeFigureOut">
              <a:rPr lang="en-US" smtClean="0"/>
              <a:t>1/10/2019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33A3EA-FCD0-499D-A2AE-97F750B5AA15}" type="slidenum">
              <a:rPr lang="en-US" smtClean="0"/>
              <a:t>‹#›</a:t>
            </a:fld>
            <a:endParaRPr lang="en-US"/>
          </a:p>
        </p:txBody>
      </p:sp>
    </p:spTree>
    <p:extLst>
      <p:ext uri="{BB962C8B-B14F-4D97-AF65-F5344CB8AC3E}">
        <p14:creationId xmlns:p14="http://schemas.microsoft.com/office/powerpoint/2010/main" val="317666335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accent1">
                    <a:lumMod val="50000"/>
                  </a:schemeClr>
                </a:solidFill>
              </a:defRPr>
            </a:lvl1pPr>
          </a:lstStyle>
          <a:p>
            <a:fld id="{2D329ADC-542B-4FE3-9CFD-AB7E893333C0}" type="datetimeFigureOut">
              <a:rPr lang="en-US" smtClean="0"/>
              <a:t>1/10/2019</a:t>
            </a:fld>
            <a:endParaRPr lang="en-US"/>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endParaRPr lang="en-US"/>
          </a:p>
        </p:txBody>
      </p:sp>
      <p:sp>
        <p:nvSpPr>
          <p:cNvPr id="5" name="Slide Number Placeholder 4"/>
          <p:cNvSpPr>
            <a:spLocks noGrp="1"/>
          </p:cNvSpPr>
          <p:nvPr>
            <p:ph type="sldNum" sz="quarter" idx="12"/>
          </p:nvPr>
        </p:nvSpPr>
        <p:spPr/>
        <p:txBody>
          <a:bodyPr/>
          <a:lstStyle/>
          <a:p>
            <a:fld id="{D833A3EA-FCD0-499D-A2AE-97F750B5AA15}" type="slidenum">
              <a:rPr lang="en-US" smtClean="0"/>
              <a:t>‹#›</a:t>
            </a:fld>
            <a:endParaRPr lang="en-US"/>
          </a:p>
        </p:txBody>
      </p:sp>
    </p:spTree>
    <p:extLst>
      <p:ext uri="{BB962C8B-B14F-4D97-AF65-F5344CB8AC3E}">
        <p14:creationId xmlns:p14="http://schemas.microsoft.com/office/powerpoint/2010/main" val="3232789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329ADC-542B-4FE3-9CFD-AB7E893333C0}" type="datetimeFigureOut">
              <a:rPr lang="en-US" smtClean="0"/>
              <a:t>1/10/2019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33A3EA-FCD0-499D-A2AE-97F750B5AA15}" type="slidenum">
              <a:rPr lang="en-US" smtClean="0"/>
              <a:t>‹#›</a:t>
            </a:fld>
            <a:endParaRPr lang="en-US"/>
          </a:p>
        </p:txBody>
      </p:sp>
    </p:spTree>
    <p:extLst>
      <p:ext uri="{BB962C8B-B14F-4D97-AF65-F5344CB8AC3E}">
        <p14:creationId xmlns:p14="http://schemas.microsoft.com/office/powerpoint/2010/main" val="3154996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1"/>
            </a:lvl1pPr>
          </a:lstStyle>
          <a:p>
            <a:r>
              <a:rPr lang="en-US" smtClean="0"/>
              <a:t>Click to edit Master title style</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3">
                <a:duotone>
                  <a:schemeClr val="accent1">
                    <a:shade val="45000"/>
                    <a:satMod val="135000"/>
                  </a:schemeClr>
                  <a:prstClr val="white"/>
                </a:duotone>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9" name="Date Placeholder 8"/>
          <p:cNvSpPr>
            <a:spLocks noGrp="1"/>
          </p:cNvSpPr>
          <p:nvPr>
            <p:ph type="dt" sz="half" idx="10"/>
          </p:nvPr>
        </p:nvSpPr>
        <p:spPr/>
        <p:txBody>
          <a:bodyPr/>
          <a:lstStyle/>
          <a:p>
            <a:fld id="{2D329ADC-542B-4FE3-9CFD-AB7E893333C0}" type="datetimeFigureOut">
              <a:rPr lang="en-US" smtClean="0"/>
              <a:t>1/10/2019</a:t>
            </a:fld>
            <a:endParaRPr lang="en-US"/>
          </a:p>
        </p:txBody>
      </p:sp>
      <p:sp>
        <p:nvSpPr>
          <p:cNvPr id="10" name="Footer Placeholder 9"/>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D833A3EA-FCD0-499D-A2AE-97F750B5AA15}" type="slidenum">
              <a:rPr lang="en-US" smtClean="0"/>
              <a:t>‹#›</a:t>
            </a:fld>
            <a:endParaRPr lang="en-US"/>
          </a:p>
        </p:txBody>
      </p:sp>
    </p:spTree>
    <p:extLst>
      <p:ext uri="{BB962C8B-B14F-4D97-AF65-F5344CB8AC3E}">
        <p14:creationId xmlns:p14="http://schemas.microsoft.com/office/powerpoint/2010/main" val="378735380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3">
                <a:duotone>
                  <a:schemeClr val="accent1">
                    <a:shade val="45000"/>
                    <a:satMod val="135000"/>
                  </a:schemeClr>
                  <a:prstClr val="white"/>
                </a:duotone>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8" name="Date Placeholder 7"/>
          <p:cNvSpPr>
            <a:spLocks noGrp="1"/>
          </p:cNvSpPr>
          <p:nvPr>
            <p:ph type="dt" sz="half" idx="10"/>
          </p:nvPr>
        </p:nvSpPr>
        <p:spPr/>
        <p:txBody>
          <a:bodyPr/>
          <a:lstStyle/>
          <a:p>
            <a:fld id="{2D329ADC-542B-4FE3-9CFD-AB7E893333C0}" type="datetimeFigureOut">
              <a:rPr lang="en-US" smtClean="0"/>
              <a:t>1/10/2019</a:t>
            </a:fld>
            <a:endParaRPr lang="en-US"/>
          </a:p>
        </p:txBody>
      </p:sp>
      <p:sp>
        <p:nvSpPr>
          <p:cNvPr id="10" name="Slide Number Placeholder 9"/>
          <p:cNvSpPr>
            <a:spLocks noGrp="1"/>
          </p:cNvSpPr>
          <p:nvPr>
            <p:ph type="sldNum" sz="quarter" idx="12"/>
          </p:nvPr>
        </p:nvSpPr>
        <p:spPr/>
        <p:txBody>
          <a:bodyPr/>
          <a:lstStyle/>
          <a:p>
            <a:fld id="{D833A3EA-FCD0-499D-A2AE-97F750B5AA15}" type="slidenum">
              <a:rPr lang="en-US" smtClean="0"/>
              <a:t>‹#›</a:t>
            </a:fld>
            <a:endParaRPr lang="en-US"/>
          </a:p>
        </p:txBody>
      </p:sp>
    </p:spTree>
    <p:extLst>
      <p:ext uri="{BB962C8B-B14F-4D97-AF65-F5344CB8AC3E}">
        <p14:creationId xmlns:p14="http://schemas.microsoft.com/office/powerpoint/2010/main" val="3031671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3">
                <a:duotone>
                  <a:schemeClr val="accent1">
                    <a:shade val="45000"/>
                    <a:satMod val="135000"/>
                  </a:schemeClr>
                  <a:prstClr val="white"/>
                </a:duotone>
                <a:extLst/>
              </a:blip>
              <a:srcRect/>
              <a:tile tx="50800" ty="0" sx="85000" sy="85000" flip="none" algn="tl"/>
            </a:blipFill>
            <a:ln w="25400" cap="flat" cmpd="sng" algn="ctr">
              <a:noFill/>
              <a:prstDash val="solid"/>
            </a:ln>
            <a:effectLst/>
          </p:spPr>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fld id="{2D329ADC-542B-4FE3-9CFD-AB7E893333C0}" type="datetimeFigureOut">
              <a:rPr lang="en-US" smtClean="0"/>
              <a:t>1/10/2019</a:t>
            </a:fld>
            <a:endParaRPr lang="en-US"/>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endParaRPr lang="en-US"/>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fld id="{D833A3EA-FCD0-499D-A2AE-97F750B5AA15}" type="slidenum">
              <a:rPr lang="en-US" smtClean="0"/>
              <a:t>‹#›</a:t>
            </a:fld>
            <a:endParaRPr lang="en-US"/>
          </a:p>
        </p:txBody>
      </p:sp>
    </p:spTree>
    <p:extLst>
      <p:ext uri="{BB962C8B-B14F-4D97-AF65-F5344CB8AC3E}">
        <p14:creationId xmlns:p14="http://schemas.microsoft.com/office/powerpoint/2010/main" val="2796932848"/>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Lst>
  <p:txStyles>
    <p:titleStyle>
      <a:lvl1pPr algn="l" defTabSz="914400" rtl="0" eaLnBrk="1" latinLnBrk="0" hangingPunct="1">
        <a:lnSpc>
          <a:spcPct val="90000"/>
        </a:lnSpc>
        <a:spcBef>
          <a:spcPct val="0"/>
        </a:spcBef>
        <a:buNone/>
        <a:defRPr sz="4200" b="1" kern="1200" cap="none" baseline="0">
          <a:blipFill>
            <a:blip r:embed="rId14">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4713" y="1728296"/>
            <a:ext cx="8054792" cy="2317532"/>
          </a:xfrm>
        </p:spPr>
        <p:txBody>
          <a:bodyPr/>
          <a:lstStyle/>
          <a:p>
            <a:pPr algn="l"/>
            <a:r>
              <a:rPr lang="en-US" sz="4800" dirty="0"/>
              <a:t>Is the God of the</a:t>
            </a:r>
            <a:br>
              <a:rPr lang="en-US" sz="4800" dirty="0"/>
            </a:br>
            <a:r>
              <a:rPr lang="en-US" sz="4800" dirty="0"/>
              <a:t>  	  Old Testament </a:t>
            </a:r>
            <a:br>
              <a:rPr lang="en-US" sz="4800" dirty="0"/>
            </a:br>
            <a:r>
              <a:rPr lang="en-US" sz="4800" dirty="0"/>
              <a:t>		 a moral </a:t>
            </a:r>
            <a:r>
              <a:rPr lang="en-US" sz="4800" dirty="0" smtClean="0"/>
              <a:t>monster</a:t>
            </a:r>
            <a:r>
              <a:rPr lang="en-US" sz="4800" dirty="0"/>
              <a:t>?</a:t>
            </a:r>
          </a:p>
        </p:txBody>
      </p:sp>
      <p:sp>
        <p:nvSpPr>
          <p:cNvPr id="3" name="Subtitle 2"/>
          <p:cNvSpPr>
            <a:spLocks noGrp="1"/>
          </p:cNvSpPr>
          <p:nvPr>
            <p:ph type="subTitle" idx="1"/>
          </p:nvPr>
        </p:nvSpPr>
        <p:spPr>
          <a:xfrm>
            <a:off x="363994" y="5353673"/>
            <a:ext cx="8370103" cy="1015872"/>
          </a:xfrm>
        </p:spPr>
        <p:txBody>
          <a:bodyPr>
            <a:noAutofit/>
          </a:bodyPr>
          <a:lstStyle/>
          <a:p>
            <a:r>
              <a:rPr lang="en-US" sz="3200" b="1" dirty="0">
                <a:latin typeface="Corbel" panose="020B0503020204020204" pitchFamily="34" charset="0"/>
                <a:ea typeface="DFKai-SB" panose="03000509000000000000" pitchFamily="65" charset="-120"/>
              </a:rPr>
              <a:t>Travis Dickinson   |   www.travisdickinson.com</a:t>
            </a:r>
          </a:p>
        </p:txBody>
      </p:sp>
    </p:spTree>
    <p:extLst>
      <p:ext uri="{BB962C8B-B14F-4D97-AF65-F5344CB8AC3E}">
        <p14:creationId xmlns:p14="http://schemas.microsoft.com/office/powerpoint/2010/main" val="10855631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latin typeface="Rockwell Condensed" panose="02060603050405020104" pitchFamily="18" charset="0"/>
              </a:rPr>
              <a:t>Moral Questions</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70844" y="2120900"/>
            <a:ext cx="7202311" cy="4051300"/>
          </a:xfrm>
        </p:spPr>
      </p:pic>
    </p:spTree>
    <p:extLst>
      <p:ext uri="{BB962C8B-B14F-4D97-AF65-F5344CB8AC3E}">
        <p14:creationId xmlns:p14="http://schemas.microsoft.com/office/powerpoint/2010/main" val="348731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latin typeface="Rockwell Condensed" panose="02060603050405020104" pitchFamily="18" charset="0"/>
              </a:rPr>
              <a:t>Moral Questions</a:t>
            </a:r>
          </a:p>
        </p:txBody>
      </p:sp>
      <p:pic>
        <p:nvPicPr>
          <p:cNvPr id="5" name="Content Placeholder 4"/>
          <p:cNvPicPr>
            <a:picLocks noGrp="1" noChangeAspect="1"/>
          </p:cNvPicPr>
          <p:nvPr>
            <p:ph idx="1"/>
          </p:nvPr>
        </p:nvPicPr>
        <p:blipFill>
          <a:blip r:embed="rId3"/>
          <a:stretch>
            <a:fillRect/>
          </a:stretch>
        </p:blipFill>
        <p:spPr>
          <a:xfrm>
            <a:off x="1183658" y="1828801"/>
            <a:ext cx="6782780" cy="4517859"/>
          </a:xfrm>
          <a:prstGeom prst="rect">
            <a:avLst/>
          </a:prstGeom>
        </p:spPr>
      </p:pic>
    </p:spTree>
    <p:extLst>
      <p:ext uri="{BB962C8B-B14F-4D97-AF65-F5344CB8AC3E}">
        <p14:creationId xmlns:p14="http://schemas.microsoft.com/office/powerpoint/2010/main" val="8589582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latin typeface="Rockwell Condensed" panose="02060603050405020104" pitchFamily="18" charset="0"/>
              </a:rPr>
              <a:t>Moral Questions</a:t>
            </a:r>
          </a:p>
        </p:txBody>
      </p:sp>
      <p:sp>
        <p:nvSpPr>
          <p:cNvPr id="3" name="Content Placeholder 2"/>
          <p:cNvSpPr>
            <a:spLocks noGrp="1"/>
          </p:cNvSpPr>
          <p:nvPr>
            <p:ph idx="1"/>
          </p:nvPr>
        </p:nvSpPr>
        <p:spPr>
          <a:xfrm>
            <a:off x="433138" y="2093976"/>
            <a:ext cx="7913049" cy="4268724"/>
          </a:xfrm>
        </p:spPr>
        <p:txBody>
          <a:bodyPr>
            <a:normAutofit/>
          </a:bodyPr>
          <a:lstStyle/>
          <a:p>
            <a:pPr marL="85725" lvl="1" indent="0">
              <a:buClr>
                <a:schemeClr val="accent1"/>
              </a:buClr>
              <a:buNone/>
            </a:pPr>
            <a:r>
              <a:rPr lang="en-US" sz="4400" dirty="0">
                <a:latin typeface="LilyUPC" panose="020B0604020202020204" pitchFamily="34" charset="-34"/>
                <a:cs typeface="LilyUPC" panose="020B0604020202020204" pitchFamily="34" charset="-34"/>
              </a:rPr>
              <a:t>With any action, we have to ask 2 questions:</a:t>
            </a:r>
          </a:p>
          <a:p>
            <a:pPr marL="1000125" lvl="1" indent="-914400">
              <a:buClr>
                <a:schemeClr val="accent1"/>
              </a:buClr>
              <a:buFont typeface="+mj-lt"/>
              <a:buAutoNum type="arabicPeriod"/>
            </a:pPr>
            <a:r>
              <a:rPr lang="en-US" sz="4000" dirty="0">
                <a:latin typeface="LilyUPC" panose="020B0604020202020204" pitchFamily="34" charset="-34"/>
                <a:cs typeface="LilyUPC" panose="020B0604020202020204" pitchFamily="34" charset="-34"/>
              </a:rPr>
              <a:t>Who is acting?</a:t>
            </a:r>
          </a:p>
          <a:p>
            <a:pPr marL="1000125" lvl="1" indent="-914400">
              <a:buClr>
                <a:schemeClr val="accent1"/>
              </a:buClr>
              <a:buFont typeface="+mj-lt"/>
              <a:buAutoNum type="arabicPeriod"/>
            </a:pPr>
            <a:r>
              <a:rPr lang="en-US" sz="4000" dirty="0">
                <a:latin typeface="LilyUPC" panose="020B0604020202020204" pitchFamily="34" charset="-34"/>
                <a:cs typeface="LilyUPC" panose="020B0604020202020204" pitchFamily="34" charset="-34"/>
              </a:rPr>
              <a:t>What is the </a:t>
            </a:r>
            <a:r>
              <a:rPr lang="en-US" sz="4000" dirty="0" smtClean="0">
                <a:latin typeface="LilyUPC" panose="020B0604020202020204" pitchFamily="34" charset="-34"/>
                <a:cs typeface="LilyUPC" panose="020B0604020202020204" pitchFamily="34" charset="-34"/>
              </a:rPr>
              <a:t>context?</a:t>
            </a:r>
            <a:endParaRPr lang="en-US" sz="4000" dirty="0">
              <a:latin typeface="LilyUPC" panose="020B0604020202020204" pitchFamily="34" charset="-34"/>
              <a:cs typeface="LilyUPC" panose="020B0604020202020204" pitchFamily="34" charset="-34"/>
            </a:endParaRPr>
          </a:p>
          <a:p>
            <a:pPr marL="428625" lvl="1" indent="-342900">
              <a:buClr>
                <a:schemeClr val="accent1"/>
              </a:buClr>
            </a:pPr>
            <a:endParaRPr lang="en-US" sz="4000" dirty="0">
              <a:latin typeface="LilyUPC" panose="020B0604020202020204" pitchFamily="34" charset="-34"/>
              <a:cs typeface="LilyUPC" panose="020B0604020202020204" pitchFamily="34" charset="-34"/>
            </a:endParaRPr>
          </a:p>
          <a:p>
            <a:pPr marL="85725" lvl="1" indent="0">
              <a:buClr>
                <a:schemeClr val="accent1"/>
              </a:buClr>
              <a:buNone/>
            </a:pPr>
            <a:endParaRPr lang="en-US" sz="4000" dirty="0">
              <a:latin typeface="LilyUPC" panose="020B0604020202020204" pitchFamily="34" charset="-34"/>
              <a:cs typeface="LilyUPC" panose="020B0604020202020204" pitchFamily="34" charset="-34"/>
            </a:endParaRPr>
          </a:p>
        </p:txBody>
      </p:sp>
    </p:spTree>
    <p:extLst>
      <p:ext uri="{BB962C8B-B14F-4D97-AF65-F5344CB8AC3E}">
        <p14:creationId xmlns:p14="http://schemas.microsoft.com/office/powerpoint/2010/main" val="23654163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latin typeface="Rockwell Condensed" panose="02060603050405020104" pitchFamily="18" charset="0"/>
              </a:rPr>
              <a:t>Noah’s Flood</a:t>
            </a:r>
          </a:p>
        </p:txBody>
      </p:sp>
      <p:sp>
        <p:nvSpPr>
          <p:cNvPr id="3" name="Content Placeholder 2"/>
          <p:cNvSpPr>
            <a:spLocks noGrp="1"/>
          </p:cNvSpPr>
          <p:nvPr>
            <p:ph idx="1"/>
          </p:nvPr>
        </p:nvSpPr>
        <p:spPr/>
        <p:txBody>
          <a:bodyPr>
            <a:normAutofit fontScale="70000" lnSpcReduction="20000"/>
          </a:bodyPr>
          <a:lstStyle/>
          <a:p>
            <a:pPr marL="0" indent="0">
              <a:buNone/>
            </a:pPr>
            <a:r>
              <a:rPr lang="en-US" sz="4800" dirty="0">
                <a:solidFill>
                  <a:schemeClr val="tx1">
                    <a:lumMod val="75000"/>
                    <a:lumOff val="25000"/>
                  </a:schemeClr>
                </a:solidFill>
                <a:latin typeface="LilyUPC" panose="020B0604020202020204" pitchFamily="34" charset="-34"/>
                <a:cs typeface="LilyUPC" panose="020B0604020202020204" pitchFamily="34" charset="-34"/>
              </a:rPr>
              <a:t>Who is God?</a:t>
            </a:r>
          </a:p>
          <a:p>
            <a:r>
              <a:rPr lang="en-US" sz="4800" dirty="0">
                <a:solidFill>
                  <a:schemeClr val="tx1">
                    <a:lumMod val="75000"/>
                    <a:lumOff val="25000"/>
                  </a:schemeClr>
                </a:solidFill>
                <a:latin typeface="LilyUPC" panose="020B0604020202020204" pitchFamily="34" charset="-34"/>
                <a:cs typeface="LilyUPC" panose="020B0604020202020204" pitchFamily="34" charset="-34"/>
              </a:rPr>
              <a:t>God is love (1 Jn. 4:8)…</a:t>
            </a:r>
          </a:p>
          <a:p>
            <a:pPr lvl="2"/>
            <a:r>
              <a:rPr lang="en-US" sz="4400" dirty="0">
                <a:solidFill>
                  <a:schemeClr val="tx1">
                    <a:lumMod val="75000"/>
                    <a:lumOff val="25000"/>
                  </a:schemeClr>
                </a:solidFill>
                <a:latin typeface="LilyUPC" panose="020B0604020202020204" pitchFamily="34" charset="-34"/>
                <a:cs typeface="LilyUPC" panose="020B0604020202020204" pitchFamily="34" charset="-34"/>
              </a:rPr>
              <a:t>…but the biblical God is not only love!!</a:t>
            </a:r>
          </a:p>
          <a:p>
            <a:r>
              <a:rPr lang="en-US" sz="4800" dirty="0">
                <a:solidFill>
                  <a:schemeClr val="tx1">
                    <a:lumMod val="75000"/>
                    <a:lumOff val="25000"/>
                  </a:schemeClr>
                </a:solidFill>
                <a:latin typeface="LilyUPC" panose="020B0604020202020204" pitchFamily="34" charset="-34"/>
                <a:cs typeface="LilyUPC" panose="020B0604020202020204" pitchFamily="34" charset="-34"/>
              </a:rPr>
              <a:t>God is the transcendent creator (Gen. 1:1; Acts 17:24)</a:t>
            </a:r>
          </a:p>
          <a:p>
            <a:r>
              <a:rPr lang="en-US" sz="4800" dirty="0">
                <a:solidFill>
                  <a:schemeClr val="tx1">
                    <a:lumMod val="75000"/>
                    <a:lumOff val="25000"/>
                  </a:schemeClr>
                </a:solidFill>
                <a:latin typeface="LilyUPC" panose="020B0604020202020204" pitchFamily="34" charset="-34"/>
                <a:cs typeface="LilyUPC" panose="020B0604020202020204" pitchFamily="34" charset="-34"/>
              </a:rPr>
              <a:t>God is also holy (Lev. 20:26; 1 Peter 1:16).</a:t>
            </a:r>
          </a:p>
          <a:p>
            <a:r>
              <a:rPr lang="en-US" sz="4800" dirty="0">
                <a:solidFill>
                  <a:schemeClr val="tx1">
                    <a:lumMod val="75000"/>
                    <a:lumOff val="25000"/>
                  </a:schemeClr>
                </a:solidFill>
                <a:latin typeface="LilyUPC" panose="020B0604020202020204" pitchFamily="34" charset="-34"/>
                <a:cs typeface="LilyUPC" panose="020B0604020202020204" pitchFamily="34" charset="-34"/>
              </a:rPr>
              <a:t>God is also a just judge (Is. 66:16; Heb. 12:23)</a:t>
            </a:r>
          </a:p>
        </p:txBody>
      </p:sp>
    </p:spTree>
    <p:extLst>
      <p:ext uri="{BB962C8B-B14F-4D97-AF65-F5344CB8AC3E}">
        <p14:creationId xmlns:p14="http://schemas.microsoft.com/office/powerpoint/2010/main" val="680007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latin typeface="Rockwell Condensed" panose="02060603050405020104" pitchFamily="18" charset="0"/>
              </a:rPr>
              <a:t>Noah’s Flood</a:t>
            </a:r>
          </a:p>
        </p:txBody>
      </p:sp>
      <p:sp>
        <p:nvSpPr>
          <p:cNvPr id="3" name="Content Placeholder 2"/>
          <p:cNvSpPr>
            <a:spLocks noGrp="1"/>
          </p:cNvSpPr>
          <p:nvPr>
            <p:ph idx="1"/>
          </p:nvPr>
        </p:nvSpPr>
        <p:spPr>
          <a:xfrm>
            <a:off x="165100" y="1941095"/>
            <a:ext cx="9439148" cy="4459705"/>
          </a:xfrm>
        </p:spPr>
        <p:txBody>
          <a:bodyPr>
            <a:noAutofit/>
          </a:bodyPr>
          <a:lstStyle/>
          <a:p>
            <a:pPr marL="0" indent="0">
              <a:buNone/>
            </a:pPr>
            <a:r>
              <a:rPr lang="en-US" sz="4000" dirty="0">
                <a:solidFill>
                  <a:schemeClr val="tx1">
                    <a:lumMod val="75000"/>
                    <a:lumOff val="25000"/>
                  </a:schemeClr>
                </a:solidFill>
                <a:latin typeface="LilyUPC" panose="020B0604020202020204" pitchFamily="34" charset="-34"/>
                <a:cs typeface="LilyUPC" panose="020B0604020202020204" pitchFamily="34" charset="-34"/>
              </a:rPr>
              <a:t>Who are the people in Noah’s day?</a:t>
            </a:r>
          </a:p>
          <a:p>
            <a:pPr lvl="1"/>
            <a:r>
              <a:rPr lang="en-US" sz="3600" dirty="0">
                <a:solidFill>
                  <a:schemeClr val="tx1">
                    <a:lumMod val="75000"/>
                    <a:lumOff val="25000"/>
                  </a:schemeClr>
                </a:solidFill>
                <a:latin typeface="LilyUPC" panose="020B0604020202020204" pitchFamily="34" charset="-34"/>
                <a:cs typeface="LilyUPC" panose="020B0604020202020204" pitchFamily="34" charset="-34"/>
              </a:rPr>
              <a:t>Rampant wickedness </a:t>
            </a:r>
          </a:p>
          <a:p>
            <a:pPr marL="0" indent="0">
              <a:buNone/>
            </a:pPr>
            <a:r>
              <a:rPr lang="en-US" sz="4000" dirty="0">
                <a:solidFill>
                  <a:schemeClr val="tx1">
                    <a:lumMod val="75000"/>
                    <a:lumOff val="25000"/>
                  </a:schemeClr>
                </a:solidFill>
                <a:latin typeface="LilyUPC" panose="020B0604020202020204" pitchFamily="34" charset="-34"/>
                <a:cs typeface="LilyUPC" panose="020B0604020202020204" pitchFamily="34" charset="-34"/>
              </a:rPr>
              <a:t>What is the context?</a:t>
            </a:r>
          </a:p>
          <a:p>
            <a:pPr lvl="1"/>
            <a:r>
              <a:rPr lang="en-US" sz="3600" dirty="0">
                <a:solidFill>
                  <a:schemeClr val="tx1">
                    <a:lumMod val="75000"/>
                    <a:lumOff val="25000"/>
                  </a:schemeClr>
                </a:solidFill>
                <a:latin typeface="LilyUPC" panose="020B0604020202020204" pitchFamily="34" charset="-34"/>
                <a:cs typeface="LilyUPC" panose="020B0604020202020204" pitchFamily="34" charset="-34"/>
              </a:rPr>
              <a:t>Just judgment for wickedness</a:t>
            </a:r>
          </a:p>
          <a:p>
            <a:pPr marL="0" indent="0">
              <a:buNone/>
            </a:pPr>
            <a:r>
              <a:rPr lang="en-US" sz="4000" dirty="0">
                <a:solidFill>
                  <a:schemeClr val="tx1">
                    <a:lumMod val="75000"/>
                    <a:lumOff val="25000"/>
                  </a:schemeClr>
                </a:solidFill>
                <a:latin typeface="LilyUPC" panose="020B0604020202020204" pitchFamily="34" charset="-34"/>
                <a:cs typeface="LilyUPC" panose="020B0604020202020204" pitchFamily="34" charset="-34"/>
              </a:rPr>
              <a:t>Also…</a:t>
            </a:r>
          </a:p>
          <a:p>
            <a:pPr lvl="1"/>
            <a:r>
              <a:rPr lang="en-US" sz="3600" dirty="0">
                <a:solidFill>
                  <a:schemeClr val="tx1">
                    <a:lumMod val="75000"/>
                    <a:lumOff val="25000"/>
                  </a:schemeClr>
                </a:solidFill>
                <a:latin typeface="LilyUPC" panose="020B0604020202020204" pitchFamily="34" charset="-34"/>
                <a:cs typeface="LilyUPC" panose="020B0604020202020204" pitchFamily="34" charset="-34"/>
              </a:rPr>
              <a:t>We see a grieving God (Gen. 6:6). </a:t>
            </a:r>
          </a:p>
          <a:p>
            <a:pPr lvl="1"/>
            <a:r>
              <a:rPr lang="en-US" sz="3600" dirty="0">
                <a:solidFill>
                  <a:schemeClr val="tx1">
                    <a:lumMod val="75000"/>
                    <a:lumOff val="25000"/>
                  </a:schemeClr>
                </a:solidFill>
                <a:latin typeface="LilyUPC" panose="020B0604020202020204" pitchFamily="34" charset="-34"/>
                <a:cs typeface="LilyUPC" panose="020B0604020202020204" pitchFamily="34" charset="-34"/>
              </a:rPr>
              <a:t>God saves Noah and covenants with him. </a:t>
            </a:r>
          </a:p>
        </p:txBody>
      </p:sp>
    </p:spTree>
    <p:extLst>
      <p:ext uri="{BB962C8B-B14F-4D97-AF65-F5344CB8AC3E}">
        <p14:creationId xmlns:p14="http://schemas.microsoft.com/office/powerpoint/2010/main" val="2038107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latin typeface="Rockwell Condensed" panose="02060603050405020104" pitchFamily="18" charset="0"/>
              </a:rPr>
              <a:t>Noah’s Flood</a:t>
            </a:r>
            <a:endParaRPr lang="en-US" sz="5400" dirty="0"/>
          </a:p>
        </p:txBody>
      </p:sp>
      <p:sp>
        <p:nvSpPr>
          <p:cNvPr id="3" name="Content Placeholder 2"/>
          <p:cNvSpPr>
            <a:spLocks noGrp="1"/>
          </p:cNvSpPr>
          <p:nvPr>
            <p:ph idx="1"/>
          </p:nvPr>
        </p:nvSpPr>
        <p:spPr>
          <a:xfrm>
            <a:off x="190500" y="2093976"/>
            <a:ext cx="8953500" cy="4268724"/>
          </a:xfrm>
        </p:spPr>
        <p:txBody>
          <a:bodyPr>
            <a:noAutofit/>
          </a:bodyPr>
          <a:lstStyle/>
          <a:p>
            <a:pPr marL="0" indent="0">
              <a:buNone/>
            </a:pPr>
            <a:r>
              <a:rPr lang="en-US" sz="4400" dirty="0">
                <a:solidFill>
                  <a:schemeClr val="tx1">
                    <a:lumMod val="75000"/>
                    <a:lumOff val="25000"/>
                  </a:schemeClr>
                </a:solidFill>
                <a:latin typeface="LilyUPC" panose="020B0604020202020204" pitchFamily="34" charset="-34"/>
                <a:cs typeface="LilyUPC" panose="020B0604020202020204" pitchFamily="34" charset="-34"/>
              </a:rPr>
              <a:t>Here’s the point:</a:t>
            </a:r>
          </a:p>
          <a:p>
            <a:r>
              <a:rPr lang="en-US" sz="4400" dirty="0">
                <a:solidFill>
                  <a:schemeClr val="tx1">
                    <a:lumMod val="75000"/>
                    <a:lumOff val="25000"/>
                  </a:schemeClr>
                </a:solidFill>
                <a:latin typeface="LilyUPC" panose="020B0604020202020204" pitchFamily="34" charset="-34"/>
                <a:cs typeface="LilyUPC" panose="020B0604020202020204" pitchFamily="34" charset="-34"/>
              </a:rPr>
              <a:t>God, as a transcendent holy judge, can take the lives of evildoers. </a:t>
            </a:r>
          </a:p>
          <a:p>
            <a:pPr lvl="2"/>
            <a:r>
              <a:rPr lang="en-US" sz="4000" dirty="0">
                <a:solidFill>
                  <a:schemeClr val="tx1">
                    <a:lumMod val="75000"/>
                    <a:lumOff val="25000"/>
                  </a:schemeClr>
                </a:solidFill>
                <a:latin typeface="LilyUPC" panose="020B0604020202020204" pitchFamily="34" charset="-34"/>
                <a:cs typeface="LilyUPC" panose="020B0604020202020204" pitchFamily="34" charset="-34"/>
              </a:rPr>
              <a:t>In fact, God is obligated to carry out justice on evildoers. </a:t>
            </a:r>
          </a:p>
          <a:p>
            <a:pPr lvl="2"/>
            <a:endParaRPr lang="en-US" sz="3600" dirty="0">
              <a:latin typeface="LilyUPC" panose="020B0604020202020204" pitchFamily="34" charset="-34"/>
              <a:cs typeface="LilyUPC" panose="020B0604020202020204" pitchFamily="34" charset="-34"/>
            </a:endParaRPr>
          </a:p>
        </p:txBody>
      </p:sp>
    </p:spTree>
    <p:extLst>
      <p:ext uri="{BB962C8B-B14F-4D97-AF65-F5344CB8AC3E}">
        <p14:creationId xmlns:p14="http://schemas.microsoft.com/office/powerpoint/2010/main" val="15993748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latin typeface="Rockwell Condensed" panose="02060603050405020104" pitchFamily="18" charset="0"/>
              </a:rPr>
              <a:t>Noah’s Flood</a:t>
            </a:r>
            <a:endParaRPr lang="en-US" sz="5400" dirty="0"/>
          </a:p>
        </p:txBody>
      </p:sp>
      <p:sp>
        <p:nvSpPr>
          <p:cNvPr id="3" name="Content Placeholder 2"/>
          <p:cNvSpPr>
            <a:spLocks noGrp="1"/>
          </p:cNvSpPr>
          <p:nvPr>
            <p:ph idx="1"/>
          </p:nvPr>
        </p:nvSpPr>
        <p:spPr>
          <a:xfrm>
            <a:off x="165537" y="1978572"/>
            <a:ext cx="8812925" cy="4407568"/>
          </a:xfrm>
        </p:spPr>
        <p:txBody>
          <a:bodyPr>
            <a:noAutofit/>
          </a:bodyPr>
          <a:lstStyle/>
          <a:p>
            <a:pPr marL="0" indent="0">
              <a:buNone/>
            </a:pPr>
            <a:r>
              <a:rPr lang="en-US" sz="4000" dirty="0">
                <a:solidFill>
                  <a:schemeClr val="tx1">
                    <a:lumMod val="75000"/>
                    <a:lumOff val="25000"/>
                  </a:schemeClr>
                </a:solidFill>
                <a:latin typeface="LilyUPC" panose="020B0604020202020204" pitchFamily="34" charset="-34"/>
                <a:cs typeface="LilyUPC" panose="020B0604020202020204" pitchFamily="34" charset="-34"/>
              </a:rPr>
              <a:t>What about the </a:t>
            </a:r>
            <a:r>
              <a:rPr lang="en-US" sz="4000" dirty="0" smtClean="0">
                <a:solidFill>
                  <a:schemeClr val="tx1">
                    <a:lumMod val="75000"/>
                    <a:lumOff val="25000"/>
                  </a:schemeClr>
                </a:solidFill>
                <a:latin typeface="LilyUPC" panose="020B0604020202020204" pitchFamily="34" charset="-34"/>
                <a:cs typeface="LilyUPC" panose="020B0604020202020204" pitchFamily="34" charset="-34"/>
              </a:rPr>
              <a:t>children?</a:t>
            </a:r>
            <a:endParaRPr lang="en-US" sz="4000" dirty="0">
              <a:solidFill>
                <a:schemeClr val="tx1">
                  <a:lumMod val="75000"/>
                  <a:lumOff val="25000"/>
                </a:schemeClr>
              </a:solidFill>
              <a:latin typeface="LilyUPC" panose="020B0604020202020204" pitchFamily="34" charset="-34"/>
              <a:cs typeface="LilyUPC" panose="020B0604020202020204" pitchFamily="34" charset="-34"/>
            </a:endParaRPr>
          </a:p>
          <a:p>
            <a:pPr lvl="1"/>
            <a:r>
              <a:rPr lang="en-US" sz="3600" dirty="0" smtClean="0">
                <a:solidFill>
                  <a:schemeClr val="tx1">
                    <a:lumMod val="75000"/>
                    <a:lumOff val="25000"/>
                  </a:schemeClr>
                </a:solidFill>
                <a:latin typeface="LilyUPC" panose="020B0604020202020204" pitchFamily="34" charset="-34"/>
                <a:cs typeface="LilyUPC" panose="020B0604020202020204" pitchFamily="34" charset="-34"/>
              </a:rPr>
              <a:t>All people are subject to the consequences of the fall.</a:t>
            </a:r>
          </a:p>
          <a:p>
            <a:pPr lvl="1"/>
            <a:r>
              <a:rPr lang="en-US" sz="3600" dirty="0" smtClean="0">
                <a:solidFill>
                  <a:schemeClr val="tx1">
                    <a:lumMod val="75000"/>
                    <a:lumOff val="25000"/>
                  </a:schemeClr>
                </a:solidFill>
                <a:latin typeface="LilyUPC" panose="020B0604020202020204" pitchFamily="34" charset="-34"/>
                <a:cs typeface="LilyUPC" panose="020B0604020202020204" pitchFamily="34" charset="-34"/>
              </a:rPr>
              <a:t>Young children will experience the eternal weight of glory.</a:t>
            </a:r>
          </a:p>
          <a:p>
            <a:pPr lvl="1"/>
            <a:r>
              <a:rPr lang="en-US" sz="3600" dirty="0" smtClean="0">
                <a:solidFill>
                  <a:schemeClr val="tx1">
                    <a:lumMod val="75000"/>
                    <a:lumOff val="25000"/>
                  </a:schemeClr>
                </a:solidFill>
                <a:latin typeface="LilyUPC" panose="020B0604020202020204" pitchFamily="34" charset="-34"/>
                <a:cs typeface="LilyUPC" panose="020B0604020202020204" pitchFamily="34" charset="-34"/>
              </a:rPr>
              <a:t>God works knowing </a:t>
            </a:r>
            <a:r>
              <a:rPr lang="en-US" sz="3600" dirty="0">
                <a:solidFill>
                  <a:schemeClr val="tx1">
                    <a:lumMod val="75000"/>
                    <a:lumOff val="25000"/>
                  </a:schemeClr>
                </a:solidFill>
                <a:latin typeface="LilyUPC" panose="020B0604020202020204" pitchFamily="34" charset="-34"/>
                <a:cs typeface="LilyUPC" panose="020B0604020202020204" pitchFamily="34" charset="-34"/>
              </a:rPr>
              <a:t>the </a:t>
            </a:r>
            <a:r>
              <a:rPr lang="en-US" sz="3600" dirty="0" smtClean="0">
                <a:solidFill>
                  <a:schemeClr val="tx1">
                    <a:lumMod val="75000"/>
                    <a:lumOff val="25000"/>
                  </a:schemeClr>
                </a:solidFill>
                <a:latin typeface="LilyUPC" panose="020B0604020202020204" pitchFamily="34" charset="-34"/>
                <a:cs typeface="LilyUPC" panose="020B0604020202020204" pitchFamily="34" charset="-34"/>
              </a:rPr>
              <a:t>future.</a:t>
            </a:r>
            <a:endParaRPr lang="en-US" sz="3600" dirty="0">
              <a:solidFill>
                <a:schemeClr val="tx1">
                  <a:lumMod val="75000"/>
                  <a:lumOff val="25000"/>
                </a:schemeClr>
              </a:solidFill>
              <a:latin typeface="LilyUPC" panose="020B0604020202020204" pitchFamily="34" charset="-34"/>
              <a:cs typeface="LilyUPC" panose="020B0604020202020204" pitchFamily="34" charset="-34"/>
            </a:endParaRPr>
          </a:p>
        </p:txBody>
      </p:sp>
    </p:spTree>
    <p:extLst>
      <p:ext uri="{BB962C8B-B14F-4D97-AF65-F5344CB8AC3E}">
        <p14:creationId xmlns:p14="http://schemas.microsoft.com/office/powerpoint/2010/main" val="19327859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latin typeface="Rockwell Condensed" panose="02060603050405020104" pitchFamily="18" charset="0"/>
              </a:rPr>
              <a:t>The Burden of Proof</a:t>
            </a:r>
            <a:endParaRPr lang="en-US" sz="5400" dirty="0"/>
          </a:p>
        </p:txBody>
      </p:sp>
      <p:sp>
        <p:nvSpPr>
          <p:cNvPr id="3" name="Content Placeholder 2"/>
          <p:cNvSpPr>
            <a:spLocks noGrp="1"/>
          </p:cNvSpPr>
          <p:nvPr>
            <p:ph idx="1"/>
          </p:nvPr>
        </p:nvSpPr>
        <p:spPr>
          <a:xfrm>
            <a:off x="173422" y="2057400"/>
            <a:ext cx="8800762" cy="4407568"/>
          </a:xfrm>
        </p:spPr>
        <p:txBody>
          <a:bodyPr>
            <a:noAutofit/>
          </a:bodyPr>
          <a:lstStyle/>
          <a:p>
            <a:pPr marL="0" indent="0">
              <a:buNone/>
            </a:pPr>
            <a:r>
              <a:rPr lang="en-US" sz="4000" dirty="0" smtClean="0">
                <a:solidFill>
                  <a:schemeClr val="tx1">
                    <a:lumMod val="75000"/>
                    <a:lumOff val="25000"/>
                  </a:schemeClr>
                </a:solidFill>
                <a:latin typeface="LilyUPC" panose="020B0604020202020204" pitchFamily="34" charset="-34"/>
                <a:cs typeface="LilyUPC" panose="020B0604020202020204" pitchFamily="34" charset="-34"/>
              </a:rPr>
              <a:t>What would we need to know that God does something wrong</a:t>
            </a:r>
            <a:r>
              <a:rPr lang="en-US" sz="4000" dirty="0" smtClean="0">
                <a:solidFill>
                  <a:schemeClr val="tx1">
                    <a:lumMod val="75000"/>
                    <a:lumOff val="25000"/>
                  </a:schemeClr>
                </a:solidFill>
                <a:latin typeface="LilyUPC" panose="020B0604020202020204" pitchFamily="34" charset="-34"/>
                <a:cs typeface="LilyUPC" panose="020B0604020202020204" pitchFamily="34" charset="-34"/>
              </a:rPr>
              <a:t>?</a:t>
            </a:r>
            <a:endParaRPr lang="en-US" sz="4000" dirty="0">
              <a:solidFill>
                <a:schemeClr val="tx1">
                  <a:lumMod val="75000"/>
                  <a:lumOff val="25000"/>
                </a:schemeClr>
              </a:solidFill>
              <a:latin typeface="LilyUPC" panose="020B0604020202020204" pitchFamily="34" charset="-34"/>
              <a:cs typeface="LilyUPC" panose="020B0604020202020204" pitchFamily="34" charset="-34"/>
            </a:endParaRPr>
          </a:p>
          <a:p>
            <a:pPr lvl="1"/>
            <a:r>
              <a:rPr lang="en-US" sz="3600" dirty="0">
                <a:solidFill>
                  <a:schemeClr val="tx1">
                    <a:lumMod val="75000"/>
                    <a:lumOff val="25000"/>
                  </a:schemeClr>
                </a:solidFill>
                <a:latin typeface="LilyUPC" panose="020B0604020202020204" pitchFamily="34" charset="-34"/>
                <a:cs typeface="LilyUPC" panose="020B0604020202020204" pitchFamily="34" charset="-34"/>
              </a:rPr>
              <a:t>It’s not enough to show that God acts </a:t>
            </a:r>
            <a:r>
              <a:rPr lang="en-US" sz="3600" dirty="0" smtClean="0">
                <a:solidFill>
                  <a:schemeClr val="tx1">
                    <a:lumMod val="75000"/>
                    <a:lumOff val="25000"/>
                  </a:schemeClr>
                </a:solidFill>
                <a:latin typeface="LilyUPC" panose="020B0604020202020204" pitchFamily="34" charset="-34"/>
                <a:cs typeface="LilyUPC" panose="020B0604020202020204" pitchFamily="34" charset="-34"/>
              </a:rPr>
              <a:t>unpleasantly.</a:t>
            </a:r>
          </a:p>
          <a:p>
            <a:pPr lvl="1"/>
            <a:r>
              <a:rPr lang="en-US" sz="3600" dirty="0" smtClean="0">
                <a:solidFill>
                  <a:schemeClr val="tx1">
                    <a:lumMod val="75000"/>
                    <a:lumOff val="25000"/>
                  </a:schemeClr>
                </a:solidFill>
                <a:latin typeface="LilyUPC" panose="020B0604020202020204" pitchFamily="34" charset="-34"/>
                <a:cs typeface="LilyUPC" panose="020B0604020202020204" pitchFamily="34" charset="-34"/>
              </a:rPr>
              <a:t>One would </a:t>
            </a:r>
            <a:r>
              <a:rPr lang="en-US" sz="3600" dirty="0">
                <a:solidFill>
                  <a:schemeClr val="tx1">
                    <a:lumMod val="75000"/>
                    <a:lumOff val="25000"/>
                  </a:schemeClr>
                </a:solidFill>
                <a:latin typeface="LilyUPC" panose="020B0604020202020204" pitchFamily="34" charset="-34"/>
                <a:cs typeface="LilyUPC" panose="020B0604020202020204" pitchFamily="34" charset="-34"/>
              </a:rPr>
              <a:t>have to show that God has evil intentions in these actions</a:t>
            </a:r>
            <a:r>
              <a:rPr lang="en-US" sz="3600" dirty="0" smtClean="0">
                <a:solidFill>
                  <a:schemeClr val="tx1">
                    <a:lumMod val="75000"/>
                    <a:lumOff val="25000"/>
                  </a:schemeClr>
                </a:solidFill>
                <a:latin typeface="LilyUPC" panose="020B0604020202020204" pitchFamily="34" charset="-34"/>
                <a:cs typeface="LilyUPC" panose="020B0604020202020204" pitchFamily="34" charset="-34"/>
              </a:rPr>
              <a:t>.</a:t>
            </a:r>
            <a:endParaRPr lang="en-US" sz="3600" dirty="0">
              <a:solidFill>
                <a:schemeClr val="tx1">
                  <a:lumMod val="75000"/>
                  <a:lumOff val="25000"/>
                </a:schemeClr>
              </a:solidFill>
              <a:latin typeface="LilyUPC" panose="020B0604020202020204" pitchFamily="34" charset="-34"/>
              <a:cs typeface="LilyUPC" panose="020B0604020202020204" pitchFamily="34" charset="-34"/>
            </a:endParaRPr>
          </a:p>
        </p:txBody>
      </p:sp>
    </p:spTree>
    <p:extLst>
      <p:ext uri="{BB962C8B-B14F-4D97-AF65-F5344CB8AC3E}">
        <p14:creationId xmlns:p14="http://schemas.microsoft.com/office/powerpoint/2010/main" val="18976715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latin typeface="Rockwell Condensed" panose="02060603050405020104" pitchFamily="18" charset="0"/>
              </a:rPr>
              <a:t>The Burden of Proof</a:t>
            </a:r>
            <a:endParaRPr lang="en-US" sz="5400" dirty="0"/>
          </a:p>
        </p:txBody>
      </p:sp>
      <p:sp>
        <p:nvSpPr>
          <p:cNvPr id="3" name="Content Placeholder 2"/>
          <p:cNvSpPr>
            <a:spLocks noGrp="1"/>
          </p:cNvSpPr>
          <p:nvPr>
            <p:ph idx="1"/>
          </p:nvPr>
        </p:nvSpPr>
        <p:spPr>
          <a:xfrm>
            <a:off x="204952" y="2057400"/>
            <a:ext cx="8734096" cy="4407568"/>
          </a:xfrm>
        </p:spPr>
        <p:txBody>
          <a:bodyPr>
            <a:normAutofit/>
          </a:bodyPr>
          <a:lstStyle/>
          <a:p>
            <a:pPr marL="0" indent="0">
              <a:buNone/>
            </a:pPr>
            <a:r>
              <a:rPr lang="en-US" sz="4000" dirty="0">
                <a:solidFill>
                  <a:schemeClr val="tx1">
                    <a:lumMod val="75000"/>
                    <a:lumOff val="25000"/>
                  </a:schemeClr>
                </a:solidFill>
                <a:latin typeface="LilyUPC" panose="020B0604020202020204" pitchFamily="34" charset="-34"/>
                <a:cs typeface="LilyUPC" panose="020B0604020202020204" pitchFamily="34" charset="-34"/>
              </a:rPr>
              <a:t>It would be wrong for you and me to perform these actions. </a:t>
            </a:r>
            <a:endParaRPr lang="en-US" sz="4000" dirty="0" smtClean="0">
              <a:solidFill>
                <a:schemeClr val="tx1">
                  <a:lumMod val="75000"/>
                  <a:lumOff val="25000"/>
                </a:schemeClr>
              </a:solidFill>
              <a:latin typeface="LilyUPC" panose="020B0604020202020204" pitchFamily="34" charset="-34"/>
              <a:cs typeface="LilyUPC" panose="020B0604020202020204" pitchFamily="34" charset="-34"/>
            </a:endParaRPr>
          </a:p>
          <a:p>
            <a:pPr lvl="1"/>
            <a:endParaRPr lang="en-US" sz="2400" dirty="0" smtClean="0">
              <a:solidFill>
                <a:schemeClr val="tx1">
                  <a:lumMod val="75000"/>
                  <a:lumOff val="25000"/>
                </a:schemeClr>
              </a:solidFill>
              <a:latin typeface="LilyUPC" panose="020B0604020202020204" pitchFamily="34" charset="-34"/>
              <a:cs typeface="LilyUPC" panose="020B0604020202020204" pitchFamily="34" charset="-34"/>
            </a:endParaRPr>
          </a:p>
          <a:p>
            <a:pPr lvl="1"/>
            <a:r>
              <a:rPr lang="en-US" sz="3800" dirty="0" smtClean="0">
                <a:solidFill>
                  <a:schemeClr val="tx1">
                    <a:lumMod val="75000"/>
                    <a:lumOff val="25000"/>
                  </a:schemeClr>
                </a:solidFill>
                <a:latin typeface="LilyUPC" panose="020B0604020202020204" pitchFamily="34" charset="-34"/>
                <a:cs typeface="LilyUPC" panose="020B0604020202020204" pitchFamily="34" charset="-34"/>
              </a:rPr>
              <a:t>God </a:t>
            </a:r>
            <a:r>
              <a:rPr lang="en-US" sz="3800" dirty="0" smtClean="0">
                <a:solidFill>
                  <a:schemeClr val="tx1">
                    <a:lumMod val="75000"/>
                    <a:lumOff val="25000"/>
                  </a:schemeClr>
                </a:solidFill>
                <a:latin typeface="LilyUPC" panose="020B0604020202020204" pitchFamily="34" charset="-34"/>
                <a:cs typeface="LilyUPC" panose="020B0604020202020204" pitchFamily="34" charset="-34"/>
              </a:rPr>
              <a:t>is not a human and shouldn’t be evaluated as if he were. </a:t>
            </a:r>
            <a:endParaRPr lang="en-US" sz="3800" dirty="0">
              <a:solidFill>
                <a:schemeClr val="tx1">
                  <a:lumMod val="75000"/>
                  <a:lumOff val="25000"/>
                </a:schemeClr>
              </a:solidFill>
              <a:latin typeface="LilyUPC" panose="020B0604020202020204" pitchFamily="34" charset="-34"/>
              <a:cs typeface="LilyUPC" panose="020B0604020202020204" pitchFamily="34" charset="-34"/>
            </a:endParaRPr>
          </a:p>
          <a:p>
            <a:pPr marL="0" indent="0">
              <a:buNone/>
            </a:pPr>
            <a:endParaRPr lang="en-US" sz="1600" dirty="0">
              <a:latin typeface="LilyUPC" panose="020B0604020202020204" pitchFamily="34" charset="-34"/>
              <a:cs typeface="LilyUPC" panose="020B0604020202020204" pitchFamily="34" charset="-34"/>
            </a:endParaRPr>
          </a:p>
        </p:txBody>
      </p:sp>
    </p:spTree>
    <p:extLst>
      <p:ext uri="{BB962C8B-B14F-4D97-AF65-F5344CB8AC3E}">
        <p14:creationId xmlns:p14="http://schemas.microsoft.com/office/powerpoint/2010/main" val="15666214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latin typeface="Rockwell Condensed" panose="02060603050405020104" pitchFamily="18" charset="0"/>
              </a:rPr>
              <a:t>The Good News of God’s Justice</a:t>
            </a:r>
            <a:endParaRPr lang="en-US" sz="5400" dirty="0"/>
          </a:p>
        </p:txBody>
      </p:sp>
      <p:sp>
        <p:nvSpPr>
          <p:cNvPr id="3" name="Content Placeholder 2"/>
          <p:cNvSpPr>
            <a:spLocks noGrp="1"/>
          </p:cNvSpPr>
          <p:nvPr>
            <p:ph idx="1"/>
          </p:nvPr>
        </p:nvSpPr>
        <p:spPr>
          <a:xfrm>
            <a:off x="236483" y="2238702"/>
            <a:ext cx="8838376" cy="4123997"/>
          </a:xfrm>
        </p:spPr>
        <p:txBody>
          <a:bodyPr>
            <a:noAutofit/>
          </a:bodyPr>
          <a:lstStyle/>
          <a:p>
            <a:pPr marL="0" indent="0">
              <a:buNone/>
            </a:pPr>
            <a:r>
              <a:rPr lang="en-US" sz="4000" dirty="0" smtClean="0">
                <a:solidFill>
                  <a:schemeClr val="tx1">
                    <a:lumMod val="75000"/>
                    <a:lumOff val="25000"/>
                  </a:schemeClr>
                </a:solidFill>
                <a:latin typeface="LilyUPC" panose="020B0604020202020204" pitchFamily="34" charset="-34"/>
                <a:cs typeface="LilyUPC" panose="020B0604020202020204" pitchFamily="34" charset="-34"/>
              </a:rPr>
              <a:t>Why aren’t we bothered by his mercy </a:t>
            </a:r>
            <a:r>
              <a:rPr lang="en-US" sz="4000" dirty="0">
                <a:solidFill>
                  <a:schemeClr val="tx1">
                    <a:lumMod val="75000"/>
                    <a:lumOff val="25000"/>
                  </a:schemeClr>
                </a:solidFill>
                <a:latin typeface="LilyUPC" panose="020B0604020202020204" pitchFamily="34" charset="-34"/>
                <a:cs typeface="LilyUPC" panose="020B0604020202020204" pitchFamily="34" charset="-34"/>
              </a:rPr>
              <a:t>and </a:t>
            </a:r>
            <a:r>
              <a:rPr lang="en-US" sz="4000" dirty="0" smtClean="0">
                <a:solidFill>
                  <a:schemeClr val="tx1">
                    <a:lumMod val="75000"/>
                    <a:lumOff val="25000"/>
                  </a:schemeClr>
                </a:solidFill>
                <a:latin typeface="LilyUPC" panose="020B0604020202020204" pitchFamily="34" charset="-34"/>
                <a:cs typeface="LilyUPC" panose="020B0604020202020204" pitchFamily="34" charset="-34"/>
              </a:rPr>
              <a:t>forgiveness? </a:t>
            </a:r>
            <a:endParaRPr lang="en-US" sz="4000" dirty="0">
              <a:solidFill>
                <a:schemeClr val="tx1">
                  <a:lumMod val="75000"/>
                  <a:lumOff val="25000"/>
                </a:schemeClr>
              </a:solidFill>
              <a:latin typeface="LilyUPC" panose="020B0604020202020204" pitchFamily="34" charset="-34"/>
              <a:cs typeface="LilyUPC" panose="020B0604020202020204" pitchFamily="34" charset="-34"/>
            </a:endParaRPr>
          </a:p>
          <a:p>
            <a:pPr lvl="1"/>
            <a:r>
              <a:rPr lang="en-US" sz="3600" dirty="0">
                <a:solidFill>
                  <a:schemeClr val="tx1">
                    <a:lumMod val="75000"/>
                    <a:lumOff val="25000"/>
                  </a:schemeClr>
                </a:solidFill>
                <a:latin typeface="LilyUPC" panose="020B0604020202020204" pitchFamily="34" charset="-34"/>
                <a:cs typeface="LilyUPC" panose="020B0604020202020204" pitchFamily="34" charset="-34"/>
              </a:rPr>
              <a:t>God has justifying reasons for his mercy…</a:t>
            </a:r>
          </a:p>
          <a:p>
            <a:pPr lvl="2"/>
            <a:endParaRPr lang="en-US" sz="3850" dirty="0">
              <a:latin typeface="LilyUPC" panose="020B0604020202020204" pitchFamily="34" charset="-34"/>
              <a:cs typeface="LilyUPC" panose="020B0604020202020204" pitchFamily="34" charset="-34"/>
            </a:endParaRPr>
          </a:p>
        </p:txBody>
      </p:sp>
    </p:spTree>
    <p:extLst>
      <p:ext uri="{BB962C8B-B14F-4D97-AF65-F5344CB8AC3E}">
        <p14:creationId xmlns:p14="http://schemas.microsoft.com/office/powerpoint/2010/main" val="35297025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latin typeface="Rockwell Condensed" panose="02060603050405020104" pitchFamily="18" charset="0"/>
              </a:rPr>
              <a:t>The Old Testament God</a:t>
            </a:r>
          </a:p>
        </p:txBody>
      </p:sp>
      <p:sp>
        <p:nvSpPr>
          <p:cNvPr id="3" name="Content Placeholder 2"/>
          <p:cNvSpPr>
            <a:spLocks noGrp="1"/>
          </p:cNvSpPr>
          <p:nvPr>
            <p:ph idx="1"/>
          </p:nvPr>
        </p:nvSpPr>
        <p:spPr>
          <a:xfrm>
            <a:off x="385013" y="2121408"/>
            <a:ext cx="8550441" cy="4616276"/>
          </a:xfrm>
        </p:spPr>
        <p:txBody>
          <a:bodyPr>
            <a:normAutofit fontScale="77500" lnSpcReduction="20000"/>
          </a:bodyPr>
          <a:lstStyle/>
          <a:p>
            <a:endParaRPr lang="en-US" sz="3750" dirty="0">
              <a:solidFill>
                <a:schemeClr val="tx1">
                  <a:lumMod val="75000"/>
                  <a:lumOff val="25000"/>
                </a:schemeClr>
              </a:solidFill>
              <a:latin typeface="LilyUPC" panose="020B0604020202020204" pitchFamily="34" charset="-34"/>
              <a:cs typeface="LilyUPC" panose="020B0604020202020204" pitchFamily="34" charset="-34"/>
            </a:endParaRPr>
          </a:p>
          <a:p>
            <a:endParaRPr lang="en-US" sz="3750" dirty="0">
              <a:solidFill>
                <a:schemeClr val="tx1">
                  <a:lumMod val="75000"/>
                  <a:lumOff val="25000"/>
                </a:schemeClr>
              </a:solidFill>
              <a:latin typeface="LilyUPC" panose="020B0604020202020204" pitchFamily="34" charset="-34"/>
              <a:cs typeface="LilyUPC" panose="020B0604020202020204" pitchFamily="34" charset="-34"/>
            </a:endParaRPr>
          </a:p>
          <a:p>
            <a:endParaRPr lang="en-US" sz="3750" dirty="0">
              <a:solidFill>
                <a:schemeClr val="tx1">
                  <a:lumMod val="75000"/>
                  <a:lumOff val="25000"/>
                </a:schemeClr>
              </a:solidFill>
              <a:latin typeface="LilyUPC" panose="020B0604020202020204" pitchFamily="34" charset="-34"/>
              <a:cs typeface="LilyUPC" panose="020B0604020202020204" pitchFamily="34" charset="-34"/>
            </a:endParaRPr>
          </a:p>
          <a:p>
            <a:endParaRPr lang="en-US" sz="3750" dirty="0">
              <a:solidFill>
                <a:schemeClr val="tx1">
                  <a:lumMod val="75000"/>
                  <a:lumOff val="25000"/>
                </a:schemeClr>
              </a:solidFill>
              <a:latin typeface="LilyUPC" panose="020B0604020202020204" pitchFamily="34" charset="-34"/>
              <a:cs typeface="LilyUPC" panose="020B0604020202020204" pitchFamily="34" charset="-34"/>
            </a:endParaRPr>
          </a:p>
          <a:p>
            <a:endParaRPr lang="en-US" sz="3750" dirty="0">
              <a:solidFill>
                <a:schemeClr val="tx1">
                  <a:lumMod val="75000"/>
                  <a:lumOff val="25000"/>
                </a:schemeClr>
              </a:solidFill>
              <a:latin typeface="LilyUPC" panose="020B0604020202020204" pitchFamily="34" charset="-34"/>
              <a:cs typeface="LilyUPC" panose="020B0604020202020204" pitchFamily="34" charset="-34"/>
            </a:endParaRPr>
          </a:p>
          <a:p>
            <a:endParaRPr lang="en-US" sz="3750" dirty="0">
              <a:solidFill>
                <a:schemeClr val="tx1">
                  <a:lumMod val="75000"/>
                  <a:lumOff val="25000"/>
                </a:schemeClr>
              </a:solidFill>
              <a:latin typeface="LilyUPC" panose="020B0604020202020204" pitchFamily="34" charset="-34"/>
              <a:cs typeface="LilyUPC" panose="020B0604020202020204" pitchFamily="34" charset="-34"/>
            </a:endParaRPr>
          </a:p>
          <a:p>
            <a:r>
              <a:rPr lang="en-US" sz="4300" dirty="0">
                <a:solidFill>
                  <a:schemeClr val="tx1">
                    <a:lumMod val="75000"/>
                    <a:lumOff val="25000"/>
                  </a:schemeClr>
                </a:solidFill>
                <a:latin typeface="LilyUPC" panose="020B0604020202020204" pitchFamily="34" charset="-34"/>
                <a:cs typeface="LilyUPC" panose="020B0604020202020204" pitchFamily="34" charset="-34"/>
              </a:rPr>
              <a:t>There are things in the Bible I don’t like.</a:t>
            </a:r>
          </a:p>
          <a:p>
            <a:r>
              <a:rPr lang="en-US" sz="4300" dirty="0">
                <a:solidFill>
                  <a:schemeClr val="tx1">
                    <a:lumMod val="75000"/>
                    <a:lumOff val="25000"/>
                  </a:schemeClr>
                </a:solidFill>
                <a:latin typeface="LilyUPC" panose="020B0604020202020204" pitchFamily="34" charset="-34"/>
                <a:cs typeface="LilyUPC" panose="020B0604020202020204" pitchFamily="34" charset="-34"/>
              </a:rPr>
              <a:t>But being unpleasant is not necessarily being </a:t>
            </a:r>
            <a:r>
              <a:rPr lang="en-US" sz="4300" dirty="0" smtClean="0">
                <a:solidFill>
                  <a:schemeClr val="tx1">
                    <a:lumMod val="75000"/>
                    <a:lumOff val="25000"/>
                  </a:schemeClr>
                </a:solidFill>
                <a:latin typeface="LilyUPC" panose="020B0604020202020204" pitchFamily="34" charset="-34"/>
                <a:cs typeface="LilyUPC" panose="020B0604020202020204" pitchFamily="34" charset="-34"/>
              </a:rPr>
              <a:t>immoral. </a:t>
            </a:r>
            <a:endParaRPr lang="en-US" sz="4300" dirty="0">
              <a:solidFill>
                <a:schemeClr val="tx1">
                  <a:lumMod val="75000"/>
                  <a:lumOff val="25000"/>
                </a:schemeClr>
              </a:solidFill>
              <a:latin typeface="LilyUPC" panose="020B0604020202020204" pitchFamily="34" charset="-34"/>
              <a:cs typeface="LilyUPC" panose="020B0604020202020204" pitchFamily="34" charset="-34"/>
            </a:endParaRPr>
          </a:p>
          <a:p>
            <a:endParaRPr lang="en-US" sz="3750" dirty="0">
              <a:solidFill>
                <a:schemeClr val="tx1">
                  <a:lumMod val="75000"/>
                  <a:lumOff val="25000"/>
                </a:schemeClr>
              </a:solidFill>
              <a:latin typeface="LilyUPC" panose="020B0604020202020204" pitchFamily="34" charset="-34"/>
              <a:cs typeface="LilyUPC" panose="020B0604020202020204" pitchFamily="34" charset="-34"/>
            </a:endParaRPr>
          </a:p>
        </p:txBody>
      </p:sp>
      <p:pic>
        <p:nvPicPr>
          <p:cNvPr id="5" name="Picture 4"/>
          <p:cNvPicPr>
            <a:picLocks noChangeAspect="1"/>
          </p:cNvPicPr>
          <p:nvPr/>
        </p:nvPicPr>
        <p:blipFill>
          <a:blip r:embed="rId2"/>
          <a:stretch>
            <a:fillRect/>
          </a:stretch>
        </p:blipFill>
        <p:spPr>
          <a:xfrm>
            <a:off x="4569" y="1769475"/>
            <a:ext cx="2936998" cy="2902733"/>
          </a:xfrm>
          <a:prstGeom prst="rect">
            <a:avLst/>
          </a:prstGeom>
        </p:spPr>
      </p:pic>
      <p:pic>
        <p:nvPicPr>
          <p:cNvPr id="6" name="Picture 5"/>
          <p:cNvPicPr>
            <a:picLocks noChangeAspect="1"/>
          </p:cNvPicPr>
          <p:nvPr/>
        </p:nvPicPr>
        <p:blipFill>
          <a:blip r:embed="rId3"/>
          <a:stretch>
            <a:fillRect/>
          </a:stretch>
        </p:blipFill>
        <p:spPr>
          <a:xfrm>
            <a:off x="5021826" y="1769475"/>
            <a:ext cx="4122179" cy="2902733"/>
          </a:xfrm>
          <a:prstGeom prst="rect">
            <a:avLst/>
          </a:prstGeom>
        </p:spPr>
      </p:pic>
      <p:pic>
        <p:nvPicPr>
          <p:cNvPr id="7" name="Picture 6"/>
          <p:cNvPicPr>
            <a:picLocks noChangeAspect="1"/>
          </p:cNvPicPr>
          <p:nvPr/>
        </p:nvPicPr>
        <p:blipFill>
          <a:blip r:embed="rId4"/>
          <a:stretch>
            <a:fillRect/>
          </a:stretch>
        </p:blipFill>
        <p:spPr>
          <a:xfrm>
            <a:off x="2749061" y="1769473"/>
            <a:ext cx="3051120" cy="3051120"/>
          </a:xfrm>
          <a:prstGeom prst="rect">
            <a:avLst/>
          </a:prstGeom>
        </p:spPr>
      </p:pic>
    </p:spTree>
    <p:extLst>
      <p:ext uri="{BB962C8B-B14F-4D97-AF65-F5344CB8AC3E}">
        <p14:creationId xmlns:p14="http://schemas.microsoft.com/office/powerpoint/2010/main" val="1084889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fade">
                                      <p:cBhvr>
                                        <p:cTn id="1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latin typeface="Rockwell Condensed" panose="02060603050405020104" pitchFamily="18" charset="0"/>
              </a:rPr>
              <a:t>The Good News of God’s Justice</a:t>
            </a:r>
            <a:endParaRPr lang="en-US" sz="5400" dirty="0"/>
          </a:p>
        </p:txBody>
      </p:sp>
      <p:sp>
        <p:nvSpPr>
          <p:cNvPr id="3" name="Content Placeholder 2"/>
          <p:cNvSpPr>
            <a:spLocks noGrp="1"/>
          </p:cNvSpPr>
          <p:nvPr>
            <p:ph idx="1"/>
          </p:nvPr>
        </p:nvSpPr>
        <p:spPr>
          <a:xfrm>
            <a:off x="802387" y="2093976"/>
            <a:ext cx="7844309" cy="4268724"/>
          </a:xfrm>
        </p:spPr>
        <p:txBody>
          <a:bodyPr>
            <a:noAutofit/>
          </a:bodyPr>
          <a:lstStyle/>
          <a:p>
            <a:pPr marL="0" indent="0">
              <a:buNone/>
            </a:pPr>
            <a:r>
              <a:rPr lang="en-US" sz="4000" dirty="0">
                <a:solidFill>
                  <a:schemeClr val="tx1">
                    <a:lumMod val="75000"/>
                    <a:lumOff val="25000"/>
                  </a:schemeClr>
                </a:solidFill>
                <a:latin typeface="LilyUPC" panose="020B0604020202020204" pitchFamily="34" charset="-34"/>
                <a:cs typeface="LilyUPC" panose="020B0604020202020204" pitchFamily="34" charset="-34"/>
              </a:rPr>
              <a:t>Mercy and justice come together in the cross!!</a:t>
            </a:r>
            <a:endParaRPr lang="en-US" sz="3600" dirty="0">
              <a:solidFill>
                <a:schemeClr val="tx1">
                  <a:lumMod val="75000"/>
                  <a:lumOff val="25000"/>
                </a:schemeClr>
              </a:solidFill>
              <a:latin typeface="LilyUPC" panose="020B0604020202020204" pitchFamily="34" charset="-34"/>
              <a:cs typeface="LilyUPC" panose="020B0604020202020204" pitchFamily="34" charset="-34"/>
            </a:endParaRPr>
          </a:p>
          <a:p>
            <a:pPr marL="0" indent="0">
              <a:buNone/>
            </a:pPr>
            <a:endParaRPr lang="en-US" sz="3850" dirty="0">
              <a:latin typeface="LilyUPC" panose="020B0604020202020204" pitchFamily="34" charset="-34"/>
              <a:cs typeface="LilyUPC" panose="020B0604020202020204" pitchFamily="34" charset="-34"/>
            </a:endParaRPr>
          </a:p>
          <a:p>
            <a:pPr marL="0" indent="0">
              <a:buNone/>
            </a:pPr>
            <a:endParaRPr lang="en-US" sz="4400" dirty="0">
              <a:latin typeface="LilyUPC" panose="020B0604020202020204" pitchFamily="34" charset="-34"/>
              <a:cs typeface="LilyUPC" panose="020B0604020202020204" pitchFamily="34" charset="-34"/>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2968" y="3349806"/>
            <a:ext cx="4971873" cy="3314582"/>
          </a:xfrm>
          <a:prstGeom prst="rect">
            <a:avLst/>
          </a:prstGeom>
        </p:spPr>
      </p:pic>
    </p:spTree>
    <p:extLst>
      <p:ext uri="{BB962C8B-B14F-4D97-AF65-F5344CB8AC3E}">
        <p14:creationId xmlns:p14="http://schemas.microsoft.com/office/powerpoint/2010/main" val="3884011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latin typeface="Rockwell Condensed" panose="02060603050405020104" pitchFamily="18" charset="0"/>
              </a:rPr>
              <a:t>God of the Old Testament</a:t>
            </a:r>
          </a:p>
        </p:txBody>
      </p:sp>
      <p:sp>
        <p:nvSpPr>
          <p:cNvPr id="3" name="Content Placeholder 2"/>
          <p:cNvSpPr>
            <a:spLocks noGrp="1"/>
          </p:cNvSpPr>
          <p:nvPr>
            <p:ph idx="1"/>
          </p:nvPr>
        </p:nvSpPr>
        <p:spPr>
          <a:xfrm>
            <a:off x="51175" y="1909011"/>
            <a:ext cx="9047747" cy="4283242"/>
          </a:xfrm>
        </p:spPr>
        <p:txBody>
          <a:bodyPr>
            <a:normAutofit/>
          </a:bodyPr>
          <a:lstStyle/>
          <a:p>
            <a:r>
              <a:rPr lang="en-US" sz="4400" dirty="0">
                <a:solidFill>
                  <a:schemeClr val="tx1">
                    <a:lumMod val="75000"/>
                    <a:lumOff val="25000"/>
                  </a:schemeClr>
                </a:solidFill>
                <a:latin typeface="LilyUPC" panose="020B0604020202020204" pitchFamily="34" charset="-34"/>
                <a:cs typeface="LilyUPC" panose="020B0604020202020204" pitchFamily="34" charset="-34"/>
              </a:rPr>
              <a:t>The Bible portrays God as transcendent, </a:t>
            </a:r>
            <a:r>
              <a:rPr lang="en-US" sz="4100" dirty="0">
                <a:solidFill>
                  <a:schemeClr val="tx1">
                    <a:lumMod val="75000"/>
                    <a:lumOff val="25000"/>
                  </a:schemeClr>
                </a:solidFill>
                <a:latin typeface="LilyUPC" panose="020B0604020202020204" pitchFamily="34" charset="-34"/>
                <a:cs typeface="LilyUPC" panose="020B0604020202020204" pitchFamily="34" charset="-34"/>
              </a:rPr>
              <a:t>just and a holy judge. </a:t>
            </a:r>
          </a:p>
          <a:p>
            <a:pPr lvl="2"/>
            <a:r>
              <a:rPr lang="en-US" sz="4100" dirty="0">
                <a:solidFill>
                  <a:schemeClr val="tx1">
                    <a:lumMod val="75000"/>
                    <a:lumOff val="25000"/>
                  </a:schemeClr>
                </a:solidFill>
                <a:latin typeface="LilyUPC" panose="020B0604020202020204" pitchFamily="34" charset="-34"/>
                <a:cs typeface="LilyUPC" panose="020B0604020202020204" pitchFamily="34" charset="-34"/>
              </a:rPr>
              <a:t>But he is also merciful, gracious, and always redemptive. </a:t>
            </a:r>
          </a:p>
          <a:p>
            <a:pPr lvl="2"/>
            <a:endParaRPr lang="en-US" sz="4100" dirty="0">
              <a:solidFill>
                <a:schemeClr val="tx1">
                  <a:lumMod val="75000"/>
                  <a:lumOff val="25000"/>
                </a:schemeClr>
              </a:solidFill>
              <a:latin typeface="LilyUPC" panose="020B0604020202020204" pitchFamily="34" charset="-34"/>
              <a:cs typeface="LilyUPC" panose="020B0604020202020204" pitchFamily="34" charset="-34"/>
            </a:endParaRPr>
          </a:p>
          <a:p>
            <a:pPr lvl="1"/>
            <a:r>
              <a:rPr lang="en-US" sz="4250" dirty="0">
                <a:solidFill>
                  <a:schemeClr val="tx1">
                    <a:lumMod val="75000"/>
                    <a:lumOff val="25000"/>
                  </a:schemeClr>
                </a:solidFill>
                <a:latin typeface="LilyUPC" panose="020B0604020202020204" pitchFamily="34" charset="-34"/>
                <a:cs typeface="LilyUPC" panose="020B0604020202020204" pitchFamily="34" charset="-34"/>
              </a:rPr>
              <a:t>Does this solve all issues?</a:t>
            </a:r>
          </a:p>
        </p:txBody>
      </p:sp>
    </p:spTree>
    <p:extLst>
      <p:ext uri="{BB962C8B-B14F-4D97-AF65-F5344CB8AC3E}">
        <p14:creationId xmlns:p14="http://schemas.microsoft.com/office/powerpoint/2010/main" val="42281753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sz="4500" dirty="0">
              <a:latin typeface="Rockwell Condensed" panose="02060603050405020104" pitchFamily="18" charset="0"/>
            </a:endParaRPr>
          </a:p>
        </p:txBody>
      </p:sp>
      <p:sp>
        <p:nvSpPr>
          <p:cNvPr id="3" name="Content Placeholder 2"/>
          <p:cNvSpPr>
            <a:spLocks noGrp="1"/>
          </p:cNvSpPr>
          <p:nvPr>
            <p:ph idx="1"/>
          </p:nvPr>
        </p:nvSpPr>
        <p:spPr>
          <a:xfrm>
            <a:off x="0" y="2839454"/>
            <a:ext cx="9303896" cy="3656597"/>
          </a:xfrm>
        </p:spPr>
        <p:txBody>
          <a:bodyPr>
            <a:noAutofit/>
          </a:bodyPr>
          <a:lstStyle/>
          <a:p>
            <a:pPr marL="85725" lvl="1" indent="0">
              <a:buClr>
                <a:schemeClr val="accent1"/>
              </a:buClr>
              <a:buNone/>
            </a:pPr>
            <a:r>
              <a:rPr lang="en-US" sz="3200" dirty="0">
                <a:latin typeface="Corbel" panose="020B0503020204020204" pitchFamily="34" charset="0"/>
              </a:rPr>
              <a:t>“The God of the Old Testament is arguably the most unpleasant character in all fiction: jealous and proud of it; a petty, unjust, unforgiving control-freak; a vindictive, bloodthirsty ethnic cleanser; a misogynistic, homophobic, racist, </a:t>
            </a:r>
            <a:r>
              <a:rPr lang="en-US" sz="3200" dirty="0" err="1">
                <a:latin typeface="Corbel" panose="020B0503020204020204" pitchFamily="34" charset="0"/>
              </a:rPr>
              <a:t>infanticidal</a:t>
            </a:r>
            <a:r>
              <a:rPr lang="en-US" sz="3200" dirty="0">
                <a:latin typeface="Corbel" panose="020B0503020204020204" pitchFamily="34" charset="0"/>
              </a:rPr>
              <a:t>, genocidal, filicidal, pestilential, megalomaniacal, sadomasochistic, capriciously malevolent bully.“ </a:t>
            </a:r>
          </a:p>
          <a:p>
            <a:pPr marL="85725" lvl="1" indent="0">
              <a:buClr>
                <a:schemeClr val="accent1"/>
              </a:buClr>
              <a:buNone/>
            </a:pPr>
            <a:r>
              <a:rPr lang="en-US" sz="3200" dirty="0">
                <a:latin typeface="Corbel" panose="020B0503020204020204" pitchFamily="34" charset="0"/>
              </a:rPr>
              <a:t>	-Richard Dawkins </a:t>
            </a:r>
          </a:p>
          <a:p>
            <a:pPr marL="85725" lvl="1" indent="0">
              <a:buClr>
                <a:schemeClr val="accent1"/>
              </a:buClr>
              <a:buNone/>
            </a:pPr>
            <a:endParaRPr lang="en-US" sz="3000" dirty="0">
              <a:latin typeface="Corbel" panose="020B0503020204020204" pitchFamily="34" charset="0"/>
            </a:endParaRPr>
          </a:p>
        </p:txBody>
      </p:sp>
      <p:pic>
        <p:nvPicPr>
          <p:cNvPr id="4" name="Picture 3"/>
          <p:cNvPicPr>
            <a:picLocks noChangeAspect="1"/>
          </p:cNvPicPr>
          <p:nvPr/>
        </p:nvPicPr>
        <p:blipFill>
          <a:blip r:embed="rId2"/>
          <a:stretch>
            <a:fillRect/>
          </a:stretch>
        </p:blipFill>
        <p:spPr>
          <a:xfrm>
            <a:off x="2294020" y="144380"/>
            <a:ext cx="4506784" cy="2534653"/>
          </a:xfrm>
          <a:prstGeom prst="rect">
            <a:avLst/>
          </a:prstGeom>
        </p:spPr>
      </p:pic>
    </p:spTree>
    <p:extLst>
      <p:ext uri="{BB962C8B-B14F-4D97-AF65-F5344CB8AC3E}">
        <p14:creationId xmlns:p14="http://schemas.microsoft.com/office/powerpoint/2010/main" val="21906350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5"/>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sz="4500" dirty="0">
              <a:latin typeface="Rockwell Condensed" panose="02060603050405020104" pitchFamily="18" charset="0"/>
            </a:endParaRPr>
          </a:p>
        </p:txBody>
      </p:sp>
      <p:sp>
        <p:nvSpPr>
          <p:cNvPr id="3" name="Content Placeholder 2"/>
          <p:cNvSpPr>
            <a:spLocks noGrp="1"/>
          </p:cNvSpPr>
          <p:nvPr>
            <p:ph idx="1"/>
          </p:nvPr>
        </p:nvSpPr>
        <p:spPr>
          <a:xfrm>
            <a:off x="315870" y="3259917"/>
            <a:ext cx="8518357" cy="3476764"/>
          </a:xfrm>
        </p:spPr>
        <p:txBody>
          <a:bodyPr>
            <a:noAutofit/>
          </a:bodyPr>
          <a:lstStyle/>
          <a:p>
            <a:pPr marL="85725" lvl="1" indent="0">
              <a:buClr>
                <a:schemeClr val="accent1"/>
              </a:buClr>
              <a:buNone/>
            </a:pPr>
            <a:r>
              <a:rPr lang="en-US" sz="3200" dirty="0">
                <a:latin typeface="Corbel" panose="020B0503020204020204" pitchFamily="34" charset="0"/>
              </a:rPr>
              <a:t>“The universe we observe has precisely the properties we should expect if there is, at bottom, no design, no purpose, no evil, no good, nothing but blind, pitiless indifference.” </a:t>
            </a:r>
          </a:p>
          <a:p>
            <a:pPr marL="85725" lvl="1" indent="0">
              <a:buClr>
                <a:schemeClr val="accent1"/>
              </a:buClr>
              <a:buNone/>
            </a:pPr>
            <a:r>
              <a:rPr lang="en-US" sz="3200" dirty="0">
                <a:latin typeface="Corbel" panose="020B0503020204020204" pitchFamily="34" charset="0"/>
              </a:rPr>
              <a:t>	–Richard Dawkins</a:t>
            </a:r>
            <a:r>
              <a:rPr lang="en-US" sz="3200" dirty="0"/>
              <a:t/>
            </a:r>
            <a:br>
              <a:rPr lang="en-US" sz="3200" dirty="0"/>
            </a:br>
            <a:endParaRPr lang="en-US" sz="3200" dirty="0"/>
          </a:p>
          <a:p>
            <a:pPr marL="85725" lvl="1" indent="0">
              <a:buClr>
                <a:schemeClr val="accent1"/>
              </a:buClr>
              <a:buNone/>
            </a:pPr>
            <a:endParaRPr lang="en-US" sz="3000" dirty="0">
              <a:latin typeface="Corbel" panose="020B0503020204020204" pitchFamily="34" charset="0"/>
            </a:endParaRPr>
          </a:p>
        </p:txBody>
      </p:sp>
      <p:pic>
        <p:nvPicPr>
          <p:cNvPr id="7" name="Picture 6"/>
          <p:cNvPicPr>
            <a:picLocks noChangeAspect="1"/>
          </p:cNvPicPr>
          <p:nvPr/>
        </p:nvPicPr>
        <p:blipFill>
          <a:blip r:embed="rId2"/>
          <a:stretch>
            <a:fillRect/>
          </a:stretch>
        </p:blipFill>
        <p:spPr>
          <a:xfrm>
            <a:off x="2294020" y="144380"/>
            <a:ext cx="4506784" cy="2534653"/>
          </a:xfrm>
          <a:prstGeom prst="rect">
            <a:avLst/>
          </a:prstGeom>
        </p:spPr>
      </p:pic>
    </p:spTree>
    <p:extLst>
      <p:ext uri="{BB962C8B-B14F-4D97-AF65-F5344CB8AC3E}">
        <p14:creationId xmlns:p14="http://schemas.microsoft.com/office/powerpoint/2010/main" val="16893793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5"/>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sz="4500" dirty="0">
              <a:latin typeface="Rockwell Condensed" panose="02060603050405020104" pitchFamily="18" charset="0"/>
            </a:endParaRPr>
          </a:p>
        </p:txBody>
      </p:sp>
      <p:sp>
        <p:nvSpPr>
          <p:cNvPr id="5" name="Content Placeholder 4"/>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294020" y="144380"/>
            <a:ext cx="4506784" cy="2534653"/>
          </a:xfrm>
          <a:prstGeom prst="rect">
            <a:avLst/>
          </a:prstGeom>
        </p:spPr>
      </p:pic>
      <p:sp>
        <p:nvSpPr>
          <p:cNvPr id="6" name="Content Placeholder 2"/>
          <p:cNvSpPr txBox="1">
            <a:spLocks/>
          </p:cNvSpPr>
          <p:nvPr/>
        </p:nvSpPr>
        <p:spPr>
          <a:xfrm>
            <a:off x="0" y="2839454"/>
            <a:ext cx="9303896" cy="3656597"/>
          </a:xfrm>
          <a:prstGeom prst="rect">
            <a:avLst/>
          </a:prstGeom>
        </p:spPr>
        <p:txBody>
          <a:bodyPr vert="horz" lIns="91440" tIns="45720" rIns="91440" bIns="45720" rtlCol="0">
            <a:noAutofit/>
          </a:bodyPr>
          <a:lstStyle>
            <a:lvl1pPr marL="137156" indent="-137156" algn="l" defTabSz="685783" rtl="0" eaLnBrk="1" latinLnBrk="0" hangingPunct="1">
              <a:lnSpc>
                <a:spcPct val="90000"/>
              </a:lnSpc>
              <a:spcBef>
                <a:spcPts val="900"/>
              </a:spcBef>
              <a:buClr>
                <a:schemeClr val="accent1">
                  <a:lumMod val="75000"/>
                </a:schemeClr>
              </a:buClr>
              <a:buSzPct val="85000"/>
              <a:buFont typeface="Wingdings" pitchFamily="2" charset="2"/>
              <a:buChar char="§"/>
              <a:defRPr sz="1500" kern="1200">
                <a:solidFill>
                  <a:schemeClr val="tx1"/>
                </a:solidFill>
                <a:latin typeface="+mn-lt"/>
                <a:ea typeface="+mn-ea"/>
                <a:cs typeface="+mn-cs"/>
              </a:defRPr>
            </a:lvl1pPr>
            <a:lvl2pPr marL="342892" indent="-137156" algn="l" defTabSz="685783"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350" kern="1200">
                <a:solidFill>
                  <a:schemeClr val="tx1"/>
                </a:solidFill>
                <a:latin typeface="+mn-lt"/>
                <a:ea typeface="+mn-ea"/>
                <a:cs typeface="+mn-cs"/>
              </a:defRPr>
            </a:lvl2pPr>
            <a:lvl3pPr marL="548627" indent="-137156" algn="l" defTabSz="685783"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3pPr>
            <a:lvl4pPr marL="754361" indent="-137156" algn="l" defTabSz="685783"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4pPr>
            <a:lvl5pPr marL="960096" indent="-137156" algn="l" defTabSz="685783"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5pPr>
            <a:lvl6pPr marL="1199970" indent="-171446" algn="l" defTabSz="685783"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6pPr>
            <a:lvl7pPr marL="1424965" indent="-171446" algn="l" defTabSz="685783"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7pPr>
            <a:lvl8pPr marL="1649959" indent="-171446" algn="l" defTabSz="685783"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8pPr>
            <a:lvl9pPr marL="1874954" indent="-171446" algn="l" defTabSz="685783"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9pPr>
          </a:lstStyle>
          <a:p>
            <a:pPr marL="85725" lvl="1" indent="0">
              <a:buClr>
                <a:schemeClr val="accent1"/>
              </a:buClr>
              <a:buNone/>
            </a:pPr>
            <a:r>
              <a:rPr lang="en-US" sz="3200" dirty="0">
                <a:latin typeface="Corbel" panose="020B0503020204020204" pitchFamily="34" charset="0"/>
              </a:rPr>
              <a:t>“The God of the Old Testament is arguably the most unpleasant character in all fiction: jealous and proud of it; a petty, unjust, unforgiving control-freak; a vindictive, bloodthirsty ethnic cleanser; a misogynistic, homophobic, racist, </a:t>
            </a:r>
            <a:r>
              <a:rPr lang="en-US" sz="3200" dirty="0" err="1">
                <a:latin typeface="Corbel" panose="020B0503020204020204" pitchFamily="34" charset="0"/>
              </a:rPr>
              <a:t>infanticidal</a:t>
            </a:r>
            <a:r>
              <a:rPr lang="en-US" sz="3200" dirty="0">
                <a:latin typeface="Corbel" panose="020B0503020204020204" pitchFamily="34" charset="0"/>
              </a:rPr>
              <a:t>, genocidal, filicidal, pestilential, megalomaniacal, sadomasochistic, capriciously malevolent bully.“ </a:t>
            </a:r>
          </a:p>
          <a:p>
            <a:pPr marL="85725" lvl="1" indent="0">
              <a:buClr>
                <a:schemeClr val="accent1"/>
              </a:buClr>
              <a:buNone/>
            </a:pPr>
            <a:r>
              <a:rPr lang="en-US" sz="3200" dirty="0">
                <a:latin typeface="Corbel" panose="020B0503020204020204" pitchFamily="34" charset="0"/>
              </a:rPr>
              <a:t>	-Richard Dawkins </a:t>
            </a:r>
          </a:p>
          <a:p>
            <a:pPr marL="85725" lvl="1" indent="0">
              <a:buClr>
                <a:schemeClr val="accent1"/>
              </a:buClr>
              <a:buNone/>
            </a:pPr>
            <a:endParaRPr lang="en-US" sz="3000" dirty="0">
              <a:latin typeface="Corbel" panose="020B0503020204020204" pitchFamily="34" charset="0"/>
            </a:endParaRPr>
          </a:p>
        </p:txBody>
      </p:sp>
    </p:spTree>
    <p:extLst>
      <p:ext uri="{BB962C8B-B14F-4D97-AF65-F5344CB8AC3E}">
        <p14:creationId xmlns:p14="http://schemas.microsoft.com/office/powerpoint/2010/main" val="28447621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2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bldLvl="5"/>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sz="4500" dirty="0">
              <a:latin typeface="Rockwell Condensed" panose="02060603050405020104" pitchFamily="18" charset="0"/>
            </a:endParaRPr>
          </a:p>
        </p:txBody>
      </p:sp>
      <p:sp>
        <p:nvSpPr>
          <p:cNvPr id="3" name="Content Placeholder 2"/>
          <p:cNvSpPr>
            <a:spLocks noGrp="1"/>
          </p:cNvSpPr>
          <p:nvPr>
            <p:ph idx="1"/>
          </p:nvPr>
        </p:nvSpPr>
        <p:spPr>
          <a:xfrm>
            <a:off x="-1" y="2839453"/>
            <a:ext cx="9288379" cy="3656596"/>
          </a:xfrm>
        </p:spPr>
        <p:txBody>
          <a:bodyPr>
            <a:noAutofit/>
          </a:bodyPr>
          <a:lstStyle/>
          <a:p>
            <a:pPr marL="85725" lvl="1" indent="0">
              <a:buClr>
                <a:schemeClr val="accent1"/>
              </a:buClr>
              <a:buNone/>
            </a:pPr>
            <a:r>
              <a:rPr lang="en-US" sz="3200" dirty="0">
                <a:latin typeface="Corbel" panose="020B0503020204020204" pitchFamily="34" charset="0"/>
              </a:rPr>
              <a:t>“The God of the Old Testament is arguably the most unpleasant character in all fiction: jealous and proud of it; a petty, unjust, unforgiving control-freak; a vindictive, bloodthirsty ethnic cleanser; a misogynistic, homophobic, racist, </a:t>
            </a:r>
            <a:r>
              <a:rPr lang="en-US" sz="3200" dirty="0" err="1">
                <a:latin typeface="Corbel" panose="020B0503020204020204" pitchFamily="34" charset="0"/>
              </a:rPr>
              <a:t>infanticidal</a:t>
            </a:r>
            <a:r>
              <a:rPr lang="en-US" sz="3200" dirty="0">
                <a:latin typeface="Corbel" panose="020B0503020204020204" pitchFamily="34" charset="0"/>
              </a:rPr>
              <a:t>, </a:t>
            </a:r>
            <a:r>
              <a:rPr lang="en-US" sz="3200" b="1" i="1" dirty="0">
                <a:solidFill>
                  <a:srgbClr val="FF0000"/>
                </a:solidFill>
                <a:latin typeface="Corbel" panose="020B0503020204020204" pitchFamily="34" charset="0"/>
              </a:rPr>
              <a:t>genocidal</a:t>
            </a:r>
            <a:r>
              <a:rPr lang="en-US" sz="3200" dirty="0">
                <a:latin typeface="Corbel" panose="020B0503020204020204" pitchFamily="34" charset="0"/>
              </a:rPr>
              <a:t>, filicidal, pestilential, megalomaniacal, sadomasochistic, capriciously malevolent bully.“ </a:t>
            </a:r>
          </a:p>
          <a:p>
            <a:pPr marL="85725" lvl="1" indent="0">
              <a:buClr>
                <a:schemeClr val="accent1"/>
              </a:buClr>
              <a:buNone/>
            </a:pPr>
            <a:r>
              <a:rPr lang="en-US" sz="3200" dirty="0">
                <a:latin typeface="Corbel" panose="020B0503020204020204" pitchFamily="34" charset="0"/>
              </a:rPr>
              <a:t>	-Richard Dawkins </a:t>
            </a:r>
          </a:p>
        </p:txBody>
      </p:sp>
      <p:sp>
        <p:nvSpPr>
          <p:cNvPr id="4" name="Rectangle 3"/>
          <p:cNvSpPr/>
          <p:nvPr/>
        </p:nvSpPr>
        <p:spPr>
          <a:xfrm>
            <a:off x="110986" y="5028647"/>
            <a:ext cx="1892969" cy="609600"/>
          </a:xfrm>
          <a:prstGeom prst="rect">
            <a:avLst/>
          </a:prstGeom>
          <a:noFill/>
          <a:ln>
            <a:solidFill>
              <a:srgbClr val="FF0000"/>
            </a:solidFill>
          </a:ln>
          <a:effectLst>
            <a:glow rad="139700">
              <a:srgbClr val="FF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5" name="Picture 4"/>
          <p:cNvPicPr>
            <a:picLocks noChangeAspect="1"/>
          </p:cNvPicPr>
          <p:nvPr/>
        </p:nvPicPr>
        <p:blipFill>
          <a:blip r:embed="rId2"/>
          <a:stretch>
            <a:fillRect/>
          </a:stretch>
        </p:blipFill>
        <p:spPr>
          <a:xfrm>
            <a:off x="2294020" y="144380"/>
            <a:ext cx="4506784" cy="2534653"/>
          </a:xfrm>
          <a:prstGeom prst="rect">
            <a:avLst/>
          </a:prstGeom>
        </p:spPr>
      </p:pic>
    </p:spTree>
    <p:extLst>
      <p:ext uri="{BB962C8B-B14F-4D97-AF65-F5344CB8AC3E}">
        <p14:creationId xmlns:p14="http://schemas.microsoft.com/office/powerpoint/2010/main" val="20683988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latin typeface="Rockwell Condensed" panose="02060603050405020104" pitchFamily="18" charset="0"/>
              </a:rPr>
              <a:t>Genocide?</a:t>
            </a:r>
          </a:p>
        </p:txBody>
      </p:sp>
      <p:sp>
        <p:nvSpPr>
          <p:cNvPr id="3" name="Content Placeholder 2"/>
          <p:cNvSpPr>
            <a:spLocks noGrp="1"/>
          </p:cNvSpPr>
          <p:nvPr>
            <p:ph idx="1"/>
          </p:nvPr>
        </p:nvSpPr>
        <p:spPr>
          <a:xfrm>
            <a:off x="-112295" y="2093976"/>
            <a:ext cx="9288379" cy="4268724"/>
          </a:xfrm>
        </p:spPr>
        <p:txBody>
          <a:bodyPr>
            <a:normAutofit/>
          </a:bodyPr>
          <a:lstStyle/>
          <a:p>
            <a:pPr marL="428625" lvl="1" indent="-342900">
              <a:buClr>
                <a:schemeClr val="accent1"/>
              </a:buClr>
            </a:pPr>
            <a:r>
              <a:rPr lang="en-US" sz="4000" dirty="0">
                <a:latin typeface="LilyUPC" panose="020B0604020202020204" pitchFamily="34" charset="-34"/>
                <a:cs typeface="LilyUPC" panose="020B0604020202020204" pitchFamily="34" charset="-34"/>
              </a:rPr>
              <a:t>Did God command genocide?</a:t>
            </a:r>
          </a:p>
          <a:p>
            <a:pPr marL="428625" lvl="1" indent="-342900">
              <a:buClr>
                <a:schemeClr val="accent1"/>
              </a:buClr>
            </a:pPr>
            <a:r>
              <a:rPr lang="en-US" sz="4000" dirty="0">
                <a:latin typeface="LilyUPC" panose="020B0604020202020204" pitchFamily="34" charset="-34"/>
                <a:cs typeface="LilyUPC" panose="020B0604020202020204" pitchFamily="34" charset="-34"/>
              </a:rPr>
              <a:t>Did God commit genocide?</a:t>
            </a:r>
          </a:p>
          <a:p>
            <a:pPr marL="428625" lvl="1" indent="-342900">
              <a:buClr>
                <a:schemeClr val="accent1"/>
              </a:buClr>
            </a:pPr>
            <a:endParaRPr lang="en-US" sz="4000" dirty="0">
              <a:latin typeface="LilyUPC" panose="020B0604020202020204" pitchFamily="34" charset="-34"/>
              <a:cs typeface="LilyUPC" panose="020B0604020202020204" pitchFamily="34" charset="-34"/>
            </a:endParaRPr>
          </a:p>
          <a:p>
            <a:pPr marL="428625" lvl="1" indent="-342900">
              <a:buClr>
                <a:schemeClr val="accent1"/>
              </a:buClr>
            </a:pPr>
            <a:r>
              <a:rPr lang="en-US" sz="4000" dirty="0">
                <a:latin typeface="LilyUPC" panose="020B0604020202020204" pitchFamily="34" charset="-34"/>
                <a:cs typeface="LilyUPC" panose="020B0604020202020204" pitchFamily="34" charset="-34"/>
              </a:rPr>
              <a:t>Would God be justified in commanding or committing the killing of whole people groups?</a:t>
            </a:r>
          </a:p>
          <a:p>
            <a:pPr marL="428625" lvl="1" indent="-342900">
              <a:buClr>
                <a:schemeClr val="accent1"/>
              </a:buClr>
            </a:pPr>
            <a:endParaRPr lang="en-US" sz="3200" dirty="0">
              <a:latin typeface="LilyUPC" panose="020B0604020202020204" pitchFamily="34" charset="-34"/>
              <a:cs typeface="LilyUPC" panose="020B0604020202020204" pitchFamily="34" charset="-34"/>
            </a:endParaRPr>
          </a:p>
        </p:txBody>
      </p:sp>
    </p:spTree>
    <p:extLst>
      <p:ext uri="{BB962C8B-B14F-4D97-AF65-F5344CB8AC3E}">
        <p14:creationId xmlns:p14="http://schemas.microsoft.com/office/powerpoint/2010/main" val="2880603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latin typeface="Rockwell Condensed" panose="02060603050405020104" pitchFamily="18" charset="0"/>
              </a:rPr>
              <a:t>Noah’s Flood</a:t>
            </a:r>
          </a:p>
        </p:txBody>
      </p:sp>
      <p:sp>
        <p:nvSpPr>
          <p:cNvPr id="3" name="Content Placeholder 2"/>
          <p:cNvSpPr>
            <a:spLocks noGrp="1"/>
          </p:cNvSpPr>
          <p:nvPr>
            <p:ph idx="1"/>
          </p:nvPr>
        </p:nvSpPr>
        <p:spPr>
          <a:xfrm>
            <a:off x="101600" y="2093976"/>
            <a:ext cx="6802179" cy="4268724"/>
          </a:xfrm>
        </p:spPr>
        <p:txBody>
          <a:bodyPr>
            <a:normAutofit/>
          </a:bodyPr>
          <a:lstStyle/>
          <a:p>
            <a:pPr marL="85725" lvl="1" indent="0">
              <a:buClr>
                <a:schemeClr val="accent1"/>
              </a:buClr>
              <a:buNone/>
            </a:pPr>
            <a:r>
              <a:rPr lang="en-US" sz="4000" dirty="0">
                <a:latin typeface="LilyUPC" panose="020B0604020202020204" pitchFamily="34" charset="-34"/>
                <a:cs typeface="LilyUPC" panose="020B0604020202020204" pitchFamily="34" charset="-34"/>
              </a:rPr>
              <a:t>Test case: Noah’s flood (Gen. 6-8)</a:t>
            </a:r>
          </a:p>
          <a:p>
            <a:pPr marL="634360" lvl="2" indent="-342900">
              <a:buClr>
                <a:schemeClr val="accent1"/>
              </a:buClr>
            </a:pPr>
            <a:r>
              <a:rPr lang="en-US" sz="3600" dirty="0" smtClean="0">
                <a:latin typeface="LilyUPC" panose="020B0604020202020204" pitchFamily="34" charset="-34"/>
                <a:cs typeface="LilyUPC" panose="020B0604020202020204" pitchFamily="34" charset="-34"/>
              </a:rPr>
              <a:t>Fact: God </a:t>
            </a:r>
            <a:r>
              <a:rPr lang="en-US" sz="3600" dirty="0">
                <a:latin typeface="LilyUPC" panose="020B0604020202020204" pitchFamily="34" charset="-34"/>
                <a:cs typeface="LilyUPC" panose="020B0604020202020204" pitchFamily="34" charset="-34"/>
              </a:rPr>
              <a:t>wiped out many men, women, children and animals.</a:t>
            </a:r>
          </a:p>
          <a:p>
            <a:pPr marL="634360" lvl="2" indent="-342900">
              <a:buClr>
                <a:schemeClr val="accent1"/>
              </a:buClr>
            </a:pPr>
            <a:r>
              <a:rPr lang="en-US" sz="3600" dirty="0" smtClean="0">
                <a:latin typeface="LilyUPC" panose="020B0604020202020204" pitchFamily="34" charset="-34"/>
                <a:cs typeface="LilyUPC" panose="020B0604020202020204" pitchFamily="34" charset="-34"/>
              </a:rPr>
              <a:t>Question: Was </a:t>
            </a:r>
            <a:r>
              <a:rPr lang="en-US" sz="3600" dirty="0">
                <a:latin typeface="LilyUPC" panose="020B0604020202020204" pitchFamily="34" charset="-34"/>
                <a:cs typeface="LilyUPC" panose="020B0604020202020204" pitchFamily="34" charset="-34"/>
              </a:rPr>
              <a:t>God justified?</a:t>
            </a:r>
          </a:p>
        </p:txBody>
      </p:sp>
      <p:pic>
        <p:nvPicPr>
          <p:cNvPr id="5" name="Picture 4"/>
          <p:cNvPicPr>
            <a:picLocks noChangeAspect="1"/>
          </p:cNvPicPr>
          <p:nvPr/>
        </p:nvPicPr>
        <p:blipFill>
          <a:blip r:embed="rId3"/>
          <a:stretch>
            <a:fillRect/>
          </a:stretch>
        </p:blipFill>
        <p:spPr>
          <a:xfrm>
            <a:off x="6973132" y="303489"/>
            <a:ext cx="3154621" cy="2414337"/>
          </a:xfrm>
          <a:prstGeom prst="rect">
            <a:avLst/>
          </a:prstGeom>
        </p:spPr>
      </p:pic>
      <p:pic>
        <p:nvPicPr>
          <p:cNvPr id="7" name="Picture 6"/>
          <p:cNvPicPr>
            <a:picLocks noChangeAspect="1"/>
          </p:cNvPicPr>
          <p:nvPr/>
        </p:nvPicPr>
        <p:blipFill>
          <a:blip r:embed="rId4"/>
          <a:stretch>
            <a:fillRect/>
          </a:stretch>
        </p:blipFill>
        <p:spPr>
          <a:xfrm>
            <a:off x="6973131" y="3353669"/>
            <a:ext cx="3371434" cy="3371434"/>
          </a:xfrm>
          <a:prstGeom prst="rect">
            <a:avLst/>
          </a:prstGeom>
        </p:spPr>
      </p:pic>
    </p:spTree>
    <p:extLst>
      <p:ext uri="{BB962C8B-B14F-4D97-AF65-F5344CB8AC3E}">
        <p14:creationId xmlns:p14="http://schemas.microsoft.com/office/powerpoint/2010/main" val="40758030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latin typeface="Rockwell Condensed" panose="02060603050405020104" pitchFamily="18" charset="0"/>
              </a:rPr>
              <a:t>Moral Questions</a:t>
            </a:r>
          </a:p>
        </p:txBody>
      </p:sp>
      <p:sp>
        <p:nvSpPr>
          <p:cNvPr id="3" name="Content Placeholder 2"/>
          <p:cNvSpPr>
            <a:spLocks noGrp="1"/>
          </p:cNvSpPr>
          <p:nvPr>
            <p:ph idx="1"/>
          </p:nvPr>
        </p:nvSpPr>
        <p:spPr>
          <a:xfrm>
            <a:off x="128338" y="2093976"/>
            <a:ext cx="8653055" cy="4268724"/>
          </a:xfrm>
        </p:spPr>
        <p:txBody>
          <a:bodyPr>
            <a:normAutofit/>
          </a:bodyPr>
          <a:lstStyle/>
          <a:p>
            <a:pPr marL="85725" lvl="1" indent="0">
              <a:buClr>
                <a:schemeClr val="accent1"/>
              </a:buClr>
              <a:buNone/>
            </a:pPr>
            <a:r>
              <a:rPr lang="en-US" sz="5400" dirty="0">
                <a:latin typeface="LilyUPC" panose="020B0604020202020204" pitchFamily="34" charset="-34"/>
                <a:cs typeface="LilyUPC" panose="020B0604020202020204" pitchFamily="34" charset="-34"/>
              </a:rPr>
              <a:t>How do we know if someone’s action is justified?</a:t>
            </a:r>
          </a:p>
        </p:txBody>
      </p:sp>
    </p:spTree>
    <p:extLst>
      <p:ext uri="{BB962C8B-B14F-4D97-AF65-F5344CB8AC3E}">
        <p14:creationId xmlns:p14="http://schemas.microsoft.com/office/powerpoint/2010/main" val="14825581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Wood Type">
      <a:majorFont>
        <a:latin typeface="Arial Black" panose="020B0A04020102020204"/>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panose="020B0604020202020204"/>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BE1B6DD8-9976-4550-A6F4-B2DD4EA939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TM03090434[[fn=Wood Type]]</Template>
  <TotalTime>30684</TotalTime>
  <Words>1346</Words>
  <Application>Microsoft Office PowerPoint</Application>
  <PresentationFormat>On-screen Show (4:3)</PresentationFormat>
  <Paragraphs>114</Paragraphs>
  <Slides>21</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Arial</vt:lpstr>
      <vt:lpstr>Arial Black</vt:lpstr>
      <vt:lpstr>Calibri</vt:lpstr>
      <vt:lpstr>Corbel</vt:lpstr>
      <vt:lpstr>DFKai-SB</vt:lpstr>
      <vt:lpstr>LilyUPC</vt:lpstr>
      <vt:lpstr>Rockwell Condensed</vt:lpstr>
      <vt:lpstr>Wingdings</vt:lpstr>
      <vt:lpstr>Wood Type</vt:lpstr>
      <vt:lpstr>Is the God of the      Old Testament     a moral monster?</vt:lpstr>
      <vt:lpstr>The Old Testament God</vt:lpstr>
      <vt:lpstr>PowerPoint Presentation</vt:lpstr>
      <vt:lpstr>PowerPoint Presentation</vt:lpstr>
      <vt:lpstr>PowerPoint Presentation</vt:lpstr>
      <vt:lpstr>PowerPoint Presentation</vt:lpstr>
      <vt:lpstr>Genocide?</vt:lpstr>
      <vt:lpstr>Noah’s Flood</vt:lpstr>
      <vt:lpstr>Moral Questions</vt:lpstr>
      <vt:lpstr>Moral Questions</vt:lpstr>
      <vt:lpstr>Moral Questions</vt:lpstr>
      <vt:lpstr>Moral Questions</vt:lpstr>
      <vt:lpstr>Noah’s Flood</vt:lpstr>
      <vt:lpstr>Noah’s Flood</vt:lpstr>
      <vt:lpstr>Noah’s Flood</vt:lpstr>
      <vt:lpstr>Noah’s Flood</vt:lpstr>
      <vt:lpstr>The Burden of Proof</vt:lpstr>
      <vt:lpstr>The Burden of Proof</vt:lpstr>
      <vt:lpstr>The Good News of God’s Justice</vt:lpstr>
      <vt:lpstr>The Good News of God’s Justice</vt:lpstr>
      <vt:lpstr>God of the Old Testament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Dickinson, Travis</dc:creator>
  <cp:lastModifiedBy>Dickinson, Travis</cp:lastModifiedBy>
  <cp:revision>59</cp:revision>
  <cp:lastPrinted>2018-03-02T21:03:32Z</cp:lastPrinted>
  <dcterms:created xsi:type="dcterms:W3CDTF">2018-02-25T23:12:41Z</dcterms:created>
  <dcterms:modified xsi:type="dcterms:W3CDTF">2019-01-12T14:59:29Z</dcterms:modified>
</cp:coreProperties>
</file>