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sldIdLst>
    <p:sldId id="256" r:id="rId2"/>
    <p:sldId id="315" r:id="rId3"/>
    <p:sldId id="316" r:id="rId4"/>
    <p:sldId id="257" r:id="rId5"/>
    <p:sldId id="306" r:id="rId6"/>
    <p:sldId id="307" r:id="rId7"/>
    <p:sldId id="317" r:id="rId8"/>
    <p:sldId id="260" r:id="rId9"/>
    <p:sldId id="320" r:id="rId10"/>
    <p:sldId id="321" r:id="rId11"/>
    <p:sldId id="322" r:id="rId12"/>
    <p:sldId id="323" r:id="rId13"/>
    <p:sldId id="290" r:id="rId14"/>
    <p:sldId id="303" r:id="rId15"/>
    <p:sldId id="327" r:id="rId16"/>
    <p:sldId id="309" r:id="rId17"/>
    <p:sldId id="310" r:id="rId18"/>
    <p:sldId id="258" r:id="rId19"/>
    <p:sldId id="32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52" autoAdjust="0"/>
  </p:normalViewPr>
  <p:slideViewPr>
    <p:cSldViewPr>
      <p:cViewPr varScale="1">
        <p:scale>
          <a:sx n="58" d="100"/>
          <a:sy n="58" d="100"/>
        </p:scale>
        <p:origin x="8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F074F-3741-4279-84AA-669B0976856C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17D08-381C-4B76-B7C0-81BC862A9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88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686B5-FAF9-49C8-94D9-F53E7968A1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390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evidence for</a:t>
            </a:r>
            <a:r>
              <a:rPr lang="en-US" baseline="0" dirty="0" smtClean="0"/>
              <a:t> Christianity is widely available and easily resistible.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7D08-381C-4B76-B7C0-81BC862A9F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0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evidence for</a:t>
            </a:r>
            <a:r>
              <a:rPr lang="en-US" baseline="0" dirty="0" smtClean="0"/>
              <a:t> Christianity is widely available and easily resistible.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7D08-381C-4B76-B7C0-81BC862A9F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673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evidence for</a:t>
            </a:r>
            <a:r>
              <a:rPr lang="en-US" baseline="0" dirty="0" smtClean="0"/>
              <a:t> Christianity is widely available and easily resistible.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7D08-381C-4B76-B7C0-81BC862A9F1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200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2C347-991F-4C1E-89B8-9DA7E622E91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529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2C347-991F-4C1E-89B8-9DA7E622E91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11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686B5-FAF9-49C8-94D9-F53E7968A1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evidence for</a:t>
            </a:r>
            <a:r>
              <a:rPr lang="en-US" baseline="0" dirty="0" smtClean="0"/>
              <a:t> Christianity is widely available and easily resistible.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7D08-381C-4B76-B7C0-81BC862A9F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90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evidence for</a:t>
            </a:r>
            <a:r>
              <a:rPr lang="en-US" baseline="0" dirty="0" smtClean="0"/>
              <a:t> Christianity is widely available and easily resistible.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7D08-381C-4B76-B7C0-81BC862A9F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2C347-991F-4C1E-89B8-9DA7E622E9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44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7D08-381C-4B76-B7C0-81BC862A9F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88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7D08-381C-4B76-B7C0-81BC862A9F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17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7D08-381C-4B76-B7C0-81BC862A9F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20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evidence for</a:t>
            </a:r>
            <a:r>
              <a:rPr lang="en-US" baseline="0" dirty="0" smtClean="0"/>
              <a:t> Christianity is widely available and easily resistible.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17D08-381C-4B76-B7C0-81BC862A9F1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63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C890-30D8-4EFB-B841-AE5DF0997F3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32D0-2D06-4819-A59F-200990E2A19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714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C890-30D8-4EFB-B841-AE5DF0997F3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32D0-2D06-4819-A59F-200990E2A1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6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C890-30D8-4EFB-B841-AE5DF0997F3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32D0-2D06-4819-A59F-200990E2A1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5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C890-30D8-4EFB-B841-AE5DF0997F3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32D0-2D06-4819-A59F-200990E2A1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5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C890-30D8-4EFB-B841-AE5DF0997F3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32D0-2D06-4819-A59F-200990E2A19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54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C890-30D8-4EFB-B841-AE5DF0997F3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32D0-2D06-4819-A59F-200990E2A1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18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C890-30D8-4EFB-B841-AE5DF0997F3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32D0-2D06-4819-A59F-200990E2A1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5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C890-30D8-4EFB-B841-AE5DF0997F3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32D0-2D06-4819-A59F-200990E2A1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33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C890-30D8-4EFB-B841-AE5DF0997F3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32D0-2D06-4819-A59F-200990E2A1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7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7DFC890-30D8-4EFB-B841-AE5DF0997F3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C032D0-2D06-4819-A59F-200990E2A1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92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C890-30D8-4EFB-B841-AE5DF0997F3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032D0-2D06-4819-A59F-200990E2A1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0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7DFC890-30D8-4EFB-B841-AE5DF0997F3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3C032D0-2D06-4819-A59F-200990E2A19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85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Reasons </a:t>
            </a:r>
            <a:br>
              <a:rPr lang="en-US" dirty="0" smtClean="0"/>
            </a:br>
            <a:r>
              <a:rPr lang="en-US" dirty="0" smtClean="0"/>
              <a:t>for God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Christian Apologetics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Evidence for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400" dirty="0" smtClean="0"/>
              <a:t>Why is there life in the universe?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The odds are significantly against us.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Everywhere we look we see fine tuning: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 smtClean="0"/>
              <a:t>The big bang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 smtClean="0"/>
              <a:t>Our solar system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 smtClean="0"/>
              <a:t>Our planet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 smtClean="0"/>
              <a:t>Our bodies (esp. DNA)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400" dirty="0" smtClean="0"/>
              <a:t>The fine tuning is evidence for God.</a:t>
            </a:r>
            <a:endParaRPr lang="en-US" sz="3400" dirty="0"/>
          </a:p>
          <a:p>
            <a:pPr marL="201168" lvl="1" indent="0">
              <a:buNone/>
            </a:pPr>
            <a:endParaRPr lang="en-US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41399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Evidence for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400" dirty="0" smtClean="0"/>
              <a:t>Why is there right and wrong?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Morality is odd.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Morality is of utmost importance.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400" dirty="0" smtClean="0"/>
              <a:t>Morality is best explained by the existence of a good God.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16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3400" dirty="0" smtClean="0"/>
              <a:t>Right and wrong are evidence for God.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01168" lvl="1" indent="0">
              <a:buNone/>
            </a:pPr>
            <a:endParaRPr lang="en-US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11301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Evidence for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600" dirty="0" smtClean="0"/>
              <a:t>Why does life have meaning, purpose, and value?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How you live your life matters. But why?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On atheism, we are more advanced slime.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01168" lvl="1" indent="0">
              <a:buNone/>
            </a:pPr>
            <a:endParaRPr lang="en-US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68890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Evidence </a:t>
            </a:r>
            <a:r>
              <a:rPr lang="en-US" dirty="0" smtClean="0"/>
              <a:t>for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“All human beings are born free and equal in dignity and rights.  They are endowed with reason and conscience and should act towards one another in a spirit of brotherhood.” (The UN Universal Declaration of Human Rights)</a:t>
            </a:r>
          </a:p>
          <a:p>
            <a:r>
              <a:rPr lang="en-US" sz="2800" dirty="0" smtClean="0"/>
              <a:t>“We hold these truths to be self-evident, that all men are created equal, that they are endowed by their Creator with certain unalienable rights.” (US Declaration of Independence)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Evidence for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“All human beings are born free and equal in dignity and rights.  They are endowed with reason and conscience and should act towards one another in a spirit of brotherhood.” (The UN Universal Declaration of Human Rights)</a:t>
            </a:r>
          </a:p>
          <a:p>
            <a:r>
              <a:rPr lang="en-US" sz="2800" dirty="0" smtClean="0"/>
              <a:t>“We hold these truths to be self-evident, that all men are created equal, that they are endowed </a:t>
            </a:r>
            <a:r>
              <a:rPr lang="en-US" sz="2800" dirty="0" smtClean="0">
                <a:solidFill>
                  <a:srgbClr val="FF0000"/>
                </a:solidFill>
              </a:rPr>
              <a:t>by their Creator </a:t>
            </a:r>
            <a:r>
              <a:rPr lang="en-US" sz="2800" dirty="0" smtClean="0">
                <a:solidFill>
                  <a:schemeClr val="tx2"/>
                </a:solidFill>
              </a:rPr>
              <a:t>with certain unalienable rights</a:t>
            </a:r>
            <a:r>
              <a:rPr lang="en-US" sz="2800" dirty="0" smtClean="0"/>
              <a:t>.” (US Declaration of Independence)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57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Evidence for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600" dirty="0" smtClean="0"/>
              <a:t>Why does life have meaning, purpose, and value?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How you live your life matters. But why?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On atheism, we are more advanced slime.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3400" dirty="0" smtClean="0"/>
              <a:t>The meaning, purpose and value of life is evidence for God.  </a:t>
            </a:r>
            <a:endParaRPr lang="en-US" sz="3400" dirty="0"/>
          </a:p>
          <a:p>
            <a:pPr marL="201168" lvl="1" indent="0">
              <a:buNone/>
            </a:pPr>
            <a:endParaRPr lang="en-US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034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915400" cy="4876800"/>
          </a:xfrm>
        </p:spPr>
        <p:txBody>
          <a:bodyPr>
            <a:normAutofit fontScale="92500" lnSpcReduction="10000"/>
          </a:bodyPr>
          <a:lstStyle/>
          <a:p>
            <a:pPr marL="274320" lvl="1" indent="-274320"/>
            <a:r>
              <a:rPr lang="en-US" sz="3700" dirty="0" smtClean="0"/>
              <a:t>The Christian God </a:t>
            </a:r>
            <a:r>
              <a:rPr lang="en-US" sz="3700" dirty="0"/>
              <a:t>is the best explanation for </a:t>
            </a:r>
            <a:r>
              <a:rPr lang="en-US" sz="3700" dirty="0" smtClean="0"/>
              <a:t>the following:</a:t>
            </a:r>
          </a:p>
          <a:p>
            <a:pPr marL="640080" lvl="2" indent="-274320"/>
            <a:r>
              <a:rPr lang="en-US" sz="3200" dirty="0"/>
              <a:t>the universe </a:t>
            </a:r>
            <a:r>
              <a:rPr lang="en-US" sz="3200" dirty="0" smtClean="0"/>
              <a:t>itself </a:t>
            </a:r>
          </a:p>
          <a:p>
            <a:pPr marL="640080" lvl="2" indent="-274320"/>
            <a:r>
              <a:rPr lang="en-US" sz="3200" dirty="0" smtClean="0"/>
              <a:t>its </a:t>
            </a:r>
            <a:r>
              <a:rPr lang="en-US" sz="3200" dirty="0"/>
              <a:t>fine </a:t>
            </a:r>
            <a:r>
              <a:rPr lang="en-US" sz="3200" dirty="0" smtClean="0"/>
              <a:t>tuning</a:t>
            </a:r>
          </a:p>
          <a:p>
            <a:pPr marL="640080" lvl="2" indent="-274320"/>
            <a:r>
              <a:rPr lang="en-US" sz="3200" dirty="0" smtClean="0"/>
              <a:t>design </a:t>
            </a:r>
            <a:r>
              <a:rPr lang="en-US" sz="3200" dirty="0"/>
              <a:t>and </a:t>
            </a:r>
            <a:r>
              <a:rPr lang="en-US" sz="3200" dirty="0" smtClean="0"/>
              <a:t>order</a:t>
            </a:r>
          </a:p>
          <a:p>
            <a:pPr marL="640080" lvl="2" indent="-274320"/>
            <a:r>
              <a:rPr lang="en-US" sz="3200" dirty="0" smtClean="0"/>
              <a:t>biological </a:t>
            </a:r>
            <a:r>
              <a:rPr lang="en-US" sz="3200" dirty="0" smtClean="0"/>
              <a:t>life</a:t>
            </a:r>
          </a:p>
          <a:p>
            <a:pPr marL="640080" lvl="2" indent="-274320"/>
            <a:r>
              <a:rPr lang="en-US" sz="3200" dirty="0" smtClean="0"/>
              <a:t>moral </a:t>
            </a:r>
            <a:r>
              <a:rPr lang="en-US" sz="3200" dirty="0" smtClean="0"/>
              <a:t>facts</a:t>
            </a:r>
          </a:p>
          <a:p>
            <a:pPr marL="640080" lvl="2" indent="-274320"/>
            <a:r>
              <a:rPr lang="en-US" sz="3200" dirty="0" smtClean="0"/>
              <a:t>meaning </a:t>
            </a:r>
          </a:p>
          <a:p>
            <a:pPr marL="640080" lvl="2" indent="-274320"/>
            <a:r>
              <a:rPr lang="en-US" sz="3200" dirty="0" smtClean="0"/>
              <a:t>purpose </a:t>
            </a:r>
          </a:p>
          <a:p>
            <a:pPr marL="640080" lvl="2" indent="-274320"/>
            <a:r>
              <a:rPr lang="en-US" sz="3200" dirty="0" smtClean="0"/>
              <a:t>intrinsic </a:t>
            </a:r>
            <a:r>
              <a:rPr lang="en-US" sz="3200" dirty="0"/>
              <a:t>human </a:t>
            </a:r>
            <a:r>
              <a:rPr lang="en-US" sz="3200" dirty="0" smtClean="0"/>
              <a:t>value</a:t>
            </a:r>
          </a:p>
          <a:p>
            <a:pPr marL="640080" lvl="2" indent="-274320"/>
            <a:endParaRPr lang="en-US" sz="32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161196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Evidence for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85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161196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The </a:t>
            </a:r>
            <a:r>
              <a:rPr lang="en-US" dirty="0"/>
              <a:t>Evidence for </a:t>
            </a:r>
            <a:r>
              <a:rPr lang="en-US" sz="4800" dirty="0" smtClean="0"/>
              <a:t>God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876800"/>
          </a:xfrm>
        </p:spPr>
        <p:txBody>
          <a:bodyPr>
            <a:normAutofit fontScale="92500" lnSpcReduction="10000"/>
          </a:bodyPr>
          <a:lstStyle/>
          <a:p>
            <a:pPr marL="640080" lvl="2" indent="-274320"/>
            <a:r>
              <a:rPr lang="en-US" sz="3200" dirty="0" smtClean="0"/>
              <a:t>consciousness</a:t>
            </a:r>
            <a:endParaRPr lang="en-US" sz="3200" dirty="0" smtClean="0"/>
          </a:p>
          <a:p>
            <a:pPr marL="640080" lvl="2" indent="-274320"/>
            <a:r>
              <a:rPr lang="en-US" sz="3200" dirty="0" smtClean="0"/>
              <a:t>beauty </a:t>
            </a:r>
            <a:endParaRPr lang="en-US" sz="3200" dirty="0"/>
          </a:p>
          <a:p>
            <a:pPr marL="640080" lvl="2" indent="-274320"/>
            <a:r>
              <a:rPr lang="en-US" sz="3200" dirty="0"/>
              <a:t>love</a:t>
            </a:r>
            <a:endParaRPr lang="en-US" sz="3600" dirty="0"/>
          </a:p>
          <a:p>
            <a:pPr marL="640080" lvl="2" indent="-274320"/>
            <a:r>
              <a:rPr lang="en-US" sz="3200" dirty="0" smtClean="0"/>
              <a:t>mathematical facts</a:t>
            </a:r>
          </a:p>
          <a:p>
            <a:pPr marL="640080" lvl="2" indent="-274320"/>
            <a:r>
              <a:rPr lang="en-US" sz="3200" dirty="0" smtClean="0"/>
              <a:t>logical facts</a:t>
            </a:r>
          </a:p>
          <a:p>
            <a:pPr marL="640080" lvl="2" indent="-274320"/>
            <a:r>
              <a:rPr lang="en-US" sz="3200" dirty="0" smtClean="0"/>
              <a:t>the Bible itself</a:t>
            </a:r>
          </a:p>
          <a:p>
            <a:pPr marL="640080" lvl="2" indent="-274320"/>
            <a:r>
              <a:rPr lang="en-US" sz="3200" dirty="0" smtClean="0"/>
              <a:t>the Christian movement</a:t>
            </a:r>
          </a:p>
          <a:p>
            <a:pPr marL="640080" lvl="2" indent="-274320"/>
            <a:r>
              <a:rPr lang="en-US" sz="3200" dirty="0"/>
              <a:t>t</a:t>
            </a:r>
            <a:r>
              <a:rPr lang="en-US" sz="3200" dirty="0" smtClean="0"/>
              <a:t>ransformed lives</a:t>
            </a:r>
            <a:endParaRPr lang="en-US" sz="3200" dirty="0" smtClean="0"/>
          </a:p>
          <a:p>
            <a:pPr marL="640080" lvl="2" indent="-274320"/>
            <a:r>
              <a:rPr lang="en-US" sz="3200" dirty="0" smtClean="0"/>
              <a:t>religious experience</a:t>
            </a:r>
          </a:p>
          <a:p>
            <a:pPr marL="640080" lvl="2" indent="-274320"/>
            <a:r>
              <a:rPr lang="en-US" sz="3200" dirty="0" smtClean="0"/>
              <a:t>Etc.</a:t>
            </a: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1519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Evidence for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8092441" cy="440266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These things </a:t>
            </a:r>
            <a:r>
              <a:rPr lang="en-US" sz="3600" dirty="0" smtClean="0"/>
              <a:t>are the most important aspects of life.</a:t>
            </a:r>
          </a:p>
          <a:p>
            <a:endParaRPr lang="en-US" sz="3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dirty="0" smtClean="0"/>
              <a:t>Psalm 19:1-4</a:t>
            </a:r>
          </a:p>
          <a:p>
            <a:endParaRPr lang="en-US" sz="3600" dirty="0" smtClean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8092441" cy="4402666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600" dirty="0"/>
              <a:t>W</a:t>
            </a:r>
            <a:r>
              <a:rPr lang="en-US" sz="3600" dirty="0" smtClean="0"/>
              <a:t>e are not God.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1600" dirty="0" smtClean="0"/>
          </a:p>
          <a:p>
            <a:pPr marL="0" indent="0">
              <a:buNone/>
            </a:pPr>
            <a:r>
              <a:rPr lang="en-US" sz="3600" dirty="0" smtClean="0"/>
              <a:t>So…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 smtClean="0"/>
              <a:t>How do we live for God?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 smtClean="0"/>
              <a:t>Has God spoken?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 smtClean="0">
                <a:solidFill>
                  <a:schemeClr val="tx1"/>
                </a:solidFill>
              </a:rPr>
              <a:t>What about all of this pain and suffering?</a:t>
            </a:r>
            <a:endParaRPr lang="en-US" sz="3600" dirty="0" smtClean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14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157883"/>
          </a:xfrm>
        </p:spPr>
        <p:txBody>
          <a:bodyPr>
            <a:normAutofit/>
          </a:bodyPr>
          <a:lstStyle/>
          <a:p>
            <a:r>
              <a:rPr lang="en-US" dirty="0">
                <a:latin typeface="OCR A Extended" panose="02010509020102010303" pitchFamily="50" charset="0"/>
              </a:rPr>
              <a:t>What is apologetics</a:t>
            </a:r>
            <a:r>
              <a:rPr lang="en-US" dirty="0" smtClean="0">
                <a:latin typeface="OCR A Extended" panose="02010509020102010303" pitchFamily="50" charset="0"/>
              </a:rPr>
              <a:t>?</a:t>
            </a:r>
            <a:endParaRPr lang="en-US" b="1" dirty="0">
              <a:latin typeface="OCR A Extended" panose="020105090201020103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3600" dirty="0" smtClean="0"/>
              <a:t>Apologetics </a:t>
            </a:r>
            <a:r>
              <a:rPr lang="en-US" sz="3600" dirty="0"/>
              <a:t>is offering unassuming reasons to believe that Christianity is true, good, and beautiful</a:t>
            </a:r>
            <a:r>
              <a:rPr lang="en-US" sz="3600" dirty="0" smtClean="0"/>
              <a:t>.</a:t>
            </a:r>
          </a:p>
          <a:p>
            <a:pPr marL="201168" lvl="1" indent="0">
              <a:buNone/>
            </a:pPr>
            <a:endParaRPr lang="en-US" sz="24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3200" dirty="0"/>
              <a:t>The reasons offered don’t assume Christianity is already true. </a:t>
            </a:r>
          </a:p>
          <a:p>
            <a:pPr marL="128016" lvl="1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31475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157883"/>
          </a:xfrm>
        </p:spPr>
        <p:txBody>
          <a:bodyPr>
            <a:normAutofit/>
          </a:bodyPr>
          <a:lstStyle/>
          <a:p>
            <a:r>
              <a:rPr lang="en-US" dirty="0">
                <a:latin typeface="OCR A Extended" panose="02010509020102010303" pitchFamily="50" charset="0"/>
              </a:rPr>
              <a:t>What is apologetics</a:t>
            </a:r>
            <a:r>
              <a:rPr lang="en-US" dirty="0" smtClean="0">
                <a:latin typeface="OCR A Extended" panose="02010509020102010303" pitchFamily="50" charset="0"/>
              </a:rPr>
              <a:t>?</a:t>
            </a:r>
            <a:endParaRPr lang="en-US" b="1" dirty="0">
              <a:latin typeface="OCR A Extended" panose="020105090201020103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en-US" sz="4000" dirty="0" smtClean="0"/>
              <a:t>Apologetics</a:t>
            </a:r>
            <a:r>
              <a:rPr lang="en-US" sz="4000" dirty="0"/>
              <a:t>, in its most basic form, should be devotional</a:t>
            </a:r>
            <a:r>
              <a:rPr lang="en-US" sz="4000" dirty="0" smtClean="0"/>
              <a:t>.</a:t>
            </a:r>
          </a:p>
          <a:p>
            <a:pPr marL="201168" lvl="1" indent="0">
              <a:buNone/>
            </a:pPr>
            <a:endParaRPr lang="en-US" sz="2400" dirty="0" smtClean="0"/>
          </a:p>
          <a:p>
            <a:pPr lvl="2"/>
            <a:r>
              <a:rPr lang="en-US" sz="3600" dirty="0" smtClean="0"/>
              <a:t>We ask these question as a way to know God more fully.</a:t>
            </a:r>
            <a:endParaRPr lang="en-US" sz="3600" dirty="0"/>
          </a:p>
          <a:p>
            <a:pPr lvl="1"/>
            <a:endParaRPr lang="en-US" sz="3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28652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 Can we prove that Christianity is true? 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No, if we mean undeniable proof.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Yes, if we mean we can provide a compelling  case. 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Claim: Christianity is true</a:t>
            </a:r>
            <a:endParaRPr lang="en-US" sz="3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But what is truth?</a:t>
            </a:r>
            <a:endParaRPr lang="en-US" sz="3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400" dirty="0" smtClean="0"/>
              <a:t>Truth </a:t>
            </a:r>
            <a:r>
              <a:rPr lang="en-US" sz="3400" dirty="0" smtClean="0"/>
              <a:t>is when a claim </a:t>
            </a:r>
            <a:r>
              <a:rPr lang="en-US" sz="3400" dirty="0" smtClean="0"/>
              <a:t>matches reality</a:t>
            </a:r>
            <a:r>
              <a:rPr lang="en-US" sz="3400" dirty="0" smtClean="0"/>
              <a:t>. </a:t>
            </a:r>
            <a:endParaRPr lang="en-US" sz="3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When what we claim to be the case is the case.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3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38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1710"/>
            <a:ext cx="7543800" cy="683996"/>
          </a:xfrm>
        </p:spPr>
        <p:txBody>
          <a:bodyPr/>
          <a:lstStyle/>
          <a:p>
            <a:r>
              <a:rPr lang="en-US" sz="4000" dirty="0"/>
              <a:t>What is truth?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</p:txBody>
      </p:sp>
      <p:pic>
        <p:nvPicPr>
          <p:cNvPr id="1027" name="Picture 3" descr="\\Samson\Users\tdickinson\My Documents\My Pictures\1_P27_Bea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33609"/>
            <a:ext cx="3892355" cy="2704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3924301" y="3200400"/>
            <a:ext cx="87629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848100" y="5519667"/>
            <a:ext cx="914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3400" y="459442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Claim</a:t>
            </a:r>
            <a:endParaRPr lang="en-US" sz="3600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5181600" y="4671536"/>
            <a:ext cx="3701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Fact</a:t>
            </a:r>
            <a:endParaRPr lang="en-US" sz="3600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3412672" y="4634930"/>
            <a:ext cx="1752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/>
              <a:t>Truth</a:t>
            </a:r>
            <a:endParaRPr lang="en-US" sz="2600" b="1" dirty="0"/>
          </a:p>
        </p:txBody>
      </p:sp>
      <p:pic>
        <p:nvPicPr>
          <p:cNvPr id="1026" name="Picture 2" descr="\\Samson\Users\tdickinson\My Documents\My Pictures\DSC_0165 (2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946" y="1730504"/>
            <a:ext cx="4234054" cy="281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19100" y="5196503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</a:t>
            </a:r>
            <a:r>
              <a:rPr lang="en-US" sz="3600" dirty="0" smtClean="0"/>
              <a:t>God exists”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5230585" y="5196502"/>
            <a:ext cx="3701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God exists</a:t>
            </a:r>
            <a:endParaRPr lang="en-US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419099" y="5675622"/>
            <a:ext cx="3473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“Unicorns exists</a:t>
            </a:r>
            <a:r>
              <a:rPr lang="en-US" sz="3600" dirty="0" smtClean="0"/>
              <a:t>”</a:t>
            </a:r>
            <a:endParaRPr lang="en-US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5230585" y="5672620"/>
            <a:ext cx="3701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59370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0" grpId="0"/>
      <p:bldP spid="23" grpId="0"/>
      <p:bldP spid="14" grpId="0"/>
      <p:bldP spid="15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is Evident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600" dirty="0" smtClean="0"/>
              <a:t>Romans 1:18-21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 smtClean="0"/>
              <a:t>Claim: God is the best </a:t>
            </a:r>
            <a:r>
              <a:rPr lang="en-US" sz="3400" dirty="0" smtClean="0"/>
              <a:t>explanation of the world.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Without God, the world makes no sense.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21366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is Evident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00" cy="4846320"/>
          </a:xfrm>
        </p:spPr>
        <p:txBody>
          <a:bodyPr>
            <a:normAutofit/>
          </a:bodyPr>
          <a:lstStyle/>
          <a:p>
            <a:pPr lvl="1"/>
            <a:endParaRPr lang="en-US" sz="5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Doesn’t everyone already know that God exists?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 smtClean="0">
                <a:solidFill>
                  <a:schemeClr val="tx1"/>
                </a:solidFill>
              </a:rPr>
              <a:t>Everyone, in various ways, lives like God exists.  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It is like the pacifist that beats you up when you try to take his money.  Does he believe that pacifism is true?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Evidence for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400" dirty="0" smtClean="0"/>
              <a:t>Why is there something rather than nothing?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Science shows the universe began to exist.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This demands a cause.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3400" dirty="0" smtClean="0"/>
              <a:t>The </a:t>
            </a:r>
            <a:r>
              <a:rPr lang="en-US" sz="3400" dirty="0"/>
              <a:t>universe </a:t>
            </a:r>
            <a:r>
              <a:rPr lang="en-US" sz="3400" dirty="0" smtClean="0"/>
              <a:t>itself is evidence for God.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01168" lvl="1" indent="0">
              <a:buNone/>
            </a:pPr>
            <a:endParaRPr lang="en-US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6405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15819</TotalTime>
  <Words>762</Words>
  <Application>Microsoft Office PowerPoint</Application>
  <PresentationFormat>On-screen Show (4:3)</PresentationFormat>
  <Paragraphs>136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OCR A Extended</vt:lpstr>
      <vt:lpstr>Wingdings</vt:lpstr>
      <vt:lpstr>Retrospect</vt:lpstr>
      <vt:lpstr>The Reasons  for God</vt:lpstr>
      <vt:lpstr>What is apologetics?</vt:lpstr>
      <vt:lpstr>What is apologetics?</vt:lpstr>
      <vt:lpstr>Introduction</vt:lpstr>
      <vt:lpstr>Introduction</vt:lpstr>
      <vt:lpstr>What is truth?</vt:lpstr>
      <vt:lpstr>God is Evident</vt:lpstr>
      <vt:lpstr>God is Evident</vt:lpstr>
      <vt:lpstr>The Evidence for God</vt:lpstr>
      <vt:lpstr>The Evidence for God</vt:lpstr>
      <vt:lpstr>The Evidence for God</vt:lpstr>
      <vt:lpstr>The Evidence for God</vt:lpstr>
      <vt:lpstr>The Evidence for God</vt:lpstr>
      <vt:lpstr>The Evidence for God</vt:lpstr>
      <vt:lpstr>The Evidence for God</vt:lpstr>
      <vt:lpstr>The Evidence for God</vt:lpstr>
      <vt:lpstr>The Evidence for God</vt:lpstr>
      <vt:lpstr>The Evidence for God</vt:lpstr>
      <vt:lpstr>Implications of God</vt:lpstr>
    </vt:vector>
  </TitlesOfParts>
  <Company>SWBTS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reasons  for God</dc:title>
  <dc:creator>tdickinson</dc:creator>
  <cp:lastModifiedBy>Dickinson, Travis</cp:lastModifiedBy>
  <cp:revision>479</cp:revision>
  <dcterms:created xsi:type="dcterms:W3CDTF">2012-03-07T20:27:28Z</dcterms:created>
  <dcterms:modified xsi:type="dcterms:W3CDTF">2018-04-22T21:40:49Z</dcterms:modified>
</cp:coreProperties>
</file>