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319" r:id="rId4"/>
    <p:sldId id="257" r:id="rId5"/>
    <p:sldId id="258" r:id="rId6"/>
    <p:sldId id="263" r:id="rId7"/>
    <p:sldId id="267" r:id="rId8"/>
    <p:sldId id="281" r:id="rId9"/>
    <p:sldId id="282" r:id="rId10"/>
    <p:sldId id="304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87570" autoAdjust="0"/>
  </p:normalViewPr>
  <p:slideViewPr>
    <p:cSldViewPr snapToGrid="0">
      <p:cViewPr varScale="1">
        <p:scale>
          <a:sx n="59" d="100"/>
          <a:sy n="5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FB4F06-ED69-42AE-9FCB-00D547FF61C3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F9EBB3-9E1B-482E-AC1F-047BE43F5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65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E667DD-9502-4750-8A2E-3DB0DC574276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E686B5-FAF9-49C8-94D9-F53E7968A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1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686B5-FAF9-49C8-94D9-F53E7968A1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9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 Peter 3:15 is directed at everyone.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 are commanded to pursue God intellectually (Matt. 22:37-38).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686B5-FAF9-49C8-94D9-F53E7968A1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fosters dialogue rather than debate.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686B5-FAF9-49C8-94D9-F53E7968A1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fosters dialogue rather than debate.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686B5-FAF9-49C8-94D9-F53E7968A1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2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Mormons, </a:t>
            </a:r>
            <a:r>
              <a:rPr lang="en-US" dirty="0" err="1" smtClean="0"/>
              <a:t>muslims</a:t>
            </a:r>
            <a:r>
              <a:rPr lang="en-US" dirty="0" smtClean="0"/>
              <a:t>, atheist in your office, </a:t>
            </a:r>
          </a:p>
          <a:p>
            <a:endParaRPr lang="en-US" dirty="0" smtClean="0"/>
          </a:p>
          <a:p>
            <a:r>
              <a:rPr lang="en-US" dirty="0" smtClean="0"/>
              <a:t>If you are parents, you are called to reach your kids.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7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 Cor. 10:5 Paul calls us to destroy or demolish ideas. But we need to be careful we don’t destroy the person who has the idea. </a:t>
            </a:r>
          </a:p>
          <a:p>
            <a:endParaRPr lang="en-US" dirty="0" smtClean="0"/>
          </a:p>
          <a:p>
            <a:r>
              <a:rPr lang="en-US" dirty="0" smtClean="0"/>
              <a:t>Don’t win the battle and lose the war. Don’t win a debate and lose a soul.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3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4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Christianity was at one time a major player in culture making. </a:t>
            </a:r>
          </a:p>
          <a:p>
            <a:pPr defTabSz="931774">
              <a:defRPr/>
            </a:pPr>
            <a:r>
              <a:rPr lang="en-US" dirty="0"/>
              <a:t>We made great music, art, &amp; literature. We started the scientific revolution and ruled the philosophical world. </a:t>
            </a:r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686B5-FAF9-49C8-94D9-F53E7968A1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21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Christianity was at one time a major player in culture making. </a:t>
            </a:r>
          </a:p>
          <a:p>
            <a:pPr defTabSz="931774">
              <a:defRPr/>
            </a:pPr>
            <a:r>
              <a:rPr lang="en-US" dirty="0"/>
              <a:t>We made great music, art, &amp; literature. We started the scientific revolution and ruled the philosophical world. </a:t>
            </a:r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686B5-FAF9-49C8-94D9-F53E7968A1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9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686B5-FAF9-49C8-94D9-F53E7968A1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16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Whatever</a:t>
            </a:r>
            <a:r>
              <a:rPr lang="en-US" baseline="0" dirty="0" smtClean="0"/>
              <a:t> it is, we don’t do it well today. </a:t>
            </a:r>
          </a:p>
          <a:p>
            <a:r>
              <a:rPr lang="en-US" baseline="0" dirty="0" smtClean="0"/>
              <a:t>At best, we know Christian slogans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686B5-FAF9-49C8-94D9-F53E7968A1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4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pursue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686B5-FAF9-49C8-94D9-F53E7968A1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40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5191">
              <a:defRPr/>
            </a:pPr>
            <a:r>
              <a:rPr lang="en-US" dirty="0" smtClean="0"/>
              <a:t>Matthew 18:3 “Truly I tell you,” he said, “unless you turn and become like children, you will never enter the kingdom of heaven. </a:t>
            </a:r>
            <a:r>
              <a:rPr lang="en-US" baseline="30000" dirty="0" smtClean="0"/>
              <a:t>4 </a:t>
            </a:r>
            <a:r>
              <a:rPr lang="en-US" dirty="0" smtClean="0"/>
              <a:t>Therefore, whoever humbles himself like this child—this one is the greatest in the kingdom of heaven. </a:t>
            </a:r>
            <a:r>
              <a:rPr lang="en-US" baseline="30000" dirty="0" smtClean="0"/>
              <a:t>5 </a:t>
            </a:r>
            <a:r>
              <a:rPr lang="en-US" dirty="0" smtClean="0"/>
              <a:t>And whoever welcomes</a:t>
            </a:r>
            <a:r>
              <a:rPr lang="en-US" baseline="30000" dirty="0" smtClean="0"/>
              <a:t> </a:t>
            </a:r>
            <a:r>
              <a:rPr lang="en-US" dirty="0" smtClean="0"/>
              <a:t>one child like this in my name welcomes me.</a:t>
            </a:r>
          </a:p>
          <a:p>
            <a:pPr defTabSz="945191">
              <a:defRPr/>
            </a:pPr>
            <a:r>
              <a:rPr lang="en-US" dirty="0" smtClean="0"/>
              <a:t>James 1:6 But he must ask in faith without any doubting, for the one who doubts is like the surf of the sea, driven and tossed by the wind.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686B5-FAF9-49C8-94D9-F53E7968A1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12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98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91BD1-C569-434D-AF69-6B41EB7223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5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876E-DBE6-45D3-8619-8F74219CBE7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86D6-98EA-44D5-9D14-97351E8FAB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1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876E-DBE6-45D3-8619-8F74219CBE7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86D6-98EA-44D5-9D14-97351E8FA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6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876E-DBE6-45D3-8619-8F74219CBE7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86D6-98EA-44D5-9D14-97351E8FA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0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876E-DBE6-45D3-8619-8F74219CBE7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86D6-98EA-44D5-9D14-97351E8FA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5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876E-DBE6-45D3-8619-8F74219CBE7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86D6-98EA-44D5-9D14-97351E8FABF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4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876E-DBE6-45D3-8619-8F74219CBE7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86D6-98EA-44D5-9D14-97351E8FA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876E-DBE6-45D3-8619-8F74219CBE7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86D6-98EA-44D5-9D14-97351E8FA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3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876E-DBE6-45D3-8619-8F74219CBE7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86D6-98EA-44D5-9D14-97351E8FA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5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876E-DBE6-45D3-8619-8F74219CBE7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86D6-98EA-44D5-9D14-97351E8FA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3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423876E-DBE6-45D3-8619-8F74219CBE7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7A86D6-98EA-44D5-9D14-97351E8FA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1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876E-DBE6-45D3-8619-8F74219CBE7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86D6-98EA-44D5-9D14-97351E8FA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23876E-DBE6-45D3-8619-8F74219CBE7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7A86D6-98EA-44D5-9D14-97351E8FABF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80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4" y="758952"/>
            <a:ext cx="8229600" cy="356616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>
                <a:latin typeface="OCR A Extended" panose="02010509020102010303" pitchFamily="50" charset="0"/>
                <a:ea typeface="PMingLiU-ExtB" panose="02020500000000000000" pitchFamily="18" charset="-120"/>
              </a:rPr>
              <a:t>The Pursuit </a:t>
            </a:r>
            <a:br>
              <a:rPr lang="en-US" sz="7300" b="1" dirty="0" smtClean="0">
                <a:latin typeface="OCR A Extended" panose="02010509020102010303" pitchFamily="50" charset="0"/>
                <a:ea typeface="PMingLiU-ExtB" panose="02020500000000000000" pitchFamily="18" charset="-120"/>
              </a:rPr>
            </a:br>
            <a:r>
              <a:rPr lang="en-US" sz="7300" b="1" dirty="0" smtClean="0">
                <a:latin typeface="OCR A Extended" panose="02010509020102010303" pitchFamily="50" charset="0"/>
                <a:ea typeface="PMingLiU-ExtB" panose="02020500000000000000" pitchFamily="18" charset="-120"/>
              </a:rPr>
              <a:t>of </a:t>
            </a:r>
            <a:r>
              <a:rPr lang="en-US" sz="7300" b="1" dirty="0" smtClean="0">
                <a:latin typeface="OCR A Extended" panose="02010509020102010303" pitchFamily="50" charset="0"/>
                <a:ea typeface="PMingLiU-ExtB" panose="02020500000000000000" pitchFamily="18" charset="-120"/>
              </a:rPr>
              <a:t>God</a:t>
            </a:r>
            <a:r>
              <a:rPr lang="en-US" sz="7300" b="1" dirty="0" smtClean="0">
                <a:latin typeface="OCR A Extended" panose="02010509020102010303" pitchFamily="50" charset="0"/>
                <a:ea typeface="PMingLiU-ExtB" panose="02020500000000000000" pitchFamily="18" charset="-120"/>
              </a:rPr>
              <a:t/>
            </a:r>
            <a:br>
              <a:rPr lang="en-US" sz="7300" b="1" dirty="0" smtClean="0">
                <a:latin typeface="OCR A Extended" panose="02010509020102010303" pitchFamily="50" charset="0"/>
                <a:ea typeface="PMingLiU-ExtB" panose="02020500000000000000" pitchFamily="18" charset="-120"/>
              </a:rPr>
            </a:br>
            <a:endParaRPr lang="en-US" dirty="0">
              <a:latin typeface="Haettenschweiler" panose="020B070604090206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cap="none" dirty="0" smtClean="0"/>
              <a:t>Travis Dickinson www.travisdickinson.com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5555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>
            <a:normAutofit/>
          </a:bodyPr>
          <a:lstStyle/>
          <a:p>
            <a:r>
              <a:rPr lang="en-US" dirty="0">
                <a:latin typeface="OCR A Extended" panose="02010509020102010303" pitchFamily="50" charset="0"/>
              </a:rPr>
              <a:t>What is apologetics</a:t>
            </a:r>
            <a:r>
              <a:rPr lang="en-US" dirty="0" smtClean="0">
                <a:latin typeface="OCR A Extended" panose="02010509020102010303" pitchFamily="50" charset="0"/>
              </a:rPr>
              <a:t>?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sz="4000" dirty="0" smtClean="0"/>
              <a:t>Apologetics</a:t>
            </a:r>
            <a:r>
              <a:rPr lang="en-US" sz="4000" dirty="0"/>
              <a:t>, in its most basic form, should be </a:t>
            </a:r>
            <a:r>
              <a:rPr lang="en-US" sz="4000" u="sng" dirty="0"/>
              <a:t>devotional</a:t>
            </a:r>
            <a:r>
              <a:rPr lang="en-US" sz="4000" dirty="0" smtClean="0"/>
              <a:t>.</a:t>
            </a:r>
          </a:p>
          <a:p>
            <a:pPr marL="201168" lvl="1" indent="0">
              <a:buNone/>
            </a:pPr>
            <a:endParaRPr lang="en-US" sz="2400" dirty="0" smtClean="0"/>
          </a:p>
          <a:p>
            <a:pPr lvl="2"/>
            <a:r>
              <a:rPr lang="en-US" sz="3600" dirty="0" smtClean="0"/>
              <a:t>It’s </a:t>
            </a:r>
            <a:r>
              <a:rPr lang="en-US" sz="3600" dirty="0"/>
              <a:t>part of the </a:t>
            </a:r>
            <a:r>
              <a:rPr lang="en-US" sz="3600" u="sng" dirty="0"/>
              <a:t>pursuit</a:t>
            </a:r>
            <a:r>
              <a:rPr lang="en-US" sz="3600" dirty="0"/>
              <a:t> of God</a:t>
            </a:r>
            <a:r>
              <a:rPr lang="en-US" sz="3600" dirty="0" smtClean="0"/>
              <a:t>.</a:t>
            </a:r>
          </a:p>
          <a:p>
            <a:pPr lvl="2"/>
            <a:endParaRPr lang="en-US" sz="3600" dirty="0"/>
          </a:p>
          <a:p>
            <a:pPr lvl="1"/>
            <a:r>
              <a:rPr lang="en-US" sz="4000" dirty="0"/>
              <a:t>Biblical faith is always reasonable.</a:t>
            </a:r>
          </a:p>
          <a:p>
            <a:pPr lvl="1"/>
            <a:endParaRPr lang="en-US" sz="4000" dirty="0"/>
          </a:p>
          <a:p>
            <a:pPr lvl="1"/>
            <a:endParaRPr lang="en-US" sz="36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6861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/>
          <a:lstStyle/>
          <a:p>
            <a:r>
              <a:rPr lang="en-US" b="1" dirty="0" smtClean="0">
                <a:latin typeface="OCR A Extended" panose="02010509020102010303" pitchFamily="50" charset="0"/>
              </a:rPr>
              <a:t>1 Peter </a:t>
            </a:r>
            <a:r>
              <a:rPr lang="en-US" b="1" dirty="0" smtClean="0">
                <a:latin typeface="OCR A Extended" panose="02010509020102010303" pitchFamily="50" charset="0"/>
              </a:rPr>
              <a:t>3:14-15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But even if you should suffer for righteousness, you are blessed. Do not fear what they fear or be intimidated,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00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/>
          <a:lstStyle/>
          <a:p>
            <a:r>
              <a:rPr lang="en-US" b="1" dirty="0" smtClean="0">
                <a:latin typeface="OCR A Extended" panose="02010509020102010303" pitchFamily="50" charset="0"/>
              </a:rPr>
              <a:t>1 Peter </a:t>
            </a:r>
            <a:r>
              <a:rPr lang="en-US" b="1" dirty="0" smtClean="0">
                <a:latin typeface="OCR A Extended" panose="02010509020102010303" pitchFamily="50" charset="0"/>
              </a:rPr>
              <a:t>3:14-15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but </a:t>
            </a:r>
            <a:r>
              <a:rPr lang="en-US" sz="4000" dirty="0"/>
              <a:t>in your hearts regard Christ the Lord as holy, ready at any time to give a defense to anyone who asks you for a reason for the hope that is in you. Yet do this with gentleness and </a:t>
            </a:r>
            <a:r>
              <a:rPr lang="en-US" sz="4000" dirty="0" smtClean="0"/>
              <a:t>respect.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70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/>
          <a:lstStyle/>
          <a:p>
            <a:r>
              <a:rPr lang="en-US" b="1" dirty="0" smtClean="0">
                <a:latin typeface="OCR A Extended" panose="02010509020102010303" pitchFamily="50" charset="0"/>
              </a:rPr>
              <a:t>1 Peter 3:15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4000" dirty="0" smtClean="0"/>
              <a:t>Apologetics </a:t>
            </a:r>
            <a:r>
              <a:rPr lang="en-US" sz="4000" dirty="0"/>
              <a:t>is for everyone</a:t>
            </a:r>
            <a:r>
              <a:rPr lang="en-US" sz="4000" dirty="0" smtClean="0"/>
              <a:t>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19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OCR A Extended" panose="02010509020102010303" pitchFamily="50" charset="0"/>
              </a:rPr>
              <a:t>It’s for everyone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4400" dirty="0"/>
              <a:t>Apologetics is </a:t>
            </a:r>
            <a:r>
              <a:rPr lang="en-US" sz="4400" dirty="0" smtClean="0"/>
              <a:t>for everyone.</a:t>
            </a:r>
          </a:p>
          <a:p>
            <a:pPr marL="201168" lvl="1" indent="0">
              <a:buNone/>
            </a:pPr>
            <a:endParaRPr lang="en-US" sz="2400" dirty="0"/>
          </a:p>
          <a:p>
            <a:pPr lvl="2"/>
            <a:r>
              <a:rPr lang="en-US" sz="4000" dirty="0" smtClean="0"/>
              <a:t>Part </a:t>
            </a:r>
            <a:r>
              <a:rPr lang="en-US" sz="4000" dirty="0"/>
              <a:t>of this pursuit is asking the deep and difficult questions </a:t>
            </a:r>
            <a:r>
              <a:rPr lang="en-US" sz="4000" i="1" dirty="0"/>
              <a:t>for ourselves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390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/>
          <a:lstStyle/>
          <a:p>
            <a:r>
              <a:rPr lang="en-US" b="1" dirty="0" smtClean="0">
                <a:latin typeface="OCR A Extended" panose="02010509020102010303" pitchFamily="50" charset="0"/>
              </a:rPr>
              <a:t>1 Peter 3:15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4000" dirty="0" smtClean="0"/>
              <a:t>Apologetics </a:t>
            </a:r>
            <a:r>
              <a:rPr lang="en-US" sz="4000" dirty="0"/>
              <a:t>is for everyone!</a:t>
            </a:r>
          </a:p>
          <a:p>
            <a:pPr marL="228600" indent="-228600">
              <a:buFont typeface="Tw Cen MT" panose="020B0602020104020603" pitchFamily="34" charset="0"/>
              <a:buAutoNum type="arabicPeriod"/>
            </a:pPr>
            <a:r>
              <a:rPr lang="en-US" sz="4000" dirty="0"/>
              <a:t>The call is to be </a:t>
            </a:r>
            <a:r>
              <a:rPr lang="en-US" sz="4000" i="1" dirty="0" smtClean="0"/>
              <a:t>ready</a:t>
            </a:r>
            <a:r>
              <a:rPr lang="en-US" sz="4000" dirty="0" smtClean="0"/>
              <a:t> to make a defense.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52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/>
          <a:lstStyle/>
          <a:p>
            <a:r>
              <a:rPr lang="en-US" b="1" dirty="0" smtClean="0">
                <a:latin typeface="OCR A Extended" panose="02010509020102010303" pitchFamily="50" charset="0"/>
              </a:rPr>
              <a:t>Be Ready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lang="en-US" dirty="0" smtClean="0"/>
          </a:p>
          <a:p>
            <a:pPr lvl="2"/>
            <a:r>
              <a:rPr lang="en-US" sz="4000" dirty="0" smtClean="0"/>
              <a:t>By </a:t>
            </a:r>
            <a:r>
              <a:rPr lang="en-US" sz="4000" dirty="0"/>
              <a:t>asking questions for ourselves, we become prepared to answer others.  </a:t>
            </a:r>
            <a:endParaRPr lang="en-US" sz="4000" dirty="0" smtClean="0"/>
          </a:p>
          <a:p>
            <a:pPr lvl="1"/>
            <a:endParaRPr lang="en-US" sz="2800" dirty="0"/>
          </a:p>
          <a:p>
            <a:pPr marL="128016" lvl="1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5210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/>
          <a:lstStyle/>
          <a:p>
            <a:r>
              <a:rPr lang="en-US" b="1" dirty="0" smtClean="0">
                <a:latin typeface="OCR A Extended" panose="02010509020102010303" pitchFamily="50" charset="0"/>
              </a:rPr>
              <a:t>Be Ready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lang="en-US" sz="2000" dirty="0" smtClean="0"/>
          </a:p>
          <a:p>
            <a:pPr lvl="2"/>
            <a:r>
              <a:rPr lang="en-US" sz="4000" dirty="0" smtClean="0"/>
              <a:t>By </a:t>
            </a:r>
            <a:r>
              <a:rPr lang="en-US" sz="4000" dirty="0"/>
              <a:t>asking questions for ourselves, we become prepared to answer others.  </a:t>
            </a:r>
            <a:endParaRPr lang="en-US" sz="4000" dirty="0" smtClean="0"/>
          </a:p>
          <a:p>
            <a:pPr lvl="1"/>
            <a:endParaRPr lang="en-US" sz="3200" dirty="0"/>
          </a:p>
          <a:p>
            <a:pPr lvl="2"/>
            <a:r>
              <a:rPr lang="en-US" sz="4000" dirty="0" smtClean="0"/>
              <a:t>Being </a:t>
            </a:r>
            <a:r>
              <a:rPr lang="en-US" sz="4000" dirty="0"/>
              <a:t>ready </a:t>
            </a:r>
            <a:r>
              <a:rPr lang="en-US" sz="4000" dirty="0" smtClean="0"/>
              <a:t>gives us the power of confidence. </a:t>
            </a:r>
            <a:endParaRPr lang="en-US" sz="4000" dirty="0"/>
          </a:p>
          <a:p>
            <a:pPr marL="128016" lvl="1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3548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771" y="1828800"/>
            <a:ext cx="7868829" cy="4480560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>
                <a:solidFill>
                  <a:schemeClr val="tx1"/>
                </a:solidFill>
              </a:rPr>
              <a:t>You should also be ready for your particular context. 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lvl="3"/>
            <a:r>
              <a:rPr lang="en-US" sz="3600" dirty="0" smtClean="0"/>
              <a:t>Who are you called to (right now)?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62367"/>
          </a:xfrm>
        </p:spPr>
        <p:txBody>
          <a:bodyPr/>
          <a:lstStyle/>
          <a:p>
            <a:r>
              <a:rPr lang="en-US" b="1" dirty="0">
                <a:latin typeface="OCR A Extended" panose="02010509020102010303" pitchFamily="50" charset="0"/>
              </a:rPr>
              <a:t>B</a:t>
            </a:r>
            <a:r>
              <a:rPr lang="en-US" b="1" dirty="0" smtClean="0">
                <a:latin typeface="OCR A Extended" panose="02010509020102010303" pitchFamily="50" charset="0"/>
              </a:rPr>
              <a:t>e </a:t>
            </a:r>
            <a:r>
              <a:rPr lang="en-US" b="1" dirty="0">
                <a:latin typeface="OCR A Extended" panose="02010509020102010303" pitchFamily="50" charset="0"/>
              </a:rPr>
              <a:t>R</a:t>
            </a:r>
            <a:r>
              <a:rPr lang="en-US" b="1" dirty="0" smtClean="0">
                <a:latin typeface="OCR A Extended" panose="02010509020102010303" pitchFamily="50" charset="0"/>
              </a:rPr>
              <a:t>eady</a:t>
            </a:r>
            <a:endParaRPr lang="en-US" b="1" dirty="0">
              <a:latin typeface="OCR A Extended" panose="0201050902010201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0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/>
          <a:lstStyle/>
          <a:p>
            <a:r>
              <a:rPr lang="en-US" b="1" dirty="0" smtClean="0">
                <a:latin typeface="OCR A Extended" panose="02010509020102010303" pitchFamily="50" charset="0"/>
              </a:rPr>
              <a:t>1 Peter 3:15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4000" dirty="0" smtClean="0"/>
              <a:t>Apologetics </a:t>
            </a:r>
            <a:r>
              <a:rPr lang="en-US" sz="4000" dirty="0"/>
              <a:t>is for everyone!</a:t>
            </a:r>
          </a:p>
          <a:p>
            <a:pPr marL="228600" indent="-228600">
              <a:buFont typeface="Tw Cen MT" panose="020B0602020104020603" pitchFamily="34" charset="0"/>
              <a:buAutoNum type="arabicPeriod"/>
            </a:pPr>
            <a:r>
              <a:rPr lang="en-US" sz="4000" dirty="0"/>
              <a:t>The call is to be </a:t>
            </a:r>
            <a:r>
              <a:rPr lang="en-US" sz="4000" i="1" dirty="0" smtClean="0"/>
              <a:t>ready</a:t>
            </a:r>
            <a:r>
              <a:rPr lang="en-US" sz="4000" dirty="0" smtClean="0"/>
              <a:t> to make a defense.</a:t>
            </a:r>
            <a:endParaRPr lang="en-US" sz="4000" dirty="0"/>
          </a:p>
          <a:p>
            <a:pPr marL="228600" indent="-228600">
              <a:buAutoNum type="arabicPeriod"/>
            </a:pPr>
            <a:r>
              <a:rPr lang="en-US" sz="4000" dirty="0" smtClean="0"/>
              <a:t>We are defend with gentleness </a:t>
            </a:r>
            <a:r>
              <a:rPr lang="en-US" sz="4000" dirty="0"/>
              <a:t>and respect. </a:t>
            </a:r>
          </a:p>
        </p:txBody>
      </p:sp>
    </p:spTree>
    <p:extLst>
      <p:ext uri="{BB962C8B-B14F-4D97-AF65-F5344CB8AC3E}">
        <p14:creationId xmlns:p14="http://schemas.microsoft.com/office/powerpoint/2010/main" val="22228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/>
          <a:lstStyle/>
          <a:p>
            <a:r>
              <a:rPr lang="en-US" b="1" dirty="0" smtClean="0">
                <a:latin typeface="OCR A Extended" panose="02010509020102010303" pitchFamily="50" charset="0"/>
              </a:rPr>
              <a:t>Knowing God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3600" dirty="0" smtClean="0"/>
              <a:t>John 17:3 </a:t>
            </a:r>
            <a:r>
              <a:rPr lang="en-US" sz="3600" dirty="0"/>
              <a:t>Now this is eternal life: that they know you, the only true God, and Jesus Christ, whom you have sent</a:t>
            </a:r>
            <a:r>
              <a:rPr lang="en-US" sz="3600" dirty="0" smtClean="0"/>
              <a:t>.</a:t>
            </a:r>
          </a:p>
          <a:p>
            <a:pPr marL="128016" lvl="1" indent="0">
              <a:buNone/>
            </a:pPr>
            <a:endParaRPr lang="en-US" sz="3600" dirty="0"/>
          </a:p>
          <a:p>
            <a:pPr marL="128016" lvl="1" indent="0">
              <a:buNone/>
            </a:pPr>
            <a:r>
              <a:rPr lang="en-US" sz="3600" dirty="0"/>
              <a:t>“You ask me how I know He lives?”</a:t>
            </a:r>
          </a:p>
          <a:p>
            <a:pPr marL="128016" lvl="1" indent="0">
              <a:buNone/>
            </a:pPr>
            <a:r>
              <a:rPr lang="en-US" sz="3600" dirty="0"/>
              <a:t>	Answer: “He lives within my heart.”</a:t>
            </a:r>
          </a:p>
          <a:p>
            <a:pPr marL="128016" lvl="1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15827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6236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OCR A Extended" panose="02010509020102010303" pitchFamily="50" charset="0"/>
              </a:rPr>
              <a:t>Gentleness and Respect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771" y="1828800"/>
            <a:ext cx="7868829" cy="44805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Caution: Apologetics can be misused. </a:t>
            </a:r>
          </a:p>
          <a:p>
            <a:pPr marL="201168" lvl="1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2"/>
            <a:r>
              <a:rPr lang="en-US" sz="3600" dirty="0" smtClean="0">
                <a:solidFill>
                  <a:schemeClr val="tx1"/>
                </a:solidFill>
              </a:rPr>
              <a:t>Don’t win the debate but lose someone’s soul. </a:t>
            </a:r>
          </a:p>
          <a:p>
            <a:pPr marL="201168" lvl="1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6236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OCR A Extended" panose="02010509020102010303" pitchFamily="50" charset="0"/>
              </a:rPr>
              <a:t>The Pursuit of God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771" y="1828800"/>
            <a:ext cx="7868829" cy="44805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Application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Be curious about God.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Pursue God with all of who you are.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Tell everyone!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0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/>
          <a:lstStyle/>
          <a:p>
            <a:r>
              <a:rPr lang="en-US" b="1" dirty="0" smtClean="0">
                <a:latin typeface="OCR A Extended" panose="02010509020102010303" pitchFamily="50" charset="0"/>
              </a:rPr>
              <a:t>Knowing God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3600" dirty="0" smtClean="0"/>
              <a:t>Many </a:t>
            </a:r>
            <a:r>
              <a:rPr lang="en-US" sz="3600" dirty="0"/>
              <a:t>think Christianity doesn’t provide objectively true answers. </a:t>
            </a:r>
          </a:p>
          <a:p>
            <a:pPr marL="699516" lvl="1" indent="-571500"/>
            <a:r>
              <a:rPr lang="en-US" sz="3600" dirty="0" smtClean="0"/>
              <a:t>Over 60% of Christian youth will leave the church. </a:t>
            </a:r>
          </a:p>
          <a:p>
            <a:pPr marL="699516" lvl="1" indent="-571500"/>
            <a:r>
              <a:rPr lang="en-US" sz="3600" dirty="0" smtClean="0"/>
              <a:t>Christianity </a:t>
            </a:r>
            <a:r>
              <a:rPr lang="en-US" sz="3600" dirty="0"/>
              <a:t>is, today, largely irrelevant to the culture. </a:t>
            </a:r>
          </a:p>
          <a:p>
            <a:pPr marL="128016" lvl="1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7677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/>
          <a:lstStyle/>
          <a:p>
            <a:r>
              <a:rPr lang="en-US" b="1" dirty="0" smtClean="0">
                <a:latin typeface="OCR A Extended" panose="02010509020102010303" pitchFamily="50" charset="0"/>
              </a:rPr>
              <a:t>The Pursuit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016" lvl="1" indent="0">
              <a:buNone/>
            </a:pPr>
            <a:r>
              <a:rPr lang="en-US" sz="3600" dirty="0"/>
              <a:t>Matthew 22:37-38</a:t>
            </a:r>
            <a:r>
              <a:rPr lang="en-US" sz="3600" baseline="30000" dirty="0"/>
              <a:t> </a:t>
            </a:r>
          </a:p>
          <a:p>
            <a:pPr marL="128016" lvl="1" indent="0">
              <a:buNone/>
            </a:pPr>
            <a:r>
              <a:rPr lang="en-US" sz="3600" dirty="0"/>
              <a:t>[Jesus] said to him, “Love the Lord your God with all your heart, with all your soul, and with all your mind. This is the greatest and most important command.”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8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/>
          <a:lstStyle/>
          <a:p>
            <a:r>
              <a:rPr lang="en-US" b="1" dirty="0" smtClean="0">
                <a:latin typeface="OCR A Extended" panose="02010509020102010303" pitchFamily="50" charset="0"/>
              </a:rPr>
              <a:t>The Pursuit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016" lvl="1" indent="0">
              <a:buNone/>
            </a:pPr>
            <a:r>
              <a:rPr lang="en-US" sz="4000" dirty="0"/>
              <a:t>“Love the Lord your God…with all your mind.” </a:t>
            </a:r>
          </a:p>
          <a:p>
            <a:pPr marL="128016" lvl="1" indent="0">
              <a:buNone/>
            </a:pPr>
            <a:endParaRPr lang="en-US" sz="3600" dirty="0"/>
          </a:p>
          <a:p>
            <a:pPr lvl="3"/>
            <a:r>
              <a:rPr lang="en-US" sz="4000" dirty="0"/>
              <a:t>What does it mean to love God with our minds?</a:t>
            </a:r>
          </a:p>
        </p:txBody>
      </p:sp>
    </p:spTree>
    <p:extLst>
      <p:ext uri="{BB962C8B-B14F-4D97-AF65-F5344CB8AC3E}">
        <p14:creationId xmlns:p14="http://schemas.microsoft.com/office/powerpoint/2010/main" val="31231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/>
          <a:lstStyle/>
          <a:p>
            <a:r>
              <a:rPr lang="en-US" b="1" dirty="0" smtClean="0">
                <a:latin typeface="OCR A Extended" panose="02010509020102010303" pitchFamily="50" charset="0"/>
              </a:rPr>
              <a:t>The Pursuit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733"/>
            <a:ext cx="8245929" cy="4179509"/>
          </a:xfrm>
        </p:spPr>
        <p:txBody>
          <a:bodyPr/>
          <a:lstStyle/>
          <a:p>
            <a:pPr marL="310896" lvl="2" indent="0">
              <a:buNone/>
            </a:pPr>
            <a:r>
              <a:rPr lang="en-US" sz="3600" dirty="0"/>
              <a:t>Seeking to know God by asking the deep intellectual questions about God. </a:t>
            </a:r>
          </a:p>
          <a:p>
            <a:pPr marL="882396" lvl="2" indent="-571500"/>
            <a:endParaRPr lang="en-US" sz="3200" dirty="0"/>
          </a:p>
          <a:p>
            <a:pPr marL="768096" lvl="2" indent="-457200"/>
            <a:r>
              <a:rPr lang="en-US" sz="3200" dirty="0" smtClean="0"/>
              <a:t>This is Christian Apologetics</a:t>
            </a:r>
          </a:p>
        </p:txBody>
      </p:sp>
    </p:spTree>
    <p:extLst>
      <p:ext uri="{BB962C8B-B14F-4D97-AF65-F5344CB8AC3E}">
        <p14:creationId xmlns:p14="http://schemas.microsoft.com/office/powerpoint/2010/main" val="3548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57883"/>
          </a:xfrm>
        </p:spPr>
        <p:txBody>
          <a:bodyPr/>
          <a:lstStyle/>
          <a:p>
            <a:r>
              <a:rPr lang="en-US" b="1" dirty="0" smtClean="0">
                <a:latin typeface="OCR A Extended" panose="02010509020102010303" pitchFamily="50" charset="0"/>
              </a:rPr>
              <a:t>The Pursuit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016" lvl="1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Isn’t it wrong to question God? </a:t>
            </a:r>
          </a:p>
          <a:p>
            <a:pPr marL="699516" lvl="1" indent="-571500"/>
            <a:r>
              <a:rPr lang="en-US" sz="3600" dirty="0" smtClean="0">
                <a:solidFill>
                  <a:schemeClr val="tx1"/>
                </a:solidFill>
              </a:rPr>
              <a:t>Aren’t </a:t>
            </a:r>
            <a:r>
              <a:rPr lang="en-US" sz="3600" dirty="0">
                <a:solidFill>
                  <a:schemeClr val="tx1"/>
                </a:solidFill>
              </a:rPr>
              <a:t>we told to have childlike faith?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63" y="4122554"/>
            <a:ext cx="3079124" cy="2040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246" y="3880690"/>
            <a:ext cx="2335233" cy="23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99" y="328809"/>
            <a:ext cx="8414905" cy="90914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OCR A Extended" panose="02010509020102010303" pitchFamily="50" charset="0"/>
              </a:rPr>
              <a:t>The Pursuit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9" y="1620203"/>
            <a:ext cx="4330988" cy="285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4267200"/>
            <a:ext cx="3581400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11406"/>
            <a:ext cx="5029200" cy="282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87" y="1620203"/>
            <a:ext cx="3683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3071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OCR A Extended" panose="02010509020102010303" pitchFamily="50" charset="0"/>
              </a:rPr>
              <a:t>The Pursuit</a:t>
            </a:r>
            <a:endParaRPr lang="en-US" sz="4050" dirty="0">
              <a:latin typeface="Rockwell Condensed" panose="020606030504050201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5734"/>
            <a:ext cx="8412479" cy="4616026"/>
          </a:xfrm>
        </p:spPr>
        <p:txBody>
          <a:bodyPr>
            <a:normAutofit/>
          </a:bodyPr>
          <a:lstStyle/>
          <a:p>
            <a:r>
              <a:rPr lang="en-US" sz="3900" dirty="0" smtClean="0">
                <a:cs typeface="LilyUPC" panose="020B0604020202020204" pitchFamily="34" charset="-34"/>
              </a:rPr>
              <a:t>We can have faith and still have unanswered questions.</a:t>
            </a:r>
          </a:p>
          <a:p>
            <a:endParaRPr lang="en-US" sz="3200" dirty="0">
              <a:cs typeface="LilyUPC" panose="020B0604020202020204" pitchFamily="34" charset="-34"/>
            </a:endParaRPr>
          </a:p>
          <a:p>
            <a:pPr lvl="1"/>
            <a:r>
              <a:rPr lang="en-US" sz="3500" dirty="0" smtClean="0">
                <a:cs typeface="LilyUPC" panose="020B0604020202020204" pitchFamily="34" charset="-34"/>
              </a:rPr>
              <a:t>You </a:t>
            </a:r>
            <a:r>
              <a:rPr lang="en-US" sz="3500" dirty="0">
                <a:cs typeface="LilyUPC" panose="020B0604020202020204" pitchFamily="34" charset="-34"/>
              </a:rPr>
              <a:t>need enough of your questions answered to trust!!</a:t>
            </a:r>
          </a:p>
          <a:p>
            <a:endParaRPr lang="en-US" sz="3000" dirty="0"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14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3268</TotalTime>
  <Words>679</Words>
  <Application>Microsoft Office PowerPoint</Application>
  <PresentationFormat>On-screen Show (4:3)</PresentationFormat>
  <Paragraphs>109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PMingLiU-ExtB</vt:lpstr>
      <vt:lpstr>Calibri</vt:lpstr>
      <vt:lpstr>Calibri Light</vt:lpstr>
      <vt:lpstr>Haettenschweiler</vt:lpstr>
      <vt:lpstr>LilyUPC</vt:lpstr>
      <vt:lpstr>OCR A Extended</vt:lpstr>
      <vt:lpstr>Rockwell Condensed</vt:lpstr>
      <vt:lpstr>Tw Cen MT</vt:lpstr>
      <vt:lpstr>Wingdings</vt:lpstr>
      <vt:lpstr>Retrospect</vt:lpstr>
      <vt:lpstr>The Pursuit  of God </vt:lpstr>
      <vt:lpstr>Knowing God</vt:lpstr>
      <vt:lpstr>Knowing God</vt:lpstr>
      <vt:lpstr>The Pursuit</vt:lpstr>
      <vt:lpstr>The Pursuit</vt:lpstr>
      <vt:lpstr>The Pursuit</vt:lpstr>
      <vt:lpstr>The Pursuit</vt:lpstr>
      <vt:lpstr>The Pursuit</vt:lpstr>
      <vt:lpstr>The Pursuit</vt:lpstr>
      <vt:lpstr>What is apologetics?</vt:lpstr>
      <vt:lpstr>1 Peter 3:14-15</vt:lpstr>
      <vt:lpstr>1 Peter 3:14-15</vt:lpstr>
      <vt:lpstr>1 Peter 3:15</vt:lpstr>
      <vt:lpstr>It’s for everyone</vt:lpstr>
      <vt:lpstr>1 Peter 3:15</vt:lpstr>
      <vt:lpstr>Be Ready</vt:lpstr>
      <vt:lpstr>Be Ready</vt:lpstr>
      <vt:lpstr>Be Ready</vt:lpstr>
      <vt:lpstr>1 Peter 3:15</vt:lpstr>
      <vt:lpstr>Gentleness and Respect</vt:lpstr>
      <vt:lpstr>The Pursuit of God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Pursuit of God</dc:title>
  <dc:creator>Dickinson, Travis</dc:creator>
  <cp:lastModifiedBy>Dickinson, Travis</cp:lastModifiedBy>
  <cp:revision>37</cp:revision>
  <cp:lastPrinted>2018-03-28T20:40:03Z</cp:lastPrinted>
  <dcterms:created xsi:type="dcterms:W3CDTF">2018-03-08T19:37:01Z</dcterms:created>
  <dcterms:modified xsi:type="dcterms:W3CDTF">2018-04-22T14:17:17Z</dcterms:modified>
</cp:coreProperties>
</file>