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5" r:id="rId3"/>
    <p:sldId id="314" r:id="rId4"/>
    <p:sldId id="313" r:id="rId5"/>
    <p:sldId id="290" r:id="rId6"/>
    <p:sldId id="288" r:id="rId7"/>
    <p:sldId id="292" r:id="rId8"/>
    <p:sldId id="294" r:id="rId9"/>
    <p:sldId id="297" r:id="rId10"/>
    <p:sldId id="299" r:id="rId11"/>
    <p:sldId id="316" r:id="rId12"/>
    <p:sldId id="317" r:id="rId13"/>
    <p:sldId id="320" r:id="rId14"/>
    <p:sldId id="309" r:id="rId15"/>
    <p:sldId id="319" r:id="rId16"/>
    <p:sldId id="318" r:id="rId17"/>
    <p:sldId id="296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89" autoAdjust="0"/>
  </p:normalViewPr>
  <p:slideViewPr>
    <p:cSldViewPr>
      <p:cViewPr varScale="1">
        <p:scale>
          <a:sx n="65" d="100"/>
          <a:sy n="65" d="100"/>
        </p:scale>
        <p:origin x="8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A4EA4-6BAB-4963-AF53-FF6245159B76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780"/>
            <a:ext cx="3038475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30780"/>
            <a:ext cx="3038475" cy="4656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EAC85-D172-4C42-97EC-D29D229F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39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22EF5539-5B9B-4C7F-9DFC-1FC9F037DA8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7A2C347-991F-4C1E-89B8-9DA7E622E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6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45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7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https://www.christianitytoday.com/women/2016/april/my-toddler-survived-brain-cancer-heres-what-we-learned.html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97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https://www.premierchristianity.com/Past-Issues/2016/December-2016/My-4-year-old-son-got-brain-cancer.-But-God-isn-t-to-blame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32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3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94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7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6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5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4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https://rarehistoricalphotos.com/vulture-little-girl/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78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27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It can be argued that Zeus does not exist.</a:t>
            </a:r>
            <a:r>
              <a:rPr lang="en-US" sz="2800" baseline="0" dirty="0" smtClean="0"/>
              <a:t>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24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9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80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5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2086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7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675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A79CEF58-62F0-4084-8D0F-A3644D05D5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285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362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4006171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9CEF58-62F0-4084-8D0F-A3644D05D5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5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499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169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250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441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472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016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79CEF58-62F0-4084-8D0F-A3644D05D501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46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Problem of Evil</a:t>
            </a:r>
            <a:br>
              <a:rPr lang="en-US" dirty="0" smtClean="0"/>
            </a:br>
            <a:r>
              <a:rPr lang="en-US" dirty="0" smtClean="0"/>
              <a:t>The Problem of Pain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Travis Dickinson</a:t>
            </a:r>
          </a:p>
          <a:p>
            <a:r>
              <a:rPr lang="en-US" sz="3600" dirty="0" smtClean="0"/>
              <a:t>www.travisdickinson.com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724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4000" dirty="0" smtClean="0"/>
              <a:t>Problem: God is </a:t>
            </a:r>
            <a:r>
              <a:rPr lang="en-US" sz="4000" u="sng" dirty="0" smtClean="0"/>
              <a:t>incompatible</a:t>
            </a:r>
            <a:r>
              <a:rPr lang="en-US" sz="4000" dirty="0" smtClean="0"/>
              <a:t> with senseless pain and suffering.</a:t>
            </a:r>
          </a:p>
          <a:p>
            <a:pPr lvl="1"/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1846743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724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248400" cy="453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806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Pain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7469" y="2133600"/>
            <a:ext cx="66675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352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Pain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234" y="2362200"/>
            <a:ext cx="7841528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316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724400"/>
          </a:xfrm>
        </p:spPr>
        <p:txBody>
          <a:bodyPr>
            <a:normAutofit/>
          </a:bodyPr>
          <a:lstStyle/>
          <a:p>
            <a:pPr marL="628650" indent="-514350">
              <a:buFont typeface="+mj-lt"/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r>
              <a:rPr lang="en-US" sz="3200" dirty="0" smtClean="0"/>
              <a:t>Job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84212"/>
            <a:ext cx="4393778" cy="524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603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724400"/>
          </a:xfrm>
        </p:spPr>
        <p:txBody>
          <a:bodyPr>
            <a:normAutofit/>
          </a:bodyPr>
          <a:lstStyle/>
          <a:p>
            <a:pPr marL="628650" indent="-514350">
              <a:buFont typeface="+mj-lt"/>
              <a:buAutoNum type="arabicPeriod"/>
            </a:pPr>
            <a:endParaRPr lang="en-US" sz="2000" dirty="0" smtClean="0"/>
          </a:p>
          <a:p>
            <a:r>
              <a:rPr lang="en-US" sz="3600" dirty="0" smtClean="0"/>
              <a:t>We live in a </a:t>
            </a:r>
            <a:r>
              <a:rPr lang="en-US" sz="3600" u="sng" dirty="0" smtClean="0"/>
              <a:t>fallen</a:t>
            </a:r>
            <a:r>
              <a:rPr lang="en-US" sz="3600" dirty="0" smtClean="0"/>
              <a:t> world.</a:t>
            </a:r>
          </a:p>
          <a:p>
            <a:pPr lvl="1"/>
            <a:r>
              <a:rPr lang="en-US" sz="3600" dirty="0" smtClean="0"/>
              <a:t>These are consequences of the fall.</a:t>
            </a:r>
          </a:p>
          <a:p>
            <a:r>
              <a:rPr lang="en-US" sz="3600" dirty="0" smtClean="0"/>
              <a:t>God is under no </a:t>
            </a:r>
            <a:r>
              <a:rPr lang="en-US" sz="3600" u="sng" dirty="0" smtClean="0"/>
              <a:t>obligation</a:t>
            </a:r>
            <a:r>
              <a:rPr lang="en-US" sz="3600" dirty="0" smtClean="0"/>
              <a:t> to make our lives more pleasurable. </a:t>
            </a:r>
          </a:p>
          <a:p>
            <a:pPr lvl="1"/>
            <a:r>
              <a:rPr lang="en-US" sz="3600" dirty="0" smtClean="0"/>
              <a:t>We are not the point (Col. 1:16)</a:t>
            </a:r>
          </a:p>
          <a:p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1057311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724400"/>
          </a:xfrm>
        </p:spPr>
        <p:txBody>
          <a:bodyPr>
            <a:normAutofit/>
          </a:bodyPr>
          <a:lstStyle/>
          <a:p>
            <a:pPr marL="628650" indent="-514350">
              <a:buFont typeface="+mj-lt"/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r>
              <a:rPr lang="en-US" sz="4000" dirty="0" smtClean="0"/>
              <a:t>We don’t need to know God’s purpose for our pain to know that:</a:t>
            </a:r>
          </a:p>
          <a:p>
            <a:pPr lvl="1"/>
            <a:r>
              <a:rPr lang="en-US" sz="3600" dirty="0" smtClean="0"/>
              <a:t>God is there.</a:t>
            </a:r>
          </a:p>
          <a:p>
            <a:pPr lvl="1"/>
            <a:r>
              <a:rPr lang="en-US" sz="3600" dirty="0" smtClean="0"/>
              <a:t>God is good.</a:t>
            </a:r>
          </a:p>
          <a:p>
            <a:pPr lvl="1"/>
            <a:r>
              <a:rPr lang="en-US" sz="3600" dirty="0" smtClean="0"/>
              <a:t>God is in control (i.e., he has a purpose).</a:t>
            </a:r>
          </a:p>
        </p:txBody>
      </p:sp>
    </p:spTree>
    <p:extLst>
      <p:ext uri="{BB962C8B-B14F-4D97-AF65-F5344CB8AC3E}">
        <p14:creationId xmlns:p14="http://schemas.microsoft.com/office/powerpoint/2010/main" val="1032564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72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Despite our sin, God has provided for the </a:t>
            </a:r>
            <a:r>
              <a:rPr lang="en-US" sz="3600" u="sng" dirty="0" smtClean="0"/>
              <a:t>redemption</a:t>
            </a:r>
            <a:r>
              <a:rPr lang="en-US" sz="3600" dirty="0" smtClean="0"/>
              <a:t> of mankind.</a:t>
            </a:r>
          </a:p>
          <a:p>
            <a:pPr lvl="1"/>
            <a:r>
              <a:rPr lang="en-US" sz="3200" dirty="0" smtClean="0"/>
              <a:t>So the ultimate answer to all problems of evil is the cross.</a:t>
            </a:r>
          </a:p>
          <a:p>
            <a:pPr lvl="1"/>
            <a:r>
              <a:rPr lang="en-US" sz="3200" i="1" dirty="0" smtClean="0"/>
              <a:t>“How to get God off the hook? God’s answer is Jesus. Jesus is not God off the hook but God on the hook” (</a:t>
            </a:r>
            <a:r>
              <a:rPr lang="en-US" sz="3200" i="1" dirty="0" err="1" smtClean="0"/>
              <a:t>Kreeft</a:t>
            </a:r>
            <a:r>
              <a:rPr lang="en-US" sz="3200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98755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3500" y="2081213"/>
            <a:ext cx="6477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6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Evil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24593" y="3766975"/>
            <a:ext cx="4127368" cy="3079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689054"/>
            <a:ext cx="5619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223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and suffering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18" y="1824781"/>
            <a:ext cx="7253401" cy="4837112"/>
          </a:xfrm>
        </p:spPr>
      </p:pic>
    </p:spTree>
    <p:extLst>
      <p:ext uri="{BB962C8B-B14F-4D97-AF65-F5344CB8AC3E}">
        <p14:creationId xmlns:p14="http://schemas.microsoft.com/office/powerpoint/2010/main" val="7981601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3 Problems:</a:t>
            </a:r>
          </a:p>
          <a:p>
            <a:r>
              <a:rPr lang="en-US" sz="4000" dirty="0" smtClean="0"/>
              <a:t>The emotional problem of </a:t>
            </a:r>
            <a:r>
              <a:rPr lang="en-US" sz="4000" u="sng" dirty="0" smtClean="0"/>
              <a:t>pain</a:t>
            </a:r>
            <a:r>
              <a:rPr lang="en-US" sz="4000" dirty="0" smtClean="0"/>
              <a:t> and suffering</a:t>
            </a:r>
          </a:p>
          <a:p>
            <a:r>
              <a:rPr lang="en-US" sz="4000" dirty="0" smtClean="0"/>
              <a:t>The problem of </a:t>
            </a:r>
            <a:r>
              <a:rPr lang="en-US" sz="4000" u="sng" dirty="0" smtClean="0"/>
              <a:t>evil</a:t>
            </a:r>
          </a:p>
          <a:p>
            <a:r>
              <a:rPr lang="en-US" sz="4000" dirty="0" smtClean="0"/>
              <a:t>The problem of </a:t>
            </a:r>
            <a:r>
              <a:rPr lang="en-US" sz="4000" u="sng" dirty="0" smtClean="0"/>
              <a:t>pain</a:t>
            </a:r>
          </a:p>
        </p:txBody>
      </p:sp>
    </p:spTree>
    <p:extLst>
      <p:ext uri="{BB962C8B-B14F-4D97-AF65-F5344CB8AC3E}">
        <p14:creationId xmlns:p14="http://schemas.microsoft.com/office/powerpoint/2010/main" val="24613535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4176"/>
            <a:ext cx="8153400" cy="1508760"/>
          </a:xfrm>
        </p:spPr>
        <p:txBody>
          <a:bodyPr/>
          <a:lstStyle/>
          <a:p>
            <a:r>
              <a:rPr lang="en-US" dirty="0" smtClean="0"/>
              <a:t>Emotional Problem of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92936"/>
            <a:ext cx="8763000" cy="4836464"/>
          </a:xfrm>
        </p:spPr>
        <p:txBody>
          <a:bodyPr>
            <a:normAutofit/>
          </a:bodyPr>
          <a:lstStyle/>
          <a:p>
            <a:endParaRPr lang="en-US" sz="1900" dirty="0" smtClean="0"/>
          </a:p>
          <a:p>
            <a:pPr marL="0" indent="0">
              <a:buNone/>
            </a:pPr>
            <a:r>
              <a:rPr lang="en-US" sz="4000" dirty="0" smtClean="0"/>
              <a:t>This is when we experience pain and suffering, and we </a:t>
            </a:r>
            <a:r>
              <a:rPr lang="en-US" sz="4000" u="sng" dirty="0" smtClean="0"/>
              <a:t>grieve</a:t>
            </a:r>
            <a:r>
              <a:rPr lang="en-US" sz="4000" dirty="0" smtClean="0"/>
              <a:t>. </a:t>
            </a:r>
          </a:p>
          <a:p>
            <a:pPr lvl="1"/>
            <a:r>
              <a:rPr lang="en-US" sz="3800" dirty="0" smtClean="0"/>
              <a:t>This is not an intellectual problem.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4000" dirty="0" smtClean="0"/>
              <a:t>Caution: Don’t attempt to “solve” this problem.</a:t>
            </a:r>
          </a:p>
          <a:p>
            <a:pPr marL="0" indent="0">
              <a:buNone/>
            </a:pPr>
            <a:r>
              <a:rPr lang="en-US" sz="4000" dirty="0" smtClean="0"/>
              <a:t>Response: Compassion, love and support</a:t>
            </a:r>
          </a:p>
        </p:txBody>
      </p:sp>
    </p:spTree>
    <p:extLst>
      <p:ext uri="{BB962C8B-B14F-4D97-AF65-F5344CB8AC3E}">
        <p14:creationId xmlns:p14="http://schemas.microsoft.com/office/powerpoint/2010/main" val="21318293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Evil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Problem: Since evil exists, God does not exist. </a:t>
            </a:r>
          </a:p>
          <a:p>
            <a:pPr marL="114300" indent="0">
              <a:buNone/>
            </a:pPr>
            <a:endParaRPr lang="en-US" sz="1800" dirty="0" smtClean="0"/>
          </a:p>
          <a:p>
            <a:pPr marL="571500" indent="-457200"/>
            <a:r>
              <a:rPr lang="en-US" sz="3600" dirty="0" smtClean="0"/>
              <a:t>If God can do </a:t>
            </a:r>
            <a:r>
              <a:rPr lang="en-US" sz="3600" u="sng" dirty="0" smtClean="0"/>
              <a:t>anything</a:t>
            </a:r>
            <a:r>
              <a:rPr lang="en-US" sz="3600" dirty="0" smtClean="0"/>
              <a:t>, he can prevent evil. </a:t>
            </a:r>
          </a:p>
          <a:p>
            <a:pPr marL="571500" indent="-457200"/>
            <a:r>
              <a:rPr lang="en-US" sz="3600" dirty="0" smtClean="0"/>
              <a:t>If God is </a:t>
            </a:r>
            <a:r>
              <a:rPr lang="en-US" sz="3600" u="sng" dirty="0" smtClean="0"/>
              <a:t>good</a:t>
            </a:r>
            <a:r>
              <a:rPr lang="en-US" sz="3600" dirty="0" smtClean="0"/>
              <a:t>, he ought to prevent evil. </a:t>
            </a:r>
          </a:p>
          <a:p>
            <a:pPr marL="571500" indent="-457200"/>
            <a:r>
              <a:rPr lang="en-US" sz="3600" dirty="0" smtClean="0"/>
              <a:t>But there’s </a:t>
            </a:r>
            <a:r>
              <a:rPr lang="en-US" sz="3600" u="sng" dirty="0" smtClean="0"/>
              <a:t>evil</a:t>
            </a:r>
            <a:r>
              <a:rPr lang="en-US" sz="36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82870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Evil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2936"/>
            <a:ext cx="8458200" cy="483646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000" dirty="0" smtClean="0"/>
          </a:p>
          <a:p>
            <a:pPr marL="114300" indent="0">
              <a:buNone/>
            </a:pPr>
            <a:r>
              <a:rPr lang="en-US" sz="4000" dirty="0" smtClean="0"/>
              <a:t>Inadequate responses:</a:t>
            </a:r>
          </a:p>
          <a:p>
            <a:pPr lvl="1"/>
            <a:r>
              <a:rPr lang="en-US" sz="3600" dirty="0" smtClean="0"/>
              <a:t>You can’t have good without evil.</a:t>
            </a:r>
          </a:p>
          <a:p>
            <a:pPr lvl="1"/>
            <a:r>
              <a:rPr lang="en-US" sz="3600" dirty="0" smtClean="0"/>
              <a:t>It’s just the discipline of a loving father.</a:t>
            </a:r>
          </a:p>
          <a:p>
            <a:pPr lvl="1"/>
            <a:r>
              <a:rPr lang="en-US" sz="3600" dirty="0" smtClean="0"/>
              <a:t>God can do anything and so God can do evil.  </a:t>
            </a:r>
          </a:p>
        </p:txBody>
      </p:sp>
    </p:spTree>
    <p:extLst>
      <p:ext uri="{BB962C8B-B14F-4D97-AF65-F5344CB8AC3E}">
        <p14:creationId xmlns:p14="http://schemas.microsoft.com/office/powerpoint/2010/main" val="8298755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Evil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Response: </a:t>
            </a:r>
          </a:p>
          <a:p>
            <a:r>
              <a:rPr lang="en-US" sz="3600" dirty="0" smtClean="0"/>
              <a:t>God allows evil for a </a:t>
            </a:r>
            <a:r>
              <a:rPr lang="en-US" sz="3600" u="sng" dirty="0" smtClean="0"/>
              <a:t>greater</a:t>
            </a:r>
            <a:r>
              <a:rPr lang="en-US" sz="3600" dirty="0" smtClean="0"/>
              <a:t> good. </a:t>
            </a:r>
          </a:p>
          <a:p>
            <a:pPr lvl="2"/>
            <a:r>
              <a:rPr lang="en-US" sz="3200" dirty="0" smtClean="0"/>
              <a:t>He has justifying reasons.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3600" dirty="0" smtClean="0"/>
              <a:t>What’s the greater good?</a:t>
            </a:r>
          </a:p>
          <a:p>
            <a:pPr lvl="1"/>
            <a:r>
              <a:rPr lang="en-US" sz="3200" dirty="0" smtClean="0"/>
              <a:t>Human </a:t>
            </a:r>
            <a:r>
              <a:rPr lang="en-US" sz="3200" u="sng" dirty="0" smtClean="0"/>
              <a:t>freedom 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3200" dirty="0" smtClean="0"/>
              <a:t>Genuine </a:t>
            </a:r>
            <a:r>
              <a:rPr lang="en-US" sz="3200" u="sng" dirty="0" smtClean="0"/>
              <a:t>love</a:t>
            </a:r>
            <a:r>
              <a:rPr lang="en-US" sz="3200" dirty="0" smtClean="0"/>
              <a:t> requires </a:t>
            </a:r>
            <a:r>
              <a:rPr lang="en-US" sz="3200" dirty="0"/>
              <a:t>genuine </a:t>
            </a:r>
            <a:r>
              <a:rPr lang="en-US" sz="3200" dirty="0" smtClean="0"/>
              <a:t>freedom</a:t>
            </a:r>
          </a:p>
          <a:p>
            <a:pPr lvl="1"/>
            <a:r>
              <a:rPr lang="en-US" sz="3200" dirty="0" smtClean="0"/>
              <a:t>Genuine </a:t>
            </a:r>
            <a:r>
              <a:rPr lang="en-US" sz="3200" u="sng" dirty="0" smtClean="0"/>
              <a:t>worship</a:t>
            </a:r>
            <a:r>
              <a:rPr lang="en-US" sz="3200" dirty="0" smtClean="0"/>
              <a:t> requires </a:t>
            </a:r>
            <a:r>
              <a:rPr lang="en-US" sz="3200" dirty="0"/>
              <a:t>genuine </a:t>
            </a:r>
            <a:r>
              <a:rPr lang="en-US" sz="3200" dirty="0" smtClean="0"/>
              <a:t>freedom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54180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11766</TotalTime>
  <Words>387</Words>
  <Application>Microsoft Office PowerPoint</Application>
  <PresentationFormat>On-screen Show (4:3)</PresentationFormat>
  <Paragraphs>86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Corbel</vt:lpstr>
      <vt:lpstr>Wingdings</vt:lpstr>
      <vt:lpstr>Banded</vt:lpstr>
      <vt:lpstr>The Problem of Evil The Problem of Pain</vt:lpstr>
      <vt:lpstr>The Problem</vt:lpstr>
      <vt:lpstr>Moral Evil</vt:lpstr>
      <vt:lpstr>Pain and suffering</vt:lpstr>
      <vt:lpstr>What’s the problem?</vt:lpstr>
      <vt:lpstr>Emotional Problem of pain</vt:lpstr>
      <vt:lpstr>Problem of Evil</vt:lpstr>
      <vt:lpstr>Problem of Evil</vt:lpstr>
      <vt:lpstr>Problem of Evil</vt:lpstr>
      <vt:lpstr>Problem of Pain</vt:lpstr>
      <vt:lpstr>Problem of Pain</vt:lpstr>
      <vt:lpstr>Problem of Pain</vt:lpstr>
      <vt:lpstr>Problem of Pain</vt:lpstr>
      <vt:lpstr>Problem of pain</vt:lpstr>
      <vt:lpstr>Problem of pain</vt:lpstr>
      <vt:lpstr>Problem of Pain</vt:lpstr>
      <vt:lpstr>The Good News</vt:lpstr>
    </vt:vector>
  </TitlesOfParts>
  <Company>SWBTS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Presocratics</dc:title>
  <dc:creator>tdickinson</dc:creator>
  <cp:lastModifiedBy>Dickinson, Travis</cp:lastModifiedBy>
  <cp:revision>140</cp:revision>
  <cp:lastPrinted>2018-04-23T22:26:09Z</cp:lastPrinted>
  <dcterms:created xsi:type="dcterms:W3CDTF">2011-09-27T01:07:54Z</dcterms:created>
  <dcterms:modified xsi:type="dcterms:W3CDTF">2018-04-23T22:31:08Z</dcterms:modified>
</cp:coreProperties>
</file>