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sldIdLst>
    <p:sldId id="256" r:id="rId2"/>
    <p:sldId id="349" r:id="rId3"/>
    <p:sldId id="375" r:id="rId4"/>
    <p:sldId id="351" r:id="rId5"/>
    <p:sldId id="346" r:id="rId6"/>
    <p:sldId id="345" r:id="rId7"/>
    <p:sldId id="353" r:id="rId8"/>
    <p:sldId id="354" r:id="rId9"/>
    <p:sldId id="279" r:id="rId10"/>
    <p:sldId id="365" r:id="rId11"/>
    <p:sldId id="363" r:id="rId12"/>
    <p:sldId id="364" r:id="rId13"/>
    <p:sldId id="369" r:id="rId14"/>
    <p:sldId id="355" r:id="rId15"/>
    <p:sldId id="366" r:id="rId16"/>
    <p:sldId id="367" r:id="rId17"/>
    <p:sldId id="372" r:id="rId18"/>
    <p:sldId id="373" r:id="rId19"/>
    <p:sldId id="368" r:id="rId20"/>
    <p:sldId id="370" r:id="rId21"/>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91" autoAdjust="0"/>
  </p:normalViewPr>
  <p:slideViewPr>
    <p:cSldViewPr>
      <p:cViewPr varScale="1">
        <p:scale>
          <a:sx n="58" d="100"/>
          <a:sy n="58" d="100"/>
        </p:scale>
        <p:origin x="87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22EF5539-5B9B-4C7F-9DFC-1FC9F037DA8C}" type="datetimeFigureOut">
              <a:rPr lang="en-US" smtClean="0"/>
              <a:t>2/10/2018</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B7A2C347-991F-4C1E-89B8-9DA7E622E91C}" type="slidenum">
              <a:rPr lang="en-US" smtClean="0"/>
              <a:t>‹#›</a:t>
            </a:fld>
            <a:endParaRPr lang="en-US"/>
          </a:p>
        </p:txBody>
      </p:sp>
    </p:spTree>
    <p:extLst>
      <p:ext uri="{BB962C8B-B14F-4D97-AF65-F5344CB8AC3E}">
        <p14:creationId xmlns:p14="http://schemas.microsoft.com/office/powerpoint/2010/main" val="2070602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2</a:t>
            </a:fld>
            <a:endParaRPr lang="en-US"/>
          </a:p>
        </p:txBody>
      </p:sp>
    </p:spTree>
    <p:extLst>
      <p:ext uri="{BB962C8B-B14F-4D97-AF65-F5344CB8AC3E}">
        <p14:creationId xmlns:p14="http://schemas.microsoft.com/office/powerpoint/2010/main" val="3584855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Both Jesus and Lucifer proposed plans of salvation but Lucifer’s plan exalted</a:t>
            </a:r>
            <a:r>
              <a:rPr lang="en-US" sz="1200" baseline="0" dirty="0" smtClean="0"/>
              <a:t> him and took away freewill. </a:t>
            </a:r>
            <a:endParaRPr lang="en-US" sz="1200" dirty="0" smtClean="0"/>
          </a:p>
          <a:p>
            <a:endParaRPr lang="en-US" dirty="0" smtClean="0"/>
          </a:p>
          <a:p>
            <a:r>
              <a:rPr lang="en-US" dirty="0" smtClean="0"/>
              <a:t>Almost</a:t>
            </a:r>
            <a:r>
              <a:rPr lang="en-US" baseline="0" dirty="0" smtClean="0"/>
              <a:t> no one is not saved. It is only the very worst of sinners. You can commit murder and still get to the terrestrial kingdom. The way to go to hell is to be a Mormon apostate (called Sons of Perdition). </a:t>
            </a:r>
          </a:p>
          <a:p>
            <a:endParaRPr lang="en-US" baseline="0" dirty="0" smtClean="0"/>
          </a:p>
          <a:p>
            <a:r>
              <a:rPr lang="en-US" baseline="0" dirty="0" smtClean="0"/>
              <a:t>It is the next levels of heaven that many will not achieve (</a:t>
            </a:r>
            <a:r>
              <a:rPr lang="en-US" baseline="0" dirty="0" err="1" smtClean="0"/>
              <a:t>telestial</a:t>
            </a:r>
            <a:r>
              <a:rPr lang="en-US" baseline="0" dirty="0" smtClean="0"/>
              <a:t>, terrestrial, and celestial)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11</a:t>
            </a:fld>
            <a:endParaRPr lang="en-US"/>
          </a:p>
        </p:txBody>
      </p:sp>
    </p:spTree>
    <p:extLst>
      <p:ext uri="{BB962C8B-B14F-4D97-AF65-F5344CB8AC3E}">
        <p14:creationId xmlns:p14="http://schemas.microsoft.com/office/powerpoint/2010/main" val="3319963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12</a:t>
            </a:fld>
            <a:endParaRPr lang="en-US"/>
          </a:p>
        </p:txBody>
      </p:sp>
    </p:spTree>
    <p:extLst>
      <p:ext uri="{BB962C8B-B14F-4D97-AF65-F5344CB8AC3E}">
        <p14:creationId xmlns:p14="http://schemas.microsoft.com/office/powerpoint/2010/main" val="1657797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13</a:t>
            </a:fld>
            <a:endParaRPr lang="en-US"/>
          </a:p>
        </p:txBody>
      </p:sp>
    </p:spTree>
    <p:extLst>
      <p:ext uri="{BB962C8B-B14F-4D97-AF65-F5344CB8AC3E}">
        <p14:creationId xmlns:p14="http://schemas.microsoft.com/office/powerpoint/2010/main" val="2071082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gospel is sometimes talked about as laws and ordinances. </a:t>
            </a:r>
          </a:p>
          <a:p>
            <a:endParaRPr lang="en-US" dirty="0" smtClean="0"/>
          </a:p>
          <a:p>
            <a:r>
              <a:rPr lang="en-US" sz="1200" kern="1200" dirty="0" smtClean="0">
                <a:solidFill>
                  <a:schemeClr val="tx1"/>
                </a:solidFill>
                <a:effectLst/>
                <a:latin typeface="+mn-lt"/>
                <a:ea typeface="+mn-ea"/>
                <a:cs typeface="+mn-cs"/>
              </a:rPr>
              <a:t>No man or woman in this dispensation will ever enter into the Celestial Kingdom of God without the consent of Joseph Smith…every man and woman must have the certificate of Joseph Smith, Junior as a passport to their entrance into the mansions where God and Christ are---I can not there without his consent….He reigns there as supreme, a being in his sphere, capacity, calling, as God does in Heaven …(Brigham Young, Journal of Discourses, 6:229, 7:289)</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14</a:t>
            </a:fld>
            <a:endParaRPr lang="en-US"/>
          </a:p>
        </p:txBody>
      </p:sp>
    </p:spTree>
    <p:extLst>
      <p:ext uri="{BB962C8B-B14F-4D97-AF65-F5344CB8AC3E}">
        <p14:creationId xmlns:p14="http://schemas.microsoft.com/office/powerpoint/2010/main" val="1095500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12</a:t>
            </a:r>
            <a:r>
              <a:rPr lang="en-US" baseline="30000" dirty="0" smtClean="0"/>
              <a:t>th</a:t>
            </a:r>
            <a:r>
              <a:rPr lang="en-US" dirty="0" smtClean="0"/>
              <a:t> president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15</a:t>
            </a:fld>
            <a:endParaRPr lang="en-US"/>
          </a:p>
        </p:txBody>
      </p:sp>
    </p:spTree>
    <p:extLst>
      <p:ext uri="{BB962C8B-B14F-4D97-AF65-F5344CB8AC3E}">
        <p14:creationId xmlns:p14="http://schemas.microsoft.com/office/powerpoint/2010/main" val="4281237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Out of the book of Mormon</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16</a:t>
            </a:fld>
            <a:endParaRPr lang="en-US"/>
          </a:p>
        </p:txBody>
      </p:sp>
    </p:spTree>
    <p:extLst>
      <p:ext uri="{BB962C8B-B14F-4D97-AF65-F5344CB8AC3E}">
        <p14:creationId xmlns:p14="http://schemas.microsoft.com/office/powerpoint/2010/main" val="2168729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when ye shall receive these things, I would exhort you that ye would ask God, the Eternal Father, in the name of Christ, if these things are not true; and if ye shall ask with a sincere heart, with real intent, having faith in Christ, he will manifest the truth of it unto you, by the power of the Holy Ghost. (</a:t>
            </a:r>
            <a:r>
              <a:rPr lang="en-US" dirty="0" err="1" smtClean="0"/>
              <a:t>Moroni</a:t>
            </a:r>
            <a:r>
              <a:rPr lang="en-US" dirty="0" smtClean="0"/>
              <a:t> 10:4)</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17</a:t>
            </a:fld>
            <a:endParaRPr lang="en-US"/>
          </a:p>
        </p:txBody>
      </p:sp>
    </p:spTree>
    <p:extLst>
      <p:ext uri="{BB962C8B-B14F-4D97-AF65-F5344CB8AC3E}">
        <p14:creationId xmlns:p14="http://schemas.microsoft.com/office/powerpoint/2010/main" val="1662736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when ye shall receive these things, I would exhort you that ye would ask God, the Eternal Father, in the name of Christ, if these things are not true; and if ye shall ask with a sincere heart, with real intent, having faith in Christ, he will manifest the truth of it unto you, by the power of the Holy Ghost. (</a:t>
            </a:r>
            <a:r>
              <a:rPr lang="en-US" dirty="0" err="1" smtClean="0"/>
              <a:t>Moroni</a:t>
            </a:r>
            <a:r>
              <a:rPr lang="en-US" dirty="0" smtClean="0"/>
              <a:t> 10:4)</a:t>
            </a:r>
          </a:p>
          <a:p>
            <a:endParaRPr lang="en-US" dirty="0" smtClean="0"/>
          </a:p>
          <a:p>
            <a:r>
              <a:rPr lang="en-US" dirty="0" smtClean="0"/>
              <a:t>There are so many problems when it comes to the evidence. The evidence, by contrast, for Christianity is very, very good. </a:t>
            </a:r>
          </a:p>
          <a:p>
            <a:r>
              <a:rPr lang="en-US" dirty="0" smtClean="0"/>
              <a:t>Their</a:t>
            </a:r>
            <a:r>
              <a:rPr lang="en-US" baseline="0" dirty="0" smtClean="0"/>
              <a:t> concept of God loses out on the apologetic arguments (not creator, not eternal, not designer, in short, not God). </a:t>
            </a:r>
          </a:p>
          <a:p>
            <a:r>
              <a:rPr lang="en-US" baseline="0" dirty="0" smtClean="0"/>
              <a:t>There is no archeological evidence for the claims of the ancient people of America</a:t>
            </a:r>
          </a:p>
          <a:p>
            <a:r>
              <a:rPr lang="en-US" baseline="0" dirty="0" smtClean="0"/>
              <a:t>There are obvious anachronisms throughout the Book of Mormon. </a:t>
            </a:r>
          </a:p>
          <a:p>
            <a:r>
              <a:rPr lang="en-US" baseline="0" dirty="0" smtClean="0"/>
              <a:t>The dubious nature of the claims of translation (Egyptian papyri that became the Book of Abraham).  </a:t>
            </a:r>
            <a:endParaRPr lang="en-US" dirty="0" smtClean="0"/>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18</a:t>
            </a:fld>
            <a:endParaRPr lang="en-US"/>
          </a:p>
        </p:txBody>
      </p:sp>
    </p:spTree>
    <p:extLst>
      <p:ext uri="{BB962C8B-B14F-4D97-AF65-F5344CB8AC3E}">
        <p14:creationId xmlns:p14="http://schemas.microsoft.com/office/powerpoint/2010/main" val="932681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Objective evidence: </a:t>
            </a:r>
          </a:p>
          <a:p>
            <a:r>
              <a:rPr lang="en-US" dirty="0" smtClean="0"/>
              <a:t>Most every </a:t>
            </a:r>
          </a:p>
          <a:p>
            <a:r>
              <a:rPr lang="en-US" dirty="0" smtClean="0"/>
              <a:t>The gospel of Christianity brings actual assurance (Mormons</a:t>
            </a:r>
            <a:r>
              <a:rPr lang="en-US" baseline="0" dirty="0" smtClean="0"/>
              <a:t> lack any assurance)</a:t>
            </a:r>
          </a:p>
          <a:p>
            <a:endParaRPr lang="en-US" baseline="0" dirty="0" smtClean="0"/>
          </a:p>
          <a:p>
            <a:r>
              <a:rPr lang="en-US" baseline="0" dirty="0" smtClean="0"/>
              <a:t>They have everything within their view to see the truth of the gospel. The only way to be an intellectually satisfied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19</a:t>
            </a:fld>
            <a:endParaRPr lang="en-US"/>
          </a:p>
        </p:txBody>
      </p:sp>
    </p:spTree>
    <p:extLst>
      <p:ext uri="{BB962C8B-B14F-4D97-AF65-F5344CB8AC3E}">
        <p14:creationId xmlns:p14="http://schemas.microsoft.com/office/powerpoint/2010/main" val="1303457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20</a:t>
            </a:fld>
            <a:endParaRPr lang="en-US"/>
          </a:p>
        </p:txBody>
      </p:sp>
    </p:spTree>
    <p:extLst>
      <p:ext uri="{BB962C8B-B14F-4D97-AF65-F5344CB8AC3E}">
        <p14:creationId xmlns:p14="http://schemas.microsoft.com/office/powerpoint/2010/main" val="181454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3</a:t>
            </a:fld>
            <a:endParaRPr lang="en-US"/>
          </a:p>
        </p:txBody>
      </p:sp>
    </p:spTree>
    <p:extLst>
      <p:ext uri="{BB962C8B-B14F-4D97-AF65-F5344CB8AC3E}">
        <p14:creationId xmlns:p14="http://schemas.microsoft.com/office/powerpoint/2010/main" val="1805432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towns in Utah</a:t>
            </a:r>
            <a:r>
              <a:rPr lang="en-US" baseline="0" dirty="0" smtClean="0"/>
              <a:t> have less than 2% of evangelical Christian. </a:t>
            </a:r>
          </a:p>
          <a:p>
            <a:r>
              <a:rPr lang="en-US" baseline="0" dirty="0" smtClean="0"/>
              <a:t>Equivocations (politicians)</a:t>
            </a:r>
          </a:p>
          <a:p>
            <a:r>
              <a:rPr lang="en-US" dirty="0" smtClean="0"/>
              <a:t>Noisy children are a real headache. Two Tylenol will make a headache go away. Therefore, two aspirin will make noisy children go away.</a:t>
            </a:r>
          </a:p>
          <a:p>
            <a:r>
              <a:rPr lang="en-US" dirty="0" smtClean="0"/>
              <a:t>I put my</a:t>
            </a:r>
            <a:r>
              <a:rPr lang="en-US" baseline="0" dirty="0" smtClean="0"/>
              <a:t> money at the bank. </a:t>
            </a:r>
          </a:p>
          <a:p>
            <a:r>
              <a:rPr lang="en-US" baseline="0" dirty="0" smtClean="0"/>
              <a:t>Bait and switch</a:t>
            </a:r>
            <a:endParaRPr lang="en-US" dirty="0" smtClean="0"/>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4</a:t>
            </a:fld>
            <a:endParaRPr lang="en-US"/>
          </a:p>
        </p:txBody>
      </p:sp>
    </p:spTree>
    <p:extLst>
      <p:ext uri="{BB962C8B-B14F-4D97-AF65-F5344CB8AC3E}">
        <p14:creationId xmlns:p14="http://schemas.microsoft.com/office/powerpoint/2010/main" val="257745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word accursed is a very strong one. It is the</a:t>
            </a:r>
            <a:r>
              <a:rPr lang="en-US" baseline="0" dirty="0" smtClean="0"/>
              <a:t> word </a:t>
            </a:r>
            <a:r>
              <a:rPr lang="en-US" dirty="0" smtClean="0"/>
              <a:t>anathema, which basically means you are</a:t>
            </a:r>
            <a:r>
              <a:rPr lang="en-US" baseline="0" dirty="0" smtClean="0"/>
              <a:t> cursed or damned.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5</a:t>
            </a:fld>
            <a:endParaRPr lang="en-US"/>
          </a:p>
        </p:txBody>
      </p:sp>
    </p:spTree>
    <p:extLst>
      <p:ext uri="{BB962C8B-B14F-4D97-AF65-F5344CB8AC3E}">
        <p14:creationId xmlns:p14="http://schemas.microsoft.com/office/powerpoint/2010/main" val="235364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"Mormonism, as it is called, must stand or fall on the story of Joseph Smith. He was either a prophet of God, divinely called, properly appointed and commissioned, or he was one of the biggest frauds this world has ever seen. There is no middle ground. If Joseph Smith was a deceiver, who willfully attempted to mislead the people, then he should be exposed; his claims should be refuted, and his doctrines shown to be false, for the doctrines of an impostor cannot be made to harmonize in all particulars with divine truth. If his claims and declarations were built upon fraud and deceit, there would appear many errors and contradictions, which would be easy to detect." (</a:t>
            </a:r>
            <a:r>
              <a:rPr lang="en-US" i="1" dirty="0" smtClean="0"/>
              <a:t>Doctrines of Salvation</a:t>
            </a:r>
            <a:r>
              <a:rPr lang="en-US" dirty="0" smtClean="0"/>
              <a:t>, Vol. 1, p. 188).</a:t>
            </a:r>
          </a:p>
          <a:p>
            <a:endParaRPr lang="en-US" dirty="0" smtClean="0"/>
          </a:p>
          <a:p>
            <a:r>
              <a:rPr lang="en-US" dirty="0" smtClean="0"/>
              <a:t>22 years of age when he is</a:t>
            </a:r>
            <a:r>
              <a:rPr lang="en-US" baseline="0" dirty="0" smtClean="0"/>
              <a:t> instructed to acquire and translate the golden tablets.</a:t>
            </a:r>
          </a:p>
          <a:p>
            <a:r>
              <a:rPr lang="en-US" baseline="0" dirty="0" smtClean="0"/>
              <a:t>The Book of Mormon is not very Mormon (it’s relatively consistent with Christianity)…their unique beliefs come progressively later…pre-existence, exaltation to deity, plural marriage, baptism of the dead, etc.</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6</a:t>
            </a:fld>
            <a:endParaRPr lang="en-US"/>
          </a:p>
        </p:txBody>
      </p:sp>
    </p:spTree>
    <p:extLst>
      <p:ext uri="{BB962C8B-B14F-4D97-AF65-F5344CB8AC3E}">
        <p14:creationId xmlns:p14="http://schemas.microsoft.com/office/powerpoint/2010/main" val="2226322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a:t>
            </a:r>
            <a:r>
              <a:rPr lang="en-US" baseline="30000" dirty="0" smtClean="0"/>
              <a:t>th</a:t>
            </a:r>
            <a:r>
              <a:rPr lang="en-US" baseline="0" dirty="0" smtClean="0"/>
              <a:t> president of the LDS church</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7</a:t>
            </a:fld>
            <a:endParaRPr lang="en-US"/>
          </a:p>
        </p:txBody>
      </p:sp>
    </p:spTree>
    <p:extLst>
      <p:ext uri="{BB962C8B-B14F-4D97-AF65-F5344CB8AC3E}">
        <p14:creationId xmlns:p14="http://schemas.microsoft.com/office/powerpoint/2010/main" val="125183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Lorenzo Snow was the 5</a:t>
            </a:r>
            <a:r>
              <a:rPr lang="en-US" baseline="30000" dirty="0" smtClean="0"/>
              <a:t>th</a:t>
            </a:r>
            <a:r>
              <a:rPr lang="en-US" dirty="0" smtClean="0"/>
              <a:t> president,</a:t>
            </a:r>
            <a:r>
              <a:rPr lang="en-US" baseline="0" dirty="0" smtClean="0"/>
              <a:t> he had some contact with Joseph Smith as boy. He had 9 wives and 42 children.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8</a:t>
            </a:fld>
            <a:endParaRPr lang="en-US"/>
          </a:p>
        </p:txBody>
      </p:sp>
    </p:spTree>
    <p:extLst>
      <p:ext uri="{BB962C8B-B14F-4D97-AF65-F5344CB8AC3E}">
        <p14:creationId xmlns:p14="http://schemas.microsoft.com/office/powerpoint/2010/main" val="95011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History of the Church,</a:t>
            </a:r>
            <a:r>
              <a:rPr lang="en-US" dirty="0" smtClean="0"/>
              <a:t> 6:474; from a discourse given by Joseph Smith on June 16, 1844, in Nauvoo, Illinois; reported by Thomas Bullock.</a:t>
            </a:r>
            <a:endParaRPr lang="en-US" dirty="0" smtClean="0"/>
          </a:p>
          <a:p>
            <a:endParaRPr lang="en-US" dirty="0" smtClean="0"/>
          </a:p>
          <a:p>
            <a:r>
              <a:rPr lang="en-US" dirty="0" smtClean="0"/>
              <a:t>These three gods are only one in that they agree in</a:t>
            </a:r>
            <a:r>
              <a:rPr lang="en-US" baseline="0" dirty="0" smtClean="0"/>
              <a:t> their wills about how to save the world.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9</a:t>
            </a:fld>
            <a:endParaRPr lang="en-US"/>
          </a:p>
        </p:txBody>
      </p:sp>
    </p:spTree>
    <p:extLst>
      <p:ext uri="{BB962C8B-B14F-4D97-AF65-F5344CB8AC3E}">
        <p14:creationId xmlns:p14="http://schemas.microsoft.com/office/powerpoint/2010/main" val="1324992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History of the Church,</a:t>
            </a:r>
            <a:r>
              <a:rPr lang="en-US" dirty="0" smtClean="0"/>
              <a:t> 6:474; from a discourse given by Joseph Smith on June 16, 1844, in Nauvoo, Illinois; reported by Thomas Bullock.</a:t>
            </a:r>
            <a:endParaRPr lang="en-US" dirty="0" smtClean="0"/>
          </a:p>
          <a:p>
            <a:endParaRPr lang="en-US" dirty="0" smtClean="0"/>
          </a:p>
          <a:p>
            <a:r>
              <a:rPr lang="en-US" dirty="0" smtClean="0"/>
              <a:t>These three gods are only one in that they agree in</a:t>
            </a:r>
            <a:r>
              <a:rPr lang="en-US" baseline="0" dirty="0" smtClean="0"/>
              <a:t> their wills about how to save the world.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10</a:t>
            </a:fld>
            <a:endParaRPr lang="en-US"/>
          </a:p>
        </p:txBody>
      </p:sp>
    </p:spTree>
    <p:extLst>
      <p:ext uri="{BB962C8B-B14F-4D97-AF65-F5344CB8AC3E}">
        <p14:creationId xmlns:p14="http://schemas.microsoft.com/office/powerpoint/2010/main" val="1498569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79CEF58-62F0-4084-8D0F-A3644D05D501}"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56487"/>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4289990535"/>
      </p:ext>
    </p:extLst>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85222"/>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1326707401"/>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CEF58-62F0-4084-8D0F-A3644D05D501}" type="datetimeFigureOut">
              <a:rPr lang="en-US" smtClean="0"/>
              <a:pPr/>
              <a:t>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4564495"/>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1507942184"/>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9CEF58-62F0-4084-8D0F-A3644D05D501}" type="datetimeFigureOut">
              <a:rPr lang="en-US" smtClean="0"/>
              <a:pPr/>
              <a:t>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701522572"/>
      </p:ext>
    </p:extLst>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9CEF58-62F0-4084-8D0F-A3644D05D501}" type="datetimeFigureOut">
              <a:rPr lang="en-US" smtClean="0"/>
              <a:pPr/>
              <a:t>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2224009496"/>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CEF58-62F0-4084-8D0F-A3644D05D501}" type="datetimeFigureOut">
              <a:rPr lang="en-US" smtClean="0"/>
              <a:pPr/>
              <a:t>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1654783822"/>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CEF58-62F0-4084-8D0F-A3644D05D501}"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Tree>
    <p:extLst>
      <p:ext uri="{BB962C8B-B14F-4D97-AF65-F5344CB8AC3E}">
        <p14:creationId xmlns:p14="http://schemas.microsoft.com/office/powerpoint/2010/main" val="4178373740"/>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CEF58-62F0-4084-8D0F-A3644D05D501}" type="datetimeFigureOut">
              <a:rPr lang="en-US" smtClean="0"/>
              <a:pPr/>
              <a:t>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6320540"/>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79CEF58-62F0-4084-8D0F-A3644D05D501}" type="datetimeFigureOut">
              <a:rPr lang="en-US" smtClean="0"/>
              <a:pPr/>
              <a:t>2/10/2018</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D8B909-3E07-44E2-A2C3-EA9DE94D73A7}"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07260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wipe dir="r"/>
  </p:transition>
  <p:timing>
    <p:tnLst>
      <p:par>
        <p:cTn id="1" dur="indefinite" restart="never" nodeType="tmRoot"/>
      </p:par>
    </p:tnLst>
  </p:timing>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Reaching Mormons with the (True) Gospel</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1800" dirty="0" smtClean="0"/>
              <a:t>Travis Dickinson</a:t>
            </a:r>
          </a:p>
          <a:p>
            <a:r>
              <a:rPr lang="en-US" sz="1800" dirty="0" smtClean="0"/>
              <a:t>www.travisdickinson.com</a:t>
            </a:r>
            <a:endParaRPr lang="en-US" sz="180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God</a:t>
            </a:r>
          </a:p>
          <a:p>
            <a:pPr lvl="1"/>
            <a:r>
              <a:rPr lang="en-US" sz="3200" dirty="0" smtClean="0"/>
              <a:t>God the father himself had a heavenly </a:t>
            </a:r>
            <a:r>
              <a:rPr lang="en-US" sz="3200" u="sng" dirty="0" smtClean="0"/>
              <a:t>father</a:t>
            </a:r>
            <a:r>
              <a:rPr lang="en-US" sz="3200" dirty="0" smtClean="0"/>
              <a:t>.</a:t>
            </a:r>
          </a:p>
          <a:p>
            <a:pPr lvl="1"/>
            <a:r>
              <a:rPr lang="en-US" sz="3200" dirty="0" smtClean="0"/>
              <a:t>There has been an infinite number of gods.</a:t>
            </a:r>
          </a:p>
          <a:p>
            <a:endParaRPr lang="en-US" sz="3600" dirty="0" smtClean="0"/>
          </a:p>
        </p:txBody>
      </p:sp>
    </p:spTree>
    <p:extLst>
      <p:ext uri="{BB962C8B-B14F-4D97-AF65-F5344CB8AC3E}">
        <p14:creationId xmlns:p14="http://schemas.microsoft.com/office/powerpoint/2010/main" val="36775189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Jesus</a:t>
            </a:r>
          </a:p>
          <a:p>
            <a:pPr lvl="1"/>
            <a:r>
              <a:rPr lang="en-US" sz="3600" dirty="0" smtClean="0"/>
              <a:t>Jesus is the elder </a:t>
            </a:r>
            <a:r>
              <a:rPr lang="en-US" sz="3600" u="sng" dirty="0" smtClean="0"/>
              <a:t>brother</a:t>
            </a:r>
            <a:r>
              <a:rPr lang="en-US" sz="3600" dirty="0" smtClean="0"/>
              <a:t> of Lucifer.</a:t>
            </a:r>
          </a:p>
          <a:p>
            <a:pPr lvl="3"/>
            <a:r>
              <a:rPr lang="en-US" sz="3200" dirty="0" smtClean="0"/>
              <a:t>We are also siblings as spirit children.</a:t>
            </a:r>
          </a:p>
          <a:p>
            <a:pPr lvl="1"/>
            <a:r>
              <a:rPr lang="en-US" sz="3600" dirty="0" smtClean="0"/>
              <a:t>Jesus’s death on the cross achieved salvation for virtually all. </a:t>
            </a:r>
            <a:endParaRPr lang="en-US" sz="3600" dirty="0" smtClean="0"/>
          </a:p>
          <a:p>
            <a:endParaRPr lang="en-US" sz="3600" dirty="0" smtClean="0"/>
          </a:p>
        </p:txBody>
      </p:sp>
    </p:spTree>
    <p:extLst>
      <p:ext uri="{BB962C8B-B14F-4D97-AF65-F5344CB8AC3E}">
        <p14:creationId xmlns:p14="http://schemas.microsoft.com/office/powerpoint/2010/main" val="7253252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1905000"/>
            <a:ext cx="8534400" cy="4724400"/>
          </a:xfrm>
        </p:spPr>
        <p:txBody>
          <a:bodyPr>
            <a:normAutofit/>
          </a:bodyPr>
          <a:lstStyle/>
          <a:p>
            <a:r>
              <a:rPr lang="en-US" sz="3600" dirty="0" smtClean="0"/>
              <a:t>Humans</a:t>
            </a:r>
          </a:p>
          <a:p>
            <a:pPr lvl="1"/>
            <a:r>
              <a:rPr lang="en-US" sz="3600" dirty="0" smtClean="0"/>
              <a:t>All humans </a:t>
            </a:r>
            <a:r>
              <a:rPr lang="en-US" sz="3600" u="sng" dirty="0" smtClean="0"/>
              <a:t>pre-existed</a:t>
            </a:r>
            <a:r>
              <a:rPr lang="en-US" sz="3600" dirty="0" smtClean="0"/>
              <a:t> as spirit children of </a:t>
            </a:r>
            <a:r>
              <a:rPr lang="en-US" sz="3600" dirty="0"/>
              <a:t>Heavenly Father (Heavenly Mother(s</a:t>
            </a:r>
            <a:r>
              <a:rPr lang="en-US" sz="3600" dirty="0" smtClean="0"/>
              <a:t>)?).</a:t>
            </a:r>
          </a:p>
          <a:p>
            <a:pPr lvl="2"/>
            <a:r>
              <a:rPr lang="en-US" sz="3200" dirty="0" smtClean="0"/>
              <a:t>How we lived in the pre-existence affects our lives now.</a:t>
            </a:r>
          </a:p>
          <a:p>
            <a:pPr lvl="2"/>
            <a:r>
              <a:rPr lang="en-US" sz="3200" dirty="0" smtClean="0"/>
              <a:t>Our minds have been wiped of these </a:t>
            </a:r>
            <a:r>
              <a:rPr lang="en-US" sz="3200" u="sng" dirty="0" smtClean="0"/>
              <a:t>memories</a:t>
            </a:r>
            <a:r>
              <a:rPr lang="en-US" sz="3200" dirty="0" smtClean="0"/>
              <a:t>.</a:t>
            </a:r>
            <a:endParaRPr lang="en-US" sz="3200" dirty="0"/>
          </a:p>
          <a:p>
            <a:pPr lvl="1"/>
            <a:endParaRPr lang="en-US" sz="3600" dirty="0" smtClean="0"/>
          </a:p>
        </p:txBody>
      </p:sp>
    </p:spTree>
    <p:extLst>
      <p:ext uri="{BB962C8B-B14F-4D97-AF65-F5344CB8AC3E}">
        <p14:creationId xmlns:p14="http://schemas.microsoft.com/office/powerpoint/2010/main" val="25282946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1905000"/>
            <a:ext cx="8534400" cy="4724400"/>
          </a:xfrm>
        </p:spPr>
        <p:txBody>
          <a:bodyPr>
            <a:normAutofit/>
          </a:bodyPr>
          <a:lstStyle/>
          <a:p>
            <a:r>
              <a:rPr lang="en-US" sz="3600" dirty="0" smtClean="0"/>
              <a:t>Humans</a:t>
            </a:r>
          </a:p>
          <a:p>
            <a:pPr lvl="1"/>
            <a:r>
              <a:rPr lang="en-US" sz="3600" dirty="0" smtClean="0"/>
              <a:t>We may become </a:t>
            </a:r>
            <a:r>
              <a:rPr lang="en-US" sz="3600" u="sng" dirty="0" smtClean="0"/>
              <a:t>gods</a:t>
            </a:r>
            <a:r>
              <a:rPr lang="en-US" sz="3600" dirty="0" smtClean="0"/>
              <a:t>.</a:t>
            </a:r>
          </a:p>
          <a:p>
            <a:pPr lvl="2"/>
            <a:r>
              <a:rPr lang="en-US" sz="3200" dirty="0"/>
              <a:t>"Then shall they be gods, because they have no end; therefore shall they be from everlasting to everlasting, because they continue; then shall they be above all, because all things are subject unto them. Then shall they be gods, because they have all power, and the angels are subject unto them," (D&amp;C 132:20).</a:t>
            </a:r>
            <a:endParaRPr lang="en-US" sz="3200" dirty="0" smtClean="0"/>
          </a:p>
        </p:txBody>
      </p:sp>
    </p:spTree>
    <p:extLst>
      <p:ext uri="{BB962C8B-B14F-4D97-AF65-F5344CB8AC3E}">
        <p14:creationId xmlns:p14="http://schemas.microsoft.com/office/powerpoint/2010/main" val="4748334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The gospel</a:t>
            </a:r>
          </a:p>
          <a:p>
            <a:pPr lvl="1"/>
            <a:r>
              <a:rPr lang="en-US" sz="3200" dirty="0" smtClean="0"/>
              <a:t>The true gospel was lost until 1830. </a:t>
            </a:r>
          </a:p>
          <a:p>
            <a:pPr lvl="1"/>
            <a:r>
              <a:rPr lang="en-US" sz="3200" dirty="0" smtClean="0"/>
              <a:t>Almost everyone receives salvation given the </a:t>
            </a:r>
            <a:r>
              <a:rPr lang="en-US" sz="3200" u="sng" dirty="0" smtClean="0"/>
              <a:t>atonement</a:t>
            </a:r>
            <a:r>
              <a:rPr lang="en-US" sz="3200" dirty="0" smtClean="0"/>
              <a:t>. However, through our works we can get to higher levels of heaven. </a:t>
            </a:r>
          </a:p>
          <a:p>
            <a:pPr lvl="1"/>
            <a:r>
              <a:rPr lang="en-US" sz="3200" dirty="0" smtClean="0"/>
              <a:t>Joseph Smith holds the keys to the celestial kingdom. </a:t>
            </a:r>
            <a:endParaRPr lang="en-US" sz="3200" dirty="0" smtClean="0"/>
          </a:p>
        </p:txBody>
      </p:sp>
    </p:spTree>
    <p:extLst>
      <p:ext uri="{BB962C8B-B14F-4D97-AF65-F5344CB8AC3E}">
        <p14:creationId xmlns:p14="http://schemas.microsoft.com/office/powerpoint/2010/main" val="26167933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The g</a:t>
            </a:r>
            <a:r>
              <a:rPr lang="en-US" sz="3600" dirty="0" smtClean="0"/>
              <a:t>ospel</a:t>
            </a:r>
          </a:p>
          <a:p>
            <a:r>
              <a:rPr lang="en-US" sz="3600" dirty="0"/>
              <a:t>"One of the most fallacious doctrines originated by Satan and propounded by man is that man is saved alone by the grace of God; that belief in Jesus Christ alone is all that is needed for salvation," (Miracle of Forgiveness, Spencer W. Kimball, p. 206).</a:t>
            </a:r>
            <a:endParaRPr lang="en-US" sz="3600" dirty="0" smtClean="0"/>
          </a:p>
        </p:txBody>
      </p:sp>
    </p:spTree>
    <p:extLst>
      <p:ext uri="{BB962C8B-B14F-4D97-AF65-F5344CB8AC3E}">
        <p14:creationId xmlns:p14="http://schemas.microsoft.com/office/powerpoint/2010/main" val="35437587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The gospel</a:t>
            </a:r>
          </a:p>
          <a:p>
            <a:r>
              <a:rPr lang="en-US" sz="3600" dirty="0"/>
              <a:t>"We know that it is by grace that we are saved, after all we can do," (2 Nephi 25:23).</a:t>
            </a:r>
            <a:endParaRPr lang="en-US" sz="3600" dirty="0" smtClean="0"/>
          </a:p>
        </p:txBody>
      </p:sp>
    </p:spTree>
    <p:extLst>
      <p:ext uri="{BB962C8B-B14F-4D97-AF65-F5344CB8AC3E}">
        <p14:creationId xmlns:p14="http://schemas.microsoft.com/office/powerpoint/2010/main" val="738604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How to know?</a:t>
            </a:r>
          </a:p>
          <a:p>
            <a:pPr lvl="1"/>
            <a:r>
              <a:rPr lang="en-US" sz="3200" dirty="0" smtClean="0"/>
              <a:t>Receiving a “testimony” (Moroni10:4)</a:t>
            </a:r>
          </a:p>
          <a:p>
            <a:pPr lvl="1"/>
            <a:r>
              <a:rPr lang="en-US" sz="3200" dirty="0" smtClean="0"/>
              <a:t>“</a:t>
            </a:r>
            <a:r>
              <a:rPr lang="en-US" sz="3200" dirty="0"/>
              <a:t>But the great and conclusive evidence of the divinity of the Book of Mormon is the testimony of the Spirit to the honest truth seeker.” Bruce </a:t>
            </a:r>
            <a:r>
              <a:rPr lang="en-US" sz="3200" dirty="0" err="1" smtClean="0"/>
              <a:t>McConkie</a:t>
            </a:r>
            <a:endParaRPr lang="en-US" sz="3200" dirty="0" smtClean="0"/>
          </a:p>
          <a:p>
            <a:pPr lvl="1"/>
            <a:r>
              <a:rPr lang="en-US" sz="3200" dirty="0"/>
              <a:t>Pray about whether the Book of Mormon is true?</a:t>
            </a:r>
          </a:p>
          <a:p>
            <a:pPr lvl="1"/>
            <a:endParaRPr lang="en-US" sz="3200" dirty="0" smtClean="0"/>
          </a:p>
          <a:p>
            <a:pPr lvl="1"/>
            <a:endParaRPr lang="en-US" sz="3200" dirty="0" smtClean="0"/>
          </a:p>
          <a:p>
            <a:pPr lvl="2"/>
            <a:endParaRPr lang="en-US" sz="2800" dirty="0" smtClean="0"/>
          </a:p>
        </p:txBody>
      </p:sp>
    </p:spTree>
    <p:extLst>
      <p:ext uri="{BB962C8B-B14F-4D97-AF65-F5344CB8AC3E}">
        <p14:creationId xmlns:p14="http://schemas.microsoft.com/office/powerpoint/2010/main" val="27146713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r>
              <a:rPr lang="en-US" sz="3600" dirty="0" smtClean="0"/>
              <a:t>How to know?</a:t>
            </a:r>
          </a:p>
          <a:p>
            <a:pPr lvl="1"/>
            <a:r>
              <a:rPr lang="en-US" sz="3200" dirty="0" smtClean="0"/>
              <a:t>Deuteronomy 18:20-22 </a:t>
            </a:r>
          </a:p>
          <a:p>
            <a:pPr lvl="1"/>
            <a:r>
              <a:rPr lang="en-US" sz="3200" dirty="0" smtClean="0"/>
              <a:t>We shouldn’t believe a different gospel or teaching (Gal. 1:8).</a:t>
            </a:r>
          </a:p>
          <a:p>
            <a:pPr lvl="2"/>
            <a:r>
              <a:rPr lang="en-US" sz="2800" dirty="0" smtClean="0"/>
              <a:t>Should we pray about lying? </a:t>
            </a:r>
            <a:r>
              <a:rPr lang="en-US" sz="2800" dirty="0"/>
              <a:t>s</a:t>
            </a:r>
            <a:r>
              <a:rPr lang="en-US" sz="2800" dirty="0" smtClean="0"/>
              <a:t>tealing? committing adultery?</a:t>
            </a:r>
          </a:p>
          <a:p>
            <a:pPr lvl="1"/>
            <a:r>
              <a:rPr lang="en-US" sz="3200" dirty="0" smtClean="0"/>
              <a:t>Objective evidence?</a:t>
            </a:r>
          </a:p>
          <a:p>
            <a:pPr lvl="1"/>
            <a:endParaRPr lang="en-US" sz="3200" dirty="0" smtClean="0"/>
          </a:p>
          <a:p>
            <a:pPr lvl="2"/>
            <a:endParaRPr lang="en-US" sz="2800" dirty="0" smtClean="0"/>
          </a:p>
        </p:txBody>
      </p:sp>
    </p:spTree>
    <p:extLst>
      <p:ext uri="{BB962C8B-B14F-4D97-AF65-F5344CB8AC3E}">
        <p14:creationId xmlns:p14="http://schemas.microsoft.com/office/powerpoint/2010/main" val="13885492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the gospel</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pPr lvl="1"/>
            <a:r>
              <a:rPr lang="en-US" sz="3200" dirty="0" smtClean="0"/>
              <a:t>We have to be ready and able to offer reasons for the </a:t>
            </a:r>
            <a:r>
              <a:rPr lang="en-US" sz="3200" u="sng" dirty="0" smtClean="0"/>
              <a:t>gospel</a:t>
            </a:r>
            <a:r>
              <a:rPr lang="en-US" sz="3200" dirty="0" smtClean="0"/>
              <a:t>. </a:t>
            </a:r>
          </a:p>
          <a:p>
            <a:pPr lvl="2"/>
            <a:r>
              <a:rPr lang="en-US" sz="2800" dirty="0" smtClean="0"/>
              <a:t>Objective evidence for its truth.</a:t>
            </a:r>
          </a:p>
          <a:p>
            <a:pPr lvl="2"/>
            <a:r>
              <a:rPr lang="en-US" sz="2800" dirty="0" smtClean="0"/>
              <a:t>The </a:t>
            </a:r>
            <a:r>
              <a:rPr lang="en-US" sz="2800" u="sng" dirty="0" smtClean="0"/>
              <a:t>beauty</a:t>
            </a:r>
            <a:r>
              <a:rPr lang="en-US" sz="2800" dirty="0" smtClean="0"/>
              <a:t> of the (true) gospel. </a:t>
            </a:r>
            <a:r>
              <a:rPr lang="en-US" sz="2800" dirty="0" smtClean="0"/>
              <a:t> </a:t>
            </a:r>
          </a:p>
          <a:p>
            <a:pPr lvl="2"/>
            <a:endParaRPr lang="en-US" sz="1400" dirty="0" smtClean="0"/>
          </a:p>
          <a:p>
            <a:pPr marL="310896" lvl="2" indent="0">
              <a:buNone/>
            </a:pPr>
            <a:r>
              <a:rPr lang="en-US" sz="3200" dirty="0" smtClean="0"/>
              <a:t>For </a:t>
            </a:r>
            <a:r>
              <a:rPr lang="en-US" sz="3200" dirty="0"/>
              <a:t>by grace you have been saved through faith</a:t>
            </a:r>
            <a:r>
              <a:rPr lang="en-US" sz="3200" dirty="0" smtClean="0"/>
              <a:t>… (Eph. 2:8)</a:t>
            </a:r>
          </a:p>
          <a:p>
            <a:pPr lvl="2"/>
            <a:r>
              <a:rPr lang="en-US" sz="3200" dirty="0" smtClean="0"/>
              <a:t>In short, the gospel is brilliant!</a:t>
            </a:r>
            <a:endParaRPr lang="en-US" sz="3200" dirty="0"/>
          </a:p>
          <a:p>
            <a:pPr marL="310896" lvl="2" indent="0">
              <a:buNone/>
            </a:pPr>
            <a:endParaRPr lang="en-US" sz="2800" dirty="0"/>
          </a:p>
        </p:txBody>
      </p:sp>
    </p:spTree>
    <p:extLst>
      <p:ext uri="{BB962C8B-B14F-4D97-AF65-F5344CB8AC3E}">
        <p14:creationId xmlns:p14="http://schemas.microsoft.com/office/powerpoint/2010/main" val="3085838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2084832"/>
            <a:ext cx="8305800" cy="4544568"/>
          </a:xfrm>
        </p:spPr>
        <p:txBody>
          <a:bodyPr>
            <a:normAutofit/>
          </a:bodyPr>
          <a:lstStyle/>
          <a:p>
            <a:pPr marL="128016" lvl="1" indent="0">
              <a:buNone/>
            </a:pPr>
            <a:r>
              <a:rPr lang="en-US" sz="3600" dirty="0"/>
              <a:t>The slides for this presentation are at:</a:t>
            </a:r>
          </a:p>
          <a:p>
            <a:pPr marL="128016" lvl="1" indent="0">
              <a:buNone/>
            </a:pPr>
            <a:endParaRPr lang="en-US" sz="3600" dirty="0"/>
          </a:p>
          <a:p>
            <a:pPr marL="128016" lvl="1" indent="0">
              <a:buNone/>
            </a:pPr>
            <a:r>
              <a:rPr lang="en-US" sz="3600" dirty="0"/>
              <a:t>	 www.travisdickinson.com</a:t>
            </a:r>
          </a:p>
          <a:p>
            <a:pPr lvl="1"/>
            <a:endParaRPr lang="en-US" sz="3600" dirty="0" smtClean="0"/>
          </a:p>
        </p:txBody>
      </p:sp>
    </p:spTree>
    <p:extLst>
      <p:ext uri="{BB962C8B-B14F-4D97-AF65-F5344CB8AC3E}">
        <p14:creationId xmlns:p14="http://schemas.microsoft.com/office/powerpoint/2010/main" val="37321753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the gospel</a:t>
            </a:r>
            <a:endParaRPr lang="en-US" dirty="0"/>
          </a:p>
        </p:txBody>
      </p:sp>
      <p:sp>
        <p:nvSpPr>
          <p:cNvPr id="3" name="Content Placeholder 2"/>
          <p:cNvSpPr>
            <a:spLocks noGrp="1"/>
          </p:cNvSpPr>
          <p:nvPr>
            <p:ph idx="1"/>
          </p:nvPr>
        </p:nvSpPr>
        <p:spPr>
          <a:xfrm>
            <a:off x="457200" y="2084832"/>
            <a:ext cx="8382000" cy="4041331"/>
          </a:xfrm>
        </p:spPr>
        <p:txBody>
          <a:bodyPr>
            <a:normAutofit/>
          </a:bodyPr>
          <a:lstStyle/>
          <a:p>
            <a:pPr lvl="1"/>
            <a:r>
              <a:rPr lang="en-US" sz="3600" dirty="0" smtClean="0"/>
              <a:t>We have to get to sharing the gospel. </a:t>
            </a:r>
          </a:p>
          <a:p>
            <a:pPr lvl="1"/>
            <a:r>
              <a:rPr lang="en-US" sz="3600" dirty="0"/>
              <a:t>Most Mormons think they are </a:t>
            </a:r>
            <a:r>
              <a:rPr lang="en-US" sz="3600" u="sng" dirty="0"/>
              <a:t>Christian</a:t>
            </a:r>
            <a:r>
              <a:rPr lang="en-US" sz="3600" dirty="0"/>
              <a:t>.</a:t>
            </a:r>
          </a:p>
          <a:p>
            <a:pPr lvl="2"/>
            <a:r>
              <a:rPr lang="en-US" sz="3200" dirty="0" smtClean="0"/>
              <a:t>We are called to demolish false ideas set up against knowing God (2 Cor. 10:5).</a:t>
            </a:r>
          </a:p>
          <a:p>
            <a:pPr lvl="1"/>
            <a:r>
              <a:rPr lang="en-US" sz="3600" dirty="0" smtClean="0"/>
              <a:t>However, Mormons need the gospel. </a:t>
            </a:r>
          </a:p>
          <a:p>
            <a:pPr marL="310896" lvl="2" indent="0">
              <a:buNone/>
            </a:pPr>
            <a:endParaRPr lang="en-US" sz="3200" dirty="0" smtClean="0"/>
          </a:p>
        </p:txBody>
      </p:sp>
    </p:spTree>
    <p:extLst>
      <p:ext uri="{BB962C8B-B14F-4D97-AF65-F5344CB8AC3E}">
        <p14:creationId xmlns:p14="http://schemas.microsoft.com/office/powerpoint/2010/main" val="13420439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2084832"/>
            <a:ext cx="8305800" cy="4544568"/>
          </a:xfrm>
        </p:spPr>
        <p:txBody>
          <a:bodyPr>
            <a:normAutofit/>
          </a:bodyPr>
          <a:lstStyle/>
          <a:p>
            <a:pPr lvl="1"/>
            <a:r>
              <a:rPr lang="en-US" sz="3600" dirty="0" smtClean="0"/>
              <a:t>Thesis: Mormonism is not </a:t>
            </a:r>
            <a:r>
              <a:rPr lang="en-US" sz="3600" u="sng" dirty="0" smtClean="0"/>
              <a:t>Christian</a:t>
            </a:r>
            <a:r>
              <a:rPr lang="en-US" sz="3600" dirty="0" smtClean="0"/>
              <a:t>. </a:t>
            </a:r>
          </a:p>
          <a:p>
            <a:pPr lvl="8"/>
            <a:r>
              <a:rPr lang="en-US" sz="3200" dirty="0" smtClean="0"/>
              <a:t>Thus, they need the gospel. </a:t>
            </a:r>
          </a:p>
          <a:p>
            <a:pPr lvl="1"/>
            <a:endParaRPr lang="en-US" sz="3600" dirty="0"/>
          </a:p>
          <a:p>
            <a:pPr lvl="1"/>
            <a:r>
              <a:rPr lang="en-US" sz="3600" dirty="0" smtClean="0"/>
              <a:t>Evangelistic method</a:t>
            </a:r>
          </a:p>
          <a:p>
            <a:pPr lvl="2"/>
            <a:r>
              <a:rPr lang="en-US" sz="3200" dirty="0" smtClean="0"/>
              <a:t>1. Establish that Mormonism is not Christian.</a:t>
            </a:r>
          </a:p>
          <a:p>
            <a:pPr lvl="2"/>
            <a:r>
              <a:rPr lang="en-US" sz="3200" dirty="0" smtClean="0"/>
              <a:t>2. Show reasons to be a Christian.</a:t>
            </a:r>
          </a:p>
          <a:p>
            <a:pPr lvl="2"/>
            <a:r>
              <a:rPr lang="en-US" sz="3200" dirty="0" smtClean="0"/>
              <a:t>3. Share the gospel. </a:t>
            </a:r>
            <a:endParaRPr lang="en-US" sz="3200" dirty="0" smtClean="0"/>
          </a:p>
        </p:txBody>
      </p:sp>
    </p:spTree>
    <p:extLst>
      <p:ext uri="{BB962C8B-B14F-4D97-AF65-F5344CB8AC3E}">
        <p14:creationId xmlns:p14="http://schemas.microsoft.com/office/powerpoint/2010/main" val="39214484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2084832"/>
            <a:ext cx="8305800" cy="4544568"/>
          </a:xfrm>
        </p:spPr>
        <p:txBody>
          <a:bodyPr>
            <a:normAutofit/>
          </a:bodyPr>
          <a:lstStyle/>
          <a:p>
            <a:pPr lvl="1"/>
            <a:r>
              <a:rPr lang="en-US" sz="3600" dirty="0" smtClean="0"/>
              <a:t>Mormons as an </a:t>
            </a:r>
            <a:r>
              <a:rPr lang="en-US" sz="3600" u="sng" dirty="0" smtClean="0"/>
              <a:t>unreached </a:t>
            </a:r>
            <a:r>
              <a:rPr lang="en-US" sz="3600" dirty="0" smtClean="0"/>
              <a:t>people group.</a:t>
            </a:r>
          </a:p>
          <a:p>
            <a:pPr lvl="2"/>
            <a:r>
              <a:rPr lang="en-US" sz="3200" dirty="0" smtClean="0"/>
              <a:t>‘Unreached People Group’ = Less than 2% in the population are Christian. </a:t>
            </a:r>
          </a:p>
          <a:p>
            <a:pPr lvl="2"/>
            <a:r>
              <a:rPr lang="en-US" sz="3200" dirty="0" smtClean="0"/>
              <a:t>Unreached because of equivocation.</a:t>
            </a:r>
          </a:p>
          <a:p>
            <a:pPr lvl="6"/>
            <a:r>
              <a:rPr lang="en-US" sz="3200" dirty="0" smtClean="0"/>
              <a:t>Using the same word with a different meaning. </a:t>
            </a:r>
          </a:p>
          <a:p>
            <a:pPr lvl="2"/>
            <a:endParaRPr lang="en-US" sz="3200" dirty="0" smtClean="0"/>
          </a:p>
        </p:txBody>
      </p:sp>
    </p:spTree>
    <p:extLst>
      <p:ext uri="{BB962C8B-B14F-4D97-AF65-F5344CB8AC3E}">
        <p14:creationId xmlns:p14="http://schemas.microsoft.com/office/powerpoint/2010/main" val="9198778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2084832"/>
            <a:ext cx="8305800" cy="4544568"/>
          </a:xfrm>
        </p:spPr>
        <p:txBody>
          <a:bodyPr>
            <a:normAutofit/>
          </a:bodyPr>
          <a:lstStyle/>
          <a:p>
            <a:pPr lvl="1"/>
            <a:r>
              <a:rPr lang="en-US" sz="4000" dirty="0" smtClean="0"/>
              <a:t>Galatians 1:6-9</a:t>
            </a:r>
          </a:p>
          <a:p>
            <a:pPr marL="128016" lvl="1" indent="0">
              <a:buNone/>
            </a:pPr>
            <a:r>
              <a:rPr lang="en-US" sz="4000" dirty="0" smtClean="0"/>
              <a:t>But </a:t>
            </a:r>
            <a:r>
              <a:rPr lang="en-US" sz="4000" dirty="0"/>
              <a:t>even if we, or an angel from heaven, should preach to you a gospel contrary to what we have preached to you, he is to be accursed</a:t>
            </a:r>
            <a:r>
              <a:rPr lang="en-US" sz="4000" dirty="0" smtClean="0"/>
              <a:t>! (v. 8)</a:t>
            </a:r>
            <a:r>
              <a:rPr lang="en-US" sz="4000" dirty="0"/>
              <a:t/>
            </a:r>
            <a:br>
              <a:rPr lang="en-US" sz="4000" dirty="0"/>
            </a:br>
            <a:endParaRPr lang="en-US" sz="4000" dirty="0" smtClean="0"/>
          </a:p>
        </p:txBody>
      </p:sp>
    </p:spTree>
    <p:extLst>
      <p:ext uri="{BB962C8B-B14F-4D97-AF65-F5344CB8AC3E}">
        <p14:creationId xmlns:p14="http://schemas.microsoft.com/office/powerpoint/2010/main" val="10543079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a:t>
            </a:r>
            <a:endParaRPr lang="en-US" dirty="0"/>
          </a:p>
        </p:txBody>
      </p:sp>
      <p:sp>
        <p:nvSpPr>
          <p:cNvPr id="3" name="Content Placeholder 2"/>
          <p:cNvSpPr>
            <a:spLocks noGrp="1"/>
          </p:cNvSpPr>
          <p:nvPr>
            <p:ph idx="1"/>
          </p:nvPr>
        </p:nvSpPr>
        <p:spPr>
          <a:xfrm>
            <a:off x="457200" y="2084832"/>
            <a:ext cx="8305800" cy="4544568"/>
          </a:xfrm>
        </p:spPr>
        <p:txBody>
          <a:bodyPr>
            <a:normAutofit lnSpcReduction="10000"/>
          </a:bodyPr>
          <a:lstStyle/>
          <a:p>
            <a:pPr marL="128016" lvl="1" indent="0">
              <a:buNone/>
            </a:pPr>
            <a:r>
              <a:rPr lang="en-US" sz="3600" dirty="0" smtClean="0"/>
              <a:t>Joseph Smith, Jr. (1805-1844)</a:t>
            </a:r>
          </a:p>
          <a:p>
            <a:pPr lvl="1">
              <a:buFont typeface="Wingdings" panose="05000000000000000000" pitchFamily="2" charset="2"/>
              <a:buChar char="§"/>
            </a:pPr>
            <a:r>
              <a:rPr lang="en-US" sz="3600" dirty="0" smtClean="0"/>
              <a:t>Smith was appeared to as a 14 year old by the Father and Jesus Christ.</a:t>
            </a:r>
          </a:p>
          <a:p>
            <a:pPr lvl="1">
              <a:buFont typeface="Wingdings" panose="05000000000000000000" pitchFamily="2" charset="2"/>
              <a:buChar char="§"/>
            </a:pPr>
            <a:r>
              <a:rPr lang="en-US" sz="3600" dirty="0" smtClean="0"/>
              <a:t>He was later appeared to by the </a:t>
            </a:r>
            <a:r>
              <a:rPr lang="en-US" sz="3600" dirty="0" smtClean="0"/>
              <a:t>Angel </a:t>
            </a:r>
            <a:r>
              <a:rPr lang="en-US" sz="3600" dirty="0" err="1" smtClean="0"/>
              <a:t>Moroni</a:t>
            </a:r>
            <a:r>
              <a:rPr lang="en-US" sz="3600" dirty="0"/>
              <a:t> </a:t>
            </a:r>
            <a:r>
              <a:rPr lang="en-US" sz="3600" dirty="0" smtClean="0"/>
              <a:t>and directed to golden tablets. </a:t>
            </a:r>
            <a:endParaRPr lang="en-US" sz="3600" dirty="0" smtClean="0"/>
          </a:p>
          <a:p>
            <a:pPr lvl="3">
              <a:buFont typeface="Wingdings" panose="05000000000000000000" pitchFamily="2" charset="2"/>
              <a:buChar char="§"/>
            </a:pPr>
            <a:r>
              <a:rPr lang="en-US" sz="3200" i="1" dirty="0" smtClean="0"/>
              <a:t>Book of Mormon</a:t>
            </a:r>
          </a:p>
          <a:p>
            <a:pPr lvl="1">
              <a:buFont typeface="Wingdings" panose="05000000000000000000" pitchFamily="2" charset="2"/>
              <a:buChar char="§"/>
            </a:pPr>
            <a:r>
              <a:rPr lang="en-US" sz="3600" dirty="0" smtClean="0"/>
              <a:t>He is considered a living prophet. </a:t>
            </a:r>
          </a:p>
          <a:p>
            <a:pPr lvl="3">
              <a:buFont typeface="Wingdings" panose="05000000000000000000" pitchFamily="2" charset="2"/>
              <a:buChar char="§"/>
            </a:pPr>
            <a:r>
              <a:rPr lang="en-US" sz="3200" i="1" dirty="0" smtClean="0"/>
              <a:t>Doctrine and Covenants</a:t>
            </a:r>
          </a:p>
          <a:p>
            <a:pPr lvl="3">
              <a:buFont typeface="Wingdings" panose="05000000000000000000" pitchFamily="2" charset="2"/>
              <a:buChar char="§"/>
            </a:pPr>
            <a:r>
              <a:rPr lang="en-US" sz="3200" i="1" dirty="0" smtClean="0"/>
              <a:t>Pearl of Great Price</a:t>
            </a:r>
            <a:endParaRPr lang="en-US" sz="3200" i="1" dirty="0" smtClean="0"/>
          </a:p>
        </p:txBody>
      </p:sp>
      <p:pic>
        <p:nvPicPr>
          <p:cNvPr id="4" name="Picture 3"/>
          <p:cNvPicPr>
            <a:picLocks noChangeAspect="1"/>
          </p:cNvPicPr>
          <p:nvPr/>
        </p:nvPicPr>
        <p:blipFill>
          <a:blip r:embed="rId3"/>
          <a:stretch>
            <a:fillRect/>
          </a:stretch>
        </p:blipFill>
        <p:spPr>
          <a:xfrm>
            <a:off x="7306714" y="6927"/>
            <a:ext cx="1808711" cy="2583873"/>
          </a:xfrm>
          <a:prstGeom prst="rect">
            <a:avLst/>
          </a:prstGeom>
        </p:spPr>
      </p:pic>
    </p:spTree>
    <p:extLst>
      <p:ext uri="{BB962C8B-B14F-4D97-AF65-F5344CB8AC3E}">
        <p14:creationId xmlns:p14="http://schemas.microsoft.com/office/powerpoint/2010/main" val="22493285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05800" cy="4544568"/>
          </a:xfrm>
        </p:spPr>
        <p:txBody>
          <a:bodyPr>
            <a:normAutofit/>
          </a:bodyPr>
          <a:lstStyle/>
          <a:p>
            <a:pPr lvl="1"/>
            <a:r>
              <a:rPr lang="en-US" sz="4000" dirty="0" smtClean="0"/>
              <a:t>Gordon B. Hinckley was asked whether LDS believe in the traditional Christ.</a:t>
            </a:r>
          </a:p>
          <a:p>
            <a:pPr marL="128016" lvl="1" indent="0">
              <a:buNone/>
            </a:pPr>
            <a:r>
              <a:rPr lang="en-US" sz="2800" dirty="0"/>
              <a:t/>
            </a:r>
            <a:br>
              <a:rPr lang="en-US" sz="2800" dirty="0"/>
            </a:br>
            <a:r>
              <a:rPr lang="en-US" sz="3600" dirty="0" smtClean="0"/>
              <a:t>“</a:t>
            </a:r>
            <a:r>
              <a:rPr lang="en-US" sz="3600" i="1" dirty="0" smtClean="0"/>
              <a:t>No </a:t>
            </a:r>
            <a:r>
              <a:rPr lang="en-US" sz="3600" i="1" dirty="0"/>
              <a:t>I don't. The traditional Christ of whom they speak is not the Christ of whom I speak. For the Christ of whom I speak has been revealed in this the dispensation of the fullness of times</a:t>
            </a:r>
            <a:r>
              <a:rPr lang="en-US" sz="3600" i="1" dirty="0" smtClean="0"/>
              <a:t>.”</a:t>
            </a:r>
            <a:endParaRPr lang="en-US" sz="3600" dirty="0" smtClean="0"/>
          </a:p>
        </p:txBody>
      </p:sp>
    </p:spTree>
    <p:extLst>
      <p:ext uri="{BB962C8B-B14F-4D97-AF65-F5344CB8AC3E}">
        <p14:creationId xmlns:p14="http://schemas.microsoft.com/office/powerpoint/2010/main" val="831333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Mormonism is not Christian</a:t>
            </a:r>
            <a:endParaRPr lang="en-US" dirty="0"/>
          </a:p>
        </p:txBody>
      </p:sp>
      <p:sp>
        <p:nvSpPr>
          <p:cNvPr id="3" name="Content Placeholder 2"/>
          <p:cNvSpPr>
            <a:spLocks noGrp="1"/>
          </p:cNvSpPr>
          <p:nvPr>
            <p:ph idx="1"/>
          </p:nvPr>
        </p:nvSpPr>
        <p:spPr>
          <a:xfrm>
            <a:off x="457200" y="2084832"/>
            <a:ext cx="8305800" cy="4544568"/>
          </a:xfrm>
        </p:spPr>
        <p:txBody>
          <a:bodyPr>
            <a:normAutofit fontScale="92500" lnSpcReduction="10000"/>
          </a:bodyPr>
          <a:lstStyle/>
          <a:p>
            <a:pPr marL="128016" lvl="1" indent="0">
              <a:buNone/>
            </a:pPr>
            <a:r>
              <a:rPr lang="en-US" sz="3600" dirty="0" smtClean="0"/>
              <a:t>God is an exalted </a:t>
            </a:r>
            <a:r>
              <a:rPr lang="en-US" sz="3600" u="sng" dirty="0" smtClean="0"/>
              <a:t>man.</a:t>
            </a:r>
          </a:p>
          <a:p>
            <a:pPr lvl="1">
              <a:buFont typeface="Wingdings" panose="05000000000000000000" pitchFamily="2" charset="2"/>
              <a:buChar char="§"/>
            </a:pPr>
            <a:r>
              <a:rPr lang="en-US" sz="3600" dirty="0" smtClean="0"/>
              <a:t>“As man now is, God once was: As God now is man may be.” Lorenzo Snow</a:t>
            </a:r>
          </a:p>
          <a:p>
            <a:pPr lvl="1">
              <a:buFont typeface="Wingdings" panose="05000000000000000000" pitchFamily="2" charset="2"/>
              <a:buChar char="§"/>
            </a:pPr>
            <a:r>
              <a:rPr lang="en-US" sz="3600" dirty="0" smtClean="0"/>
              <a:t>“God </a:t>
            </a:r>
            <a:r>
              <a:rPr lang="en-US" sz="3600" dirty="0"/>
              <a:t>himself was once as we are now, and is an exalted </a:t>
            </a:r>
            <a:r>
              <a:rPr lang="en-US" sz="3600" dirty="0" smtClean="0"/>
              <a:t>man…” Joseph Smith</a:t>
            </a:r>
          </a:p>
          <a:p>
            <a:pPr lvl="1">
              <a:buFont typeface="Wingdings" panose="05000000000000000000" pitchFamily="2" charset="2"/>
              <a:buChar char="§"/>
            </a:pPr>
            <a:r>
              <a:rPr lang="en-US" sz="3600" dirty="0" smtClean="0"/>
              <a:t>“The </a:t>
            </a:r>
            <a:r>
              <a:rPr lang="en-US" sz="3600" dirty="0"/>
              <a:t>Father has a body of flesh and bones as tangible as man’s; the Son also; but the Holy Ghost has not a body of flesh and bones, but is a personage of Spirit. Were it not so, the Holy Ghost could not dwell in us</a:t>
            </a:r>
            <a:r>
              <a:rPr lang="en-US" sz="3600" dirty="0" smtClean="0"/>
              <a:t>.” (D&amp;C 130:22)</a:t>
            </a:r>
            <a:endParaRPr lang="en-US" sz="3600" dirty="0" smtClean="0"/>
          </a:p>
          <a:p>
            <a:pPr lvl="1">
              <a:buFont typeface="Wingdings" panose="05000000000000000000" pitchFamily="2" charset="2"/>
              <a:buChar char="§"/>
            </a:pPr>
            <a:endParaRPr lang="en-US" sz="3600" dirty="0" smtClean="0"/>
          </a:p>
        </p:txBody>
      </p:sp>
    </p:spTree>
    <p:extLst>
      <p:ext uri="{BB962C8B-B14F-4D97-AF65-F5344CB8AC3E}">
        <p14:creationId xmlns:p14="http://schemas.microsoft.com/office/powerpoint/2010/main" val="25920880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Mormonism is not Christian</a:t>
            </a:r>
            <a:endParaRPr lang="en-US" dirty="0"/>
          </a:p>
        </p:txBody>
      </p:sp>
      <p:sp>
        <p:nvSpPr>
          <p:cNvPr id="3" name="Content Placeholder 2"/>
          <p:cNvSpPr>
            <a:spLocks noGrp="1"/>
          </p:cNvSpPr>
          <p:nvPr>
            <p:ph idx="1"/>
          </p:nvPr>
        </p:nvSpPr>
        <p:spPr>
          <a:xfrm>
            <a:off x="457200" y="2084832"/>
            <a:ext cx="8382000" cy="4041331"/>
          </a:xfrm>
        </p:spPr>
        <p:txBody>
          <a:bodyPr>
            <a:normAutofit lnSpcReduction="10000"/>
          </a:bodyPr>
          <a:lstStyle/>
          <a:p>
            <a:r>
              <a:rPr lang="en-US" sz="3600" dirty="0" smtClean="0"/>
              <a:t>There are </a:t>
            </a:r>
            <a:r>
              <a:rPr lang="en-US" sz="3600" u="sng" dirty="0" smtClean="0"/>
              <a:t>many</a:t>
            </a:r>
            <a:r>
              <a:rPr lang="en-US" sz="3600" dirty="0" smtClean="0"/>
              <a:t> gods</a:t>
            </a:r>
          </a:p>
          <a:p>
            <a:r>
              <a:rPr lang="en-US" sz="3600" dirty="0" smtClean="0"/>
              <a:t>“</a:t>
            </a:r>
            <a:r>
              <a:rPr lang="en-US" sz="3600" dirty="0"/>
              <a:t>I have always declared God to be a distinct personage, Jesus Christ a separate and distinct personage </a:t>
            </a:r>
            <a:r>
              <a:rPr lang="en-US" sz="3600" dirty="0" smtClean="0"/>
              <a:t>from God the Father, </a:t>
            </a:r>
            <a:r>
              <a:rPr lang="en-US" sz="3600" dirty="0"/>
              <a:t>and that the Holy Ghost was a distinct personage and a Spirit: and these three constitute three distinct personages and three Gods</a:t>
            </a:r>
            <a:r>
              <a:rPr lang="en-US" sz="3600" dirty="0" smtClean="0"/>
              <a:t>.” Joseph Smith, Jr.</a:t>
            </a:r>
            <a:endParaRPr lang="en-US" sz="3600" dirty="0" smtClean="0"/>
          </a:p>
        </p:txBody>
      </p:sp>
    </p:spTree>
    <p:extLst>
      <p:ext uri="{BB962C8B-B14F-4D97-AF65-F5344CB8AC3E}">
        <p14:creationId xmlns:p14="http://schemas.microsoft.com/office/powerpoint/2010/main" val="20579411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6993</TotalTime>
  <Words>1749</Words>
  <Application>Microsoft Office PowerPoint</Application>
  <PresentationFormat>On-screen Show (4:3)</PresentationFormat>
  <Paragraphs>156</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Tw Cen MT</vt:lpstr>
      <vt:lpstr>Tw Cen MT Condensed</vt:lpstr>
      <vt:lpstr>Wingdings</vt:lpstr>
      <vt:lpstr>Wingdings 3</vt:lpstr>
      <vt:lpstr>Integral</vt:lpstr>
      <vt:lpstr>Reaching Mormons with the (True) Gospel </vt:lpstr>
      <vt:lpstr>Introduction</vt:lpstr>
      <vt:lpstr>Introduction</vt:lpstr>
      <vt:lpstr>Introduction</vt:lpstr>
      <vt:lpstr>Introduction</vt:lpstr>
      <vt:lpstr>A brief history</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Mormonism is not Christian</vt:lpstr>
      <vt:lpstr>Reasons for the gospel</vt:lpstr>
      <vt:lpstr>Share the gospel</vt:lpstr>
    </vt:vector>
  </TitlesOfParts>
  <Company>SWBTS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Presocratics</dc:title>
  <dc:creator>tdickinson</dc:creator>
  <cp:lastModifiedBy>Dickinson, Travis</cp:lastModifiedBy>
  <cp:revision>142</cp:revision>
  <cp:lastPrinted>2013-02-06T17:01:33Z</cp:lastPrinted>
  <dcterms:created xsi:type="dcterms:W3CDTF">2011-09-27T01:07:54Z</dcterms:created>
  <dcterms:modified xsi:type="dcterms:W3CDTF">2018-02-11T23:11:47Z</dcterms:modified>
</cp:coreProperties>
</file>