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6" r:id="rId2"/>
    <p:sldId id="285" r:id="rId3"/>
    <p:sldId id="298" r:id="rId4"/>
    <p:sldId id="303" r:id="rId5"/>
    <p:sldId id="299" r:id="rId6"/>
    <p:sldId id="301" r:id="rId7"/>
    <p:sldId id="302" r:id="rId8"/>
    <p:sldId id="312" r:id="rId9"/>
    <p:sldId id="305" r:id="rId10"/>
    <p:sldId id="304" r:id="rId11"/>
    <p:sldId id="300" r:id="rId12"/>
    <p:sldId id="306" r:id="rId13"/>
    <p:sldId id="307" r:id="rId14"/>
    <p:sldId id="308" r:id="rId15"/>
    <p:sldId id="309" r:id="rId16"/>
    <p:sldId id="310" r:id="rId17"/>
    <p:sldId id="311" r:id="rId18"/>
    <p:sldId id="31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75" autoAdjust="0"/>
  </p:normalViewPr>
  <p:slideViewPr>
    <p:cSldViewPr>
      <p:cViewPr varScale="1">
        <p:scale>
          <a:sx n="59" d="100"/>
          <a:sy n="59" d="100"/>
        </p:scale>
        <p:origin x="84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47E4AD-81ED-445A-A031-60AF8AC34F36}" type="datetimeFigureOut">
              <a:rPr lang="en-US" smtClean="0"/>
              <a:t>1/10/2018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8FA98E-E39E-4863-9F03-41F5D87B2D5C}" type="slidenum">
              <a:rPr lang="en-US" smtClean="0"/>
              <a:t>‹#›</a:t>
            </a:fld>
            <a:endParaRPr lang="en-US"/>
          </a:p>
        </p:txBody>
      </p:sp>
    </p:spTree>
    <p:extLst>
      <p:ext uri="{BB962C8B-B14F-4D97-AF65-F5344CB8AC3E}">
        <p14:creationId xmlns:p14="http://schemas.microsoft.com/office/powerpoint/2010/main" val="339435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God</a:t>
            </a:r>
            <a:r>
              <a:rPr lang="en-US" baseline="0" dirty="0" smtClean="0"/>
              <a:t> is so big so strong and so mighty, </a:t>
            </a:r>
          </a:p>
          <a:p>
            <a:r>
              <a:rPr lang="en-US" baseline="0" dirty="0" smtClean="0"/>
              <a:t>there’s nothing my God cannot do </a:t>
            </a:r>
          </a:p>
          <a:p>
            <a:r>
              <a:rPr lang="en-US" dirty="0" smtClean="0"/>
              <a:t>The mountains are his, The rivers are his </a:t>
            </a:r>
            <a:br>
              <a:rPr lang="en-US" dirty="0" smtClean="0"/>
            </a:br>
            <a:r>
              <a:rPr lang="en-US" dirty="0" smtClean="0"/>
              <a:t>The skies are his handy work too. </a:t>
            </a:r>
            <a:br>
              <a:rPr lang="en-US" dirty="0" smtClean="0"/>
            </a:br>
            <a:r>
              <a:rPr lang="en-US" dirty="0" smtClean="0"/>
              <a:t>My God is so big, so strong and so mighty </a:t>
            </a:r>
            <a:br>
              <a:rPr lang="en-US" dirty="0" smtClean="0"/>
            </a:br>
            <a:r>
              <a:rPr lang="en-US" dirty="0" smtClean="0"/>
              <a:t>There's nothing my God cannot do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a:t>
            </a:fld>
            <a:endParaRPr lang="en-US"/>
          </a:p>
        </p:txBody>
      </p:sp>
    </p:spTree>
    <p:extLst>
      <p:ext uri="{BB962C8B-B14F-4D97-AF65-F5344CB8AC3E}">
        <p14:creationId xmlns:p14="http://schemas.microsoft.com/office/powerpoint/2010/main" val="3831997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10</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Anselm’s glory here is that even though his argument is controversial, his concept of God as the greatest conceivable being is at the heart of the entire Christian apologetic enterprise, at least as it relates to God’s existence.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11</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12</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I find it much more plausible that the first and uncaused cause of the universe, the metaphysical ground of all being is not particularly worried about making your life one of ease and sensual delight. </a:t>
            </a:r>
          </a:p>
          <a:p>
            <a:pPr lvl="2"/>
            <a:r>
              <a:rPr lang="en-US" sz="1200" kern="1200" dirty="0" smtClean="0">
                <a:solidFill>
                  <a:schemeClr val="tx1"/>
                </a:solidFill>
                <a:effectLst/>
                <a:latin typeface="+mn-lt"/>
                <a:ea typeface="+mn-ea"/>
                <a:cs typeface="+mn-cs"/>
              </a:rPr>
              <a:t>Happy and fulfilled, perhaps, but happiness (in the classical sense) and fulfillment are available in this life. Even in the midst of horrific suffering, there can be happiness (biblical joy) on the Christian view. But this is only when we are focused on God as the ultimate good and worthy end that makes all of suffering somehow worth it. </a:t>
            </a:r>
          </a:p>
          <a:p>
            <a:pPr lvl="2"/>
            <a:endParaRPr lang="en-US" sz="1200" kern="1200" dirty="0" smtClean="0">
              <a:solidFill>
                <a:schemeClr val="tx1"/>
              </a:solidFill>
              <a:effectLst/>
              <a:latin typeface="+mn-lt"/>
              <a:ea typeface="+mn-ea"/>
              <a:cs typeface="+mn-cs"/>
            </a:endParaRPr>
          </a:p>
          <a:p>
            <a:pPr lvl="2"/>
            <a:r>
              <a:rPr lang="en-US" sz="1200" dirty="0" smtClean="0"/>
              <a:t>God comes out greater on the redemptive view than on a view that requires him to maximize happiness. </a:t>
            </a:r>
          </a:p>
          <a:p>
            <a:pPr lvl="2"/>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13</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1200" kern="1200" dirty="0" smtClean="0">
                <a:solidFill>
                  <a:schemeClr val="tx1"/>
                </a:solidFill>
                <a:effectLst/>
                <a:latin typeface="+mn-lt"/>
                <a:ea typeface="+mn-ea"/>
                <a:cs typeface="+mn-cs"/>
              </a:rPr>
              <a:t>He was once a man and is now achieved a kind of divinity. In fact, all men may achieve godhood. God is within the universe. He is within the causal order. </a:t>
            </a:r>
          </a:p>
          <a:p>
            <a:pPr lvl="2"/>
            <a:endParaRPr lang="en-US" sz="1200" kern="1200" dirty="0" smtClean="0">
              <a:solidFill>
                <a:schemeClr val="tx1"/>
              </a:solidFill>
              <a:effectLst/>
              <a:latin typeface="+mn-lt"/>
              <a:ea typeface="+mn-ea"/>
              <a:cs typeface="+mn-cs"/>
            </a:endParaRPr>
          </a:p>
          <a:p>
            <a:pPr lvl="2"/>
            <a:r>
              <a:rPr lang="en-US" sz="1200" kern="1200" dirty="0" smtClean="0">
                <a:solidFill>
                  <a:schemeClr val="tx1"/>
                </a:solidFill>
                <a:effectLst/>
                <a:latin typeface="+mn-lt"/>
                <a:ea typeface="+mn-ea"/>
                <a:cs typeface="+mn-cs"/>
              </a:rPr>
              <a:t>I actually think that the Mormon conception of God is perhaps one of the most impoverished notions of God out there. We have god not God. </a:t>
            </a:r>
          </a:p>
          <a:p>
            <a:pPr lvl="2"/>
            <a:r>
              <a:rPr lang="en-US" sz="1200" kern="1200" dirty="0" smtClean="0">
                <a:solidFill>
                  <a:schemeClr val="tx1"/>
                </a:solidFill>
                <a:effectLst/>
                <a:latin typeface="+mn-lt"/>
                <a:ea typeface="+mn-ea"/>
                <a:cs typeface="+mn-cs"/>
              </a:rPr>
              <a:t>The Mormon has all the problems of naturalism and all the problems of theism with any of the explanatory benefits of either one.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14</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Allah is pure will. He</a:t>
            </a:r>
            <a:r>
              <a:rPr lang="en-US" sz="1200" baseline="0" dirty="0" smtClean="0"/>
              <a:t> </a:t>
            </a:r>
            <a:r>
              <a:rPr lang="en-US" sz="1200" dirty="0" smtClean="0"/>
              <a:t>is not essentially good. His love is conditional</a:t>
            </a:r>
            <a:r>
              <a:rPr lang="en-US" sz="1200" baseline="0" dirty="0" smtClean="0"/>
              <a:t> and partial. He loves not the unbeliever. </a:t>
            </a:r>
            <a:r>
              <a:rPr lang="en-US" sz="1200" dirty="0" smtClean="0"/>
              <a:t>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15</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a:cs typeface="Times New Roman"/>
              </a:rPr>
              <a:t>How could the GCB both punish all sin and be merciful/loving in some maximal way. One way to do this is for God to simply not create any free creatures, which seems open to him. This way the need to exercise his justice and mercy are precluded from happening. However, this is not the world we live in. We, arguably live in a world with free creatures, necessitating God’s judgment.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16</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17</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18</a:t>
            </a:fld>
            <a:endParaRPr lang="en-US"/>
          </a:p>
        </p:txBody>
      </p:sp>
    </p:spTree>
    <p:extLst>
      <p:ext uri="{BB962C8B-B14F-4D97-AF65-F5344CB8AC3E}">
        <p14:creationId xmlns:p14="http://schemas.microsoft.com/office/powerpoint/2010/main" val="1270455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i="0" kern="1200" dirty="0" smtClean="0">
                <a:solidFill>
                  <a:schemeClr val="tx1"/>
                </a:solidFill>
                <a:effectLst/>
                <a:latin typeface="+mn-lt"/>
                <a:ea typeface="+mn-ea"/>
                <a:cs typeface="+mn-cs"/>
              </a:rPr>
              <a:t>11 Century Benedictine monk</a:t>
            </a:r>
            <a:r>
              <a:rPr lang="en-US" sz="1200" i="0" kern="1200" baseline="0" dirty="0" smtClean="0">
                <a:solidFill>
                  <a:schemeClr val="tx1"/>
                </a:solidFill>
                <a:effectLst/>
                <a:latin typeface="+mn-lt"/>
                <a:ea typeface="+mn-ea"/>
                <a:cs typeface="+mn-cs"/>
              </a:rPr>
              <a:t>, philosopher and theologian. </a:t>
            </a:r>
            <a:endParaRPr lang="en-US" sz="1200" i="0" kern="1200" dirty="0" smtClean="0">
              <a:solidFill>
                <a:schemeClr val="tx1"/>
              </a:solidFill>
              <a:effectLst/>
              <a:latin typeface="+mn-lt"/>
              <a:ea typeface="+mn-ea"/>
              <a:cs typeface="+mn-cs"/>
            </a:endParaRPr>
          </a:p>
          <a:p>
            <a:pPr lvl="1"/>
            <a:r>
              <a:rPr lang="en-US" sz="1200" i="0" kern="1200" dirty="0" smtClean="0">
                <a:solidFill>
                  <a:schemeClr val="tx1"/>
                </a:solidFill>
                <a:effectLst/>
                <a:latin typeface="+mn-lt"/>
                <a:ea typeface="+mn-ea"/>
                <a:cs typeface="+mn-cs"/>
              </a:rPr>
              <a:t>This </a:t>
            </a:r>
            <a:r>
              <a:rPr lang="en-US" sz="1200" i="0" kern="1200" dirty="0" smtClean="0">
                <a:solidFill>
                  <a:schemeClr val="tx1"/>
                </a:solidFill>
                <a:effectLst/>
                <a:latin typeface="+mn-lt"/>
                <a:ea typeface="+mn-ea"/>
                <a:cs typeface="+mn-cs"/>
              </a:rPr>
              <a:t>argument is so interesting and so ingenious it is the stuff of philosophical magic. </a:t>
            </a:r>
            <a:endParaRPr lang="en-US" sz="1200" kern="1200" dirty="0" smtClean="0">
              <a:solidFill>
                <a:schemeClr val="tx1"/>
              </a:solidFill>
              <a:effectLst/>
              <a:latin typeface="+mn-lt"/>
              <a:ea typeface="+mn-ea"/>
              <a:cs typeface="+mn-cs"/>
            </a:endParaRPr>
          </a:p>
          <a:p>
            <a:pPr lvl="2"/>
            <a:r>
              <a:rPr lang="en-US" sz="1200" i="0" kern="1200" dirty="0" smtClean="0">
                <a:solidFill>
                  <a:schemeClr val="tx1"/>
                </a:solidFill>
                <a:effectLst/>
                <a:latin typeface="+mn-lt"/>
                <a:ea typeface="+mn-ea"/>
                <a:cs typeface="+mn-cs"/>
              </a:rPr>
              <a:t>If enrolled in a state college, you may just find yourself in a philosophy class reading Anselm and thinking about his argument for God’s existence (this doesn’t happen for design arguments).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78FA98E-E39E-4863-9F03-41F5D87B2D5C}" type="slidenum">
              <a:rPr lang="en-US" smtClean="0"/>
              <a:t>2</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600" dirty="0" smtClean="0"/>
              <a:t>Philosophical theology, but also systematic and biblical theology</a:t>
            </a:r>
          </a:p>
          <a:p>
            <a:endParaRPr lang="en-US" dirty="0" smtClean="0"/>
          </a:p>
          <a:p>
            <a:r>
              <a:rPr lang="en-US" dirty="0" smtClean="0"/>
              <a:t>It is one of those incredibly </a:t>
            </a:r>
            <a:r>
              <a:rPr lang="en-US" baseline="0" dirty="0" smtClean="0"/>
              <a:t>fruitful concepts</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3</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If </a:t>
            </a:r>
            <a:r>
              <a:rPr lang="en-US" sz="1200" dirty="0" smtClean="0"/>
              <a:t>I asked how great God is, you would likely respond in maximal terms.</a:t>
            </a:r>
          </a:p>
          <a:p>
            <a:endParaRPr lang="en-US" dirty="0" smtClean="0"/>
          </a:p>
          <a:p>
            <a:r>
              <a:rPr lang="en-US" dirty="0" smtClean="0"/>
              <a:t>Genesis 18 God</a:t>
            </a:r>
            <a:r>
              <a:rPr lang="en-US" baseline="0" dirty="0" smtClean="0"/>
              <a:t> seems unsure about what he is going to do with Sodom and Gomorrah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4</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Lightning is an extraordinary thing. There</a:t>
            </a:r>
            <a:r>
              <a:rPr lang="en-US" sz="1200" kern="1200" baseline="0" dirty="0" smtClean="0">
                <a:solidFill>
                  <a:schemeClr val="tx1"/>
                </a:solidFill>
                <a:effectLst/>
                <a:latin typeface="+mn-lt"/>
                <a:ea typeface="+mn-ea"/>
                <a:cs typeface="+mn-cs"/>
              </a:rPr>
              <a:t> being a god, </a:t>
            </a:r>
            <a:r>
              <a:rPr lang="en-US" sz="1200" kern="1200" dirty="0" smtClean="0">
                <a:solidFill>
                  <a:schemeClr val="tx1"/>
                </a:solidFill>
                <a:effectLst/>
                <a:latin typeface="+mn-lt"/>
                <a:ea typeface="+mn-ea"/>
                <a:cs typeface="+mn-cs"/>
              </a:rPr>
              <a:t>Zeus,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thunder god, would explain the phenomenon.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Today,</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hen caught in a lightning storm, we don’t worry that we’re being aimed at.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5</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a:r>
              <a:rPr lang="en-US" sz="1200" kern="1200" dirty="0" smtClean="0">
                <a:solidFill>
                  <a:schemeClr val="tx1"/>
                </a:solidFill>
                <a:effectLst/>
                <a:latin typeface="+mn-lt"/>
                <a:ea typeface="+mn-ea"/>
                <a:cs typeface="+mn-cs"/>
              </a:rPr>
              <a:t>Running a God of the gaps argument on God is sort of like saying that we now understand all the ins and outs of the internal combustion engine and so therefore Henry Ford does not exist. </a:t>
            </a:r>
          </a:p>
          <a:p>
            <a:pPr lvl="4"/>
            <a:r>
              <a:rPr lang="en-US" sz="1200" kern="1200" dirty="0" smtClean="0">
                <a:solidFill>
                  <a:schemeClr val="tx1"/>
                </a:solidFill>
                <a:effectLst/>
                <a:latin typeface="+mn-lt"/>
                <a:ea typeface="+mn-ea"/>
                <a:cs typeface="+mn-cs"/>
              </a:rPr>
              <a:t>How an internal combustion engine works is not irrelevant. In other words it can tell us what sort of being could possibly create it. </a:t>
            </a:r>
          </a:p>
          <a:p>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6</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By gods, we really just mean super powerful humans.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fact,</a:t>
            </a:r>
            <a:r>
              <a:rPr lang="en-US" sz="1200" baseline="0" dirty="0" smtClean="0"/>
              <a:t> i</a:t>
            </a:r>
            <a:r>
              <a:rPr lang="en-US" sz="1200" dirty="0" smtClean="0"/>
              <a:t>f it is even possible to pose the God of the gaps argument, then we are likely not talking about the GCB.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r>
              <a:rPr lang="en-US" dirty="0" smtClean="0"/>
              <a:t>Without Scripture,</a:t>
            </a:r>
            <a:r>
              <a:rPr lang="en-US" baseline="0" dirty="0" smtClean="0"/>
              <a:t> we are making a case for how to understand God. This isn’t meant to demean Scripture but allow us a criterion for evaluating the different conceptions of God.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7</a:t>
            </a:fld>
            <a:endParaRPr lang="en-US"/>
          </a:p>
        </p:txBody>
      </p:sp>
    </p:spTree>
    <p:extLst>
      <p:ext uri="{BB962C8B-B14F-4D97-AF65-F5344CB8AC3E}">
        <p14:creationId xmlns:p14="http://schemas.microsoft.com/office/powerpoint/2010/main" val="99868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 is that the greatness of God has apologetic value here. I don’t believe in god (which is who the New Atheists are</a:t>
            </a:r>
            <a:r>
              <a:rPr lang="en-US" baseline="0" dirty="0" smtClean="0"/>
              <a:t> often criticizing). </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8</a:t>
            </a:fld>
            <a:endParaRPr lang="en-US"/>
          </a:p>
        </p:txBody>
      </p:sp>
    </p:spTree>
    <p:extLst>
      <p:ext uri="{BB962C8B-B14F-4D97-AF65-F5344CB8AC3E}">
        <p14:creationId xmlns:p14="http://schemas.microsoft.com/office/powerpoint/2010/main" val="2080420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centrality of this concept</a:t>
            </a:r>
            <a:endParaRPr lang="en-US" dirty="0"/>
          </a:p>
        </p:txBody>
      </p:sp>
      <p:sp>
        <p:nvSpPr>
          <p:cNvPr id="4" name="Slide Number Placeholder 3"/>
          <p:cNvSpPr>
            <a:spLocks noGrp="1"/>
          </p:cNvSpPr>
          <p:nvPr>
            <p:ph type="sldNum" sz="quarter" idx="10"/>
          </p:nvPr>
        </p:nvSpPr>
        <p:spPr/>
        <p:txBody>
          <a:bodyPr/>
          <a:lstStyle/>
          <a:p>
            <a:fld id="{678FA98E-E39E-4863-9F03-41F5D87B2D5C}" type="slidenum">
              <a:rPr lang="en-US" smtClean="0"/>
              <a:t>9</a:t>
            </a:fld>
            <a:endParaRPr lang="en-US"/>
          </a:p>
        </p:txBody>
      </p:sp>
    </p:spTree>
    <p:extLst>
      <p:ext uri="{BB962C8B-B14F-4D97-AF65-F5344CB8AC3E}">
        <p14:creationId xmlns:p14="http://schemas.microsoft.com/office/powerpoint/2010/main" val="99868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1/10/2018</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7D8B909-3E07-44E2-A2C3-EA9DE94D73A7}" type="slidenum">
              <a:rPr lang="en-US" smtClean="0"/>
              <a:pPr/>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77D8B909-3E07-44E2-A2C3-EA9DE94D73A7}" type="slidenum">
              <a:rPr lang="en-US" smtClean="0"/>
              <a:pPr/>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9CEF58-62F0-4084-8D0F-A3644D05D501}"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9CEF58-62F0-4084-8D0F-A3644D05D501}" type="datetimeFigureOut">
              <a:rPr lang="en-US" smtClean="0"/>
              <a:pPr/>
              <a:t>1/10/2018</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7D8B909-3E07-44E2-A2C3-EA9DE94D73A7}"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CEF58-62F0-4084-8D0F-A3644D05D501}"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CEF58-62F0-4084-8D0F-A3644D05D501}" type="datetimeFigureOut">
              <a:rPr lang="en-US" smtClean="0"/>
              <a:pPr/>
              <a:t>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CEF58-62F0-4084-8D0F-A3644D05D501}" type="datetimeFigureOut">
              <a:rPr lang="en-US" smtClean="0"/>
              <a:pPr/>
              <a:t>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EF58-62F0-4084-8D0F-A3644D05D501}" type="datetimeFigureOut">
              <a:rPr lang="en-US" smtClean="0"/>
              <a:pPr/>
              <a:t>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79CEF58-62F0-4084-8D0F-A3644D05D501}" type="datetimeFigureOut">
              <a:rPr lang="en-US" smtClean="0"/>
              <a:pPr/>
              <a:t>1/10/2018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7D8B909-3E07-44E2-A2C3-EA9DE94D73A7}" type="slidenum">
              <a:rPr lang="en-US" smtClean="0"/>
              <a:pPr/>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ravisdickinson.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3048000"/>
            <a:ext cx="8686800" cy="936625"/>
          </a:xfrm>
        </p:spPr>
        <p:txBody>
          <a:bodyPr/>
          <a:lstStyle/>
          <a:p>
            <a:r>
              <a:rPr lang="en-US" dirty="0" smtClean="0"/>
              <a:t>My God is so Big!</a:t>
            </a:r>
            <a:br>
              <a:rPr lang="en-US" dirty="0" smtClean="0"/>
            </a:br>
            <a:r>
              <a:rPr lang="en-US" sz="2500" dirty="0" smtClean="0"/>
              <a:t/>
            </a:r>
            <a:br>
              <a:rPr lang="en-US" sz="2500" dirty="0" smtClean="0"/>
            </a:br>
            <a:r>
              <a:rPr lang="en-US" sz="6000" dirty="0" smtClean="0"/>
              <a:t/>
            </a:r>
            <a:br>
              <a:rPr lang="en-US" sz="6000" dirty="0" smtClean="0"/>
            </a:br>
            <a:r>
              <a:rPr lang="en-US" sz="4800" dirty="0" smtClean="0">
                <a:effectLst/>
              </a:rPr>
              <a:t>The </a:t>
            </a:r>
            <a:r>
              <a:rPr lang="en-US" sz="4800" dirty="0">
                <a:effectLst/>
              </a:rPr>
              <a:t>apologetics of great-making </a:t>
            </a:r>
            <a:r>
              <a:rPr lang="en-US" sz="4800" dirty="0" smtClean="0">
                <a:effectLst/>
              </a:rPr>
              <a:t>properties</a:t>
            </a:r>
            <a:endParaRPr lang="en-US" sz="4800" dirty="0"/>
          </a:p>
        </p:txBody>
      </p:sp>
      <p:sp>
        <p:nvSpPr>
          <p:cNvPr id="3" name="Subtitle 2"/>
          <p:cNvSpPr>
            <a:spLocks noGrp="1"/>
          </p:cNvSpPr>
          <p:nvPr>
            <p:ph type="subTitle" idx="1"/>
          </p:nvPr>
        </p:nvSpPr>
        <p:spPr/>
        <p:txBody>
          <a:bodyPr/>
          <a:lstStyle/>
          <a:p>
            <a:r>
              <a:rPr lang="en-US" dirty="0" smtClean="0"/>
              <a:t>Travis Dickinson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Greatest Conceivable Being</a:t>
            </a:r>
          </a:p>
        </p:txBody>
      </p:sp>
      <p:sp>
        <p:nvSpPr>
          <p:cNvPr id="3" name="Content Placeholder 2"/>
          <p:cNvSpPr>
            <a:spLocks noGrp="1"/>
          </p:cNvSpPr>
          <p:nvPr>
            <p:ph idx="1"/>
          </p:nvPr>
        </p:nvSpPr>
        <p:spPr/>
        <p:txBody>
          <a:bodyPr>
            <a:normAutofit/>
          </a:bodyPr>
          <a:lstStyle/>
          <a:p>
            <a:pPr lvl="0"/>
            <a:r>
              <a:rPr lang="en-US" sz="3200" dirty="0" smtClean="0"/>
              <a:t>Most objections aim at God as the GCB.</a:t>
            </a:r>
          </a:p>
          <a:p>
            <a:pPr lvl="1"/>
            <a:r>
              <a:rPr lang="en-US" sz="2800" dirty="0" smtClean="0"/>
              <a:t>The </a:t>
            </a:r>
            <a:r>
              <a:rPr lang="en-US" sz="2800" dirty="0"/>
              <a:t>problem of evil is a problem precisely because God is an all powerful and maximally good being. </a:t>
            </a:r>
          </a:p>
          <a:p>
            <a:pPr lvl="1"/>
            <a:r>
              <a:rPr lang="en-US" sz="2800" dirty="0"/>
              <a:t>The problem of divine hiddenness only works if God is morally perfect and able to make himself more obvious</a:t>
            </a:r>
            <a:r>
              <a:rPr lang="en-US" sz="2800" dirty="0" smtClean="0"/>
              <a:t>.</a:t>
            </a:r>
          </a:p>
          <a:p>
            <a:pPr lvl="1"/>
            <a:r>
              <a:rPr lang="en-US" sz="2800" dirty="0" smtClean="0"/>
              <a:t>The moral objections to the OT concept of God attempts to show God is not the GCB.</a:t>
            </a:r>
            <a:endParaRPr lang="en-US" sz="2800" dirty="0"/>
          </a:p>
        </p:txBody>
      </p:sp>
    </p:spTree>
    <p:extLst>
      <p:ext uri="{BB962C8B-B14F-4D97-AF65-F5344CB8AC3E}">
        <p14:creationId xmlns:p14="http://schemas.microsoft.com/office/powerpoint/2010/main" val="2168150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Conceivable Being</a:t>
            </a:r>
            <a:endParaRPr lang="en-US" dirty="0"/>
          </a:p>
        </p:txBody>
      </p:sp>
      <p:sp>
        <p:nvSpPr>
          <p:cNvPr id="3" name="Content Placeholder 2"/>
          <p:cNvSpPr>
            <a:spLocks noGrp="1"/>
          </p:cNvSpPr>
          <p:nvPr>
            <p:ph idx="1"/>
          </p:nvPr>
        </p:nvSpPr>
        <p:spPr>
          <a:xfrm>
            <a:off x="304800" y="1600200"/>
            <a:ext cx="8610600" cy="4525963"/>
          </a:xfrm>
        </p:spPr>
        <p:txBody>
          <a:bodyPr>
            <a:normAutofit/>
          </a:bodyPr>
          <a:lstStyle/>
          <a:p>
            <a:pPr lvl="0"/>
            <a:r>
              <a:rPr lang="en-US" sz="3600" dirty="0"/>
              <a:t>The Euthyphro dilemma is a problem only for the </a:t>
            </a:r>
            <a:r>
              <a:rPr lang="en-US" sz="3600" dirty="0" smtClean="0"/>
              <a:t>GCB. </a:t>
            </a:r>
            <a:endParaRPr lang="en-US" sz="3600" dirty="0"/>
          </a:p>
          <a:p>
            <a:pPr lvl="1"/>
            <a:r>
              <a:rPr lang="en-US" sz="3200" dirty="0" smtClean="0"/>
              <a:t>Is </a:t>
            </a:r>
            <a:r>
              <a:rPr lang="en-US" sz="3200" dirty="0"/>
              <a:t>action </a:t>
            </a:r>
            <a:r>
              <a:rPr lang="en-US" sz="3200" dirty="0" smtClean="0"/>
              <a:t>A </a:t>
            </a:r>
            <a:r>
              <a:rPr lang="en-US" sz="3200" dirty="0"/>
              <a:t>good because God commands </a:t>
            </a:r>
            <a:r>
              <a:rPr lang="en-US" sz="3200" dirty="0" smtClean="0"/>
              <a:t>A or does God command A because A is good?</a:t>
            </a:r>
          </a:p>
          <a:p>
            <a:pPr lvl="1"/>
            <a:r>
              <a:rPr lang="en-US" sz="3200" dirty="0" smtClean="0"/>
              <a:t>Either </a:t>
            </a:r>
            <a:r>
              <a:rPr lang="en-US" sz="3200" dirty="0"/>
              <a:t>God is the GCB but morality is arbitrary or morality is fixed but God is not the GCB.</a:t>
            </a:r>
          </a:p>
          <a:p>
            <a:pPr lvl="0"/>
            <a:endParaRPr lang="en-US" sz="2800" dirty="0">
              <a:solidFill>
                <a:schemeClr val="tx1"/>
              </a:solidFill>
            </a:endParaRPr>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375183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Perfect Being Apologetics</a:t>
            </a:r>
            <a:endParaRPr lang="en-US" dirty="0"/>
          </a:p>
        </p:txBody>
      </p:sp>
      <p:sp>
        <p:nvSpPr>
          <p:cNvPr id="3" name="Content Placeholder 2"/>
          <p:cNvSpPr>
            <a:spLocks noGrp="1"/>
          </p:cNvSpPr>
          <p:nvPr>
            <p:ph idx="1"/>
          </p:nvPr>
        </p:nvSpPr>
        <p:spPr>
          <a:xfrm>
            <a:off x="457200" y="1600200"/>
            <a:ext cx="8610600" cy="5029200"/>
          </a:xfrm>
        </p:spPr>
        <p:txBody>
          <a:bodyPr>
            <a:normAutofit/>
          </a:bodyPr>
          <a:lstStyle/>
          <a:p>
            <a:pPr lvl="0"/>
            <a:r>
              <a:rPr lang="en-US" sz="3200" dirty="0" smtClean="0"/>
              <a:t>The GCB approach</a:t>
            </a:r>
          </a:p>
          <a:p>
            <a:pPr lvl="1"/>
            <a:r>
              <a:rPr lang="en-US" sz="2800" dirty="0" smtClean="0"/>
              <a:t>We get a </a:t>
            </a:r>
            <a:r>
              <a:rPr lang="en-US" sz="2800" dirty="0" smtClean="0"/>
              <a:t>target by </a:t>
            </a:r>
            <a:r>
              <a:rPr lang="en-US" sz="2800" dirty="0" smtClean="0"/>
              <a:t>which we can </a:t>
            </a:r>
            <a:r>
              <a:rPr lang="en-US" sz="2800" dirty="0" smtClean="0"/>
              <a:t>be guided </a:t>
            </a:r>
            <a:r>
              <a:rPr lang="en-US" sz="2800" dirty="0" smtClean="0"/>
              <a:t>in the evaluation of competing concepts and objections. </a:t>
            </a:r>
            <a:endParaRPr lang="en-US" sz="2800" dirty="0"/>
          </a:p>
          <a:p>
            <a:r>
              <a:rPr lang="en-US" sz="3200" dirty="0" smtClean="0"/>
              <a:t>The problem of evil </a:t>
            </a:r>
            <a:r>
              <a:rPr lang="en-US" sz="3200" dirty="0" smtClean="0"/>
              <a:t>often presupposes how, if God exists, the world should be.</a:t>
            </a:r>
            <a:endParaRPr lang="en-US" sz="3200" dirty="0" smtClean="0"/>
          </a:p>
          <a:p>
            <a:pPr lvl="1"/>
            <a:r>
              <a:rPr lang="en-US" sz="2800" dirty="0" smtClean="0"/>
              <a:t>God </a:t>
            </a:r>
            <a:r>
              <a:rPr lang="en-US" sz="2800" dirty="0" smtClean="0"/>
              <a:t>should provide </a:t>
            </a:r>
            <a:r>
              <a:rPr lang="en-US" sz="2800" dirty="0" smtClean="0"/>
              <a:t>a world of ease and sensual delight. </a:t>
            </a:r>
          </a:p>
          <a:p>
            <a:pPr lvl="1"/>
            <a:r>
              <a:rPr lang="en-US" sz="2800" dirty="0" smtClean="0"/>
              <a:t>God owes us something in this life.</a:t>
            </a:r>
          </a:p>
          <a:p>
            <a:pPr lvl="1"/>
            <a:r>
              <a:rPr lang="en-US" sz="2800" dirty="0" smtClean="0"/>
              <a:t>But this is not the GCB.</a:t>
            </a:r>
            <a:endParaRPr lang="en-US" sz="2800" dirty="0"/>
          </a:p>
          <a:p>
            <a:pPr lvl="1"/>
            <a:endParaRPr lang="en-US" sz="28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2008128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endParaRPr lang="en-US" dirty="0"/>
          </a:p>
        </p:txBody>
      </p:sp>
      <p:sp>
        <p:nvSpPr>
          <p:cNvPr id="3" name="Content Placeholder 2"/>
          <p:cNvSpPr>
            <a:spLocks noGrp="1"/>
          </p:cNvSpPr>
          <p:nvPr>
            <p:ph idx="1"/>
          </p:nvPr>
        </p:nvSpPr>
        <p:spPr>
          <a:xfrm>
            <a:off x="457200" y="1600200"/>
            <a:ext cx="8686800" cy="5105400"/>
          </a:xfrm>
        </p:spPr>
        <p:txBody>
          <a:bodyPr>
            <a:normAutofit/>
          </a:bodyPr>
          <a:lstStyle/>
          <a:p>
            <a:pPr marL="0" lvl="0" indent="0">
              <a:buNone/>
            </a:pPr>
            <a:r>
              <a:rPr lang="en-US" sz="3200" dirty="0" smtClean="0"/>
              <a:t>There’s something greater…</a:t>
            </a:r>
            <a:endParaRPr lang="en-US" sz="3200" dirty="0" smtClean="0"/>
          </a:p>
          <a:p>
            <a:pPr lvl="0"/>
            <a:r>
              <a:rPr lang="en-US" sz="3200" dirty="0" smtClean="0"/>
              <a:t>God is redeeming a world of free and fallen creatures for his glory.</a:t>
            </a:r>
          </a:p>
          <a:p>
            <a:pPr lvl="1"/>
            <a:r>
              <a:rPr lang="en-US" sz="2800" dirty="0" smtClean="0"/>
              <a:t>But on this conception, we’d expect pain and suffering.  </a:t>
            </a:r>
            <a:endParaRPr lang="en-US" sz="2800" dirty="0"/>
          </a:p>
          <a:p>
            <a:r>
              <a:rPr lang="en-US" sz="3200" dirty="0" smtClean="0"/>
              <a:t>It may not be the world you and I would create.</a:t>
            </a:r>
          </a:p>
          <a:p>
            <a:pPr lvl="1"/>
            <a:r>
              <a:rPr lang="en-US" sz="2800" dirty="0" smtClean="0"/>
              <a:t>Bruce Almighty</a:t>
            </a:r>
          </a:p>
          <a:p>
            <a:pPr lvl="1"/>
            <a:r>
              <a:rPr lang="en-US" sz="2800" dirty="0" smtClean="0"/>
              <a:t>Chesterton</a:t>
            </a:r>
            <a:r>
              <a:rPr lang="en-US" sz="2800" dirty="0"/>
              <a:t>: Truth is stranger than fiction because we create fiction to suit our fancy.</a:t>
            </a:r>
          </a:p>
          <a:p>
            <a:pPr lvl="1"/>
            <a:endParaRPr lang="en-US" sz="2800" dirty="0" smtClean="0"/>
          </a:p>
          <a:p>
            <a:pPr lvl="0"/>
            <a:endParaRPr lang="en-US" sz="2800" dirty="0">
              <a:solidFill>
                <a:schemeClr val="tx1"/>
              </a:solidFill>
            </a:endParaRPr>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2008128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endParaRPr lang="en-US" dirty="0"/>
          </a:p>
        </p:txBody>
      </p:sp>
      <p:sp>
        <p:nvSpPr>
          <p:cNvPr id="3" name="Content Placeholder 2"/>
          <p:cNvSpPr>
            <a:spLocks noGrp="1"/>
          </p:cNvSpPr>
          <p:nvPr>
            <p:ph idx="1"/>
          </p:nvPr>
        </p:nvSpPr>
        <p:spPr/>
        <p:txBody>
          <a:bodyPr>
            <a:normAutofit/>
          </a:bodyPr>
          <a:lstStyle/>
          <a:p>
            <a:pPr lvl="0"/>
            <a:r>
              <a:rPr lang="en-US" sz="3200" dirty="0"/>
              <a:t>Mormon </a:t>
            </a:r>
            <a:r>
              <a:rPr lang="en-US" sz="3200" dirty="0" smtClean="0"/>
              <a:t>conception of God…</a:t>
            </a:r>
            <a:endParaRPr lang="en-US" sz="3200" dirty="0" smtClean="0"/>
          </a:p>
          <a:p>
            <a:pPr lvl="1"/>
            <a:r>
              <a:rPr lang="en-US" sz="2800" dirty="0" smtClean="0"/>
              <a:t>Is </a:t>
            </a:r>
            <a:r>
              <a:rPr lang="en-US" sz="2800" dirty="0"/>
              <a:t>this the GCB</a:t>
            </a:r>
            <a:r>
              <a:rPr lang="en-US" sz="2800" dirty="0" smtClean="0"/>
              <a:t>??</a:t>
            </a:r>
            <a:endParaRPr lang="en-US" sz="2800" dirty="0"/>
          </a:p>
          <a:p>
            <a:pPr lvl="1"/>
            <a:r>
              <a:rPr lang="en-US" sz="2800" dirty="0"/>
              <a:t>Is it better to be the creator/sustainer of the universe or not? Is it better to be responsible for the design and fine tuning </a:t>
            </a:r>
            <a:r>
              <a:rPr lang="en-US" sz="2800" dirty="0" smtClean="0"/>
              <a:t>of the </a:t>
            </a:r>
            <a:r>
              <a:rPr lang="en-US" sz="2800" dirty="0"/>
              <a:t>cosmos or not? Is it better to be the ground of all moral facts or not</a:t>
            </a:r>
            <a:r>
              <a:rPr lang="en-US" sz="2800" dirty="0" smtClean="0"/>
              <a:t>?</a:t>
            </a:r>
          </a:p>
          <a:p>
            <a:pPr lvl="1"/>
            <a:r>
              <a:rPr lang="en-US" sz="2800" dirty="0" smtClean="0"/>
              <a:t>Sounds more like god than God. </a:t>
            </a:r>
            <a:endParaRPr lang="en-US" sz="2800" dirty="0"/>
          </a:p>
          <a:p>
            <a:pPr lvl="0"/>
            <a:endParaRPr lang="en-US" sz="2800" dirty="0">
              <a:solidFill>
                <a:schemeClr val="tx1"/>
              </a:solidFill>
            </a:endParaRPr>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2008128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endParaRPr lang="en-US" dirty="0"/>
          </a:p>
        </p:txBody>
      </p:sp>
      <p:sp>
        <p:nvSpPr>
          <p:cNvPr id="3" name="Content Placeholder 2"/>
          <p:cNvSpPr>
            <a:spLocks noGrp="1"/>
          </p:cNvSpPr>
          <p:nvPr>
            <p:ph idx="1"/>
          </p:nvPr>
        </p:nvSpPr>
        <p:spPr/>
        <p:txBody>
          <a:bodyPr>
            <a:normAutofit/>
          </a:bodyPr>
          <a:lstStyle/>
          <a:p>
            <a:pPr lvl="0"/>
            <a:r>
              <a:rPr lang="en-US" sz="3600" dirty="0" smtClean="0"/>
              <a:t>Islamic conception…</a:t>
            </a:r>
            <a:endParaRPr lang="en-US" sz="3600" dirty="0"/>
          </a:p>
          <a:p>
            <a:pPr lvl="1"/>
            <a:r>
              <a:rPr lang="en-US" sz="3200" dirty="0"/>
              <a:t>Is this the GCB? </a:t>
            </a:r>
            <a:endParaRPr lang="en-US" sz="3200" dirty="0" smtClean="0"/>
          </a:p>
          <a:p>
            <a:pPr lvl="1"/>
            <a:r>
              <a:rPr lang="en-US" sz="3200" dirty="0" smtClean="0"/>
              <a:t>Allah </a:t>
            </a:r>
            <a:r>
              <a:rPr lang="en-US" sz="3200" dirty="0"/>
              <a:t>is not the ground of moral facts</a:t>
            </a:r>
            <a:r>
              <a:rPr lang="en-US" sz="3200" dirty="0" smtClean="0"/>
              <a:t>.</a:t>
            </a:r>
          </a:p>
          <a:p>
            <a:pPr lvl="2"/>
            <a:r>
              <a:rPr lang="en-US" sz="3000" dirty="0" smtClean="0"/>
              <a:t>Moral argument?</a:t>
            </a:r>
          </a:p>
          <a:p>
            <a:pPr lvl="2"/>
            <a:r>
              <a:rPr lang="en-US" sz="3000" dirty="0" smtClean="0"/>
              <a:t>Euthyphro? </a:t>
            </a:r>
            <a:endParaRPr lang="en-US" sz="3000" dirty="0" smtClean="0"/>
          </a:p>
          <a:p>
            <a:pPr lvl="1"/>
            <a:r>
              <a:rPr lang="en-US" sz="3200" dirty="0" smtClean="0"/>
              <a:t>Allah does not eternally stand in perfect relationships (i.e., Allah is not a Trinity).</a:t>
            </a:r>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349009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endParaRPr lang="en-US" dirty="0"/>
          </a:p>
        </p:txBody>
      </p:sp>
      <p:sp>
        <p:nvSpPr>
          <p:cNvPr id="3" name="Content Placeholder 2"/>
          <p:cNvSpPr>
            <a:spLocks noGrp="1"/>
          </p:cNvSpPr>
          <p:nvPr>
            <p:ph idx="1"/>
          </p:nvPr>
        </p:nvSpPr>
        <p:spPr/>
        <p:txBody>
          <a:bodyPr>
            <a:normAutofit/>
          </a:bodyPr>
          <a:lstStyle/>
          <a:p>
            <a:pPr marL="0" lvl="0" indent="0">
              <a:buNone/>
            </a:pPr>
            <a:r>
              <a:rPr lang="en-US" sz="3600" dirty="0" smtClean="0"/>
              <a:t>Christian conception?</a:t>
            </a:r>
          </a:p>
          <a:p>
            <a:pPr lvl="1"/>
            <a:r>
              <a:rPr lang="en-US" sz="2800" dirty="0" smtClean="0"/>
              <a:t>I would argue that Christian pictures God as maximally perfect (i.e., the GCB).</a:t>
            </a:r>
            <a:endParaRPr lang="en-US" sz="2800" dirty="0" smtClean="0"/>
          </a:p>
          <a:p>
            <a:r>
              <a:rPr lang="en-US" sz="3200" dirty="0" smtClean="0"/>
              <a:t>How could God be both merciful and just?</a:t>
            </a:r>
          </a:p>
          <a:p>
            <a:pPr lvl="1"/>
            <a:r>
              <a:rPr lang="en-US" sz="2800" dirty="0" smtClean="0"/>
              <a:t>Throughout Scripture, there are many ways in which God’s justice is balanced with his mercy. </a:t>
            </a:r>
          </a:p>
          <a:p>
            <a:pPr lvl="1"/>
            <a:r>
              <a:rPr lang="en-US" sz="2800" dirty="0" smtClean="0"/>
              <a:t>However, it is in the gospel that these truly cohere. </a:t>
            </a:r>
            <a:endParaRPr lang="en-US" sz="2800" dirty="0"/>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349009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Being Apologetics</a:t>
            </a:r>
            <a:endParaRPr lang="en-US" dirty="0"/>
          </a:p>
        </p:txBody>
      </p:sp>
      <p:sp>
        <p:nvSpPr>
          <p:cNvPr id="3" name="Content Placeholder 2"/>
          <p:cNvSpPr>
            <a:spLocks noGrp="1"/>
          </p:cNvSpPr>
          <p:nvPr>
            <p:ph idx="1"/>
          </p:nvPr>
        </p:nvSpPr>
        <p:spPr/>
        <p:txBody>
          <a:bodyPr>
            <a:normAutofit/>
          </a:bodyPr>
          <a:lstStyle/>
          <a:p>
            <a:r>
              <a:rPr lang="en-US" sz="2800" dirty="0"/>
              <a:t>On the cross, God’s wrath and justice is expressed fully and perfectly since it is only the spotless lamb of God that could die once for all. </a:t>
            </a:r>
            <a:endParaRPr lang="en-US" sz="2800" dirty="0" smtClean="0"/>
          </a:p>
          <a:p>
            <a:r>
              <a:rPr lang="en-US" sz="2800" dirty="0" smtClean="0"/>
              <a:t>But </a:t>
            </a:r>
            <a:r>
              <a:rPr lang="en-US" sz="2800" dirty="0"/>
              <a:t>this is a substitutionary atonement for you and me. </a:t>
            </a:r>
            <a:endParaRPr lang="en-US" sz="2800" dirty="0" smtClean="0"/>
          </a:p>
          <a:p>
            <a:endParaRPr lang="en-US" sz="2800" dirty="0" smtClean="0"/>
          </a:p>
          <a:p>
            <a:r>
              <a:rPr lang="en-US" sz="2800" dirty="0" smtClean="0"/>
              <a:t>This </a:t>
            </a:r>
            <a:r>
              <a:rPr lang="en-US" sz="2800" dirty="0"/>
              <a:t>is the ultimate act of </a:t>
            </a:r>
            <a:r>
              <a:rPr lang="en-US" sz="2800" dirty="0" smtClean="0"/>
              <a:t>both justice and mercy!</a:t>
            </a:r>
          </a:p>
          <a:p>
            <a:endParaRPr lang="en-US" sz="2800" dirty="0"/>
          </a:p>
          <a:p>
            <a:r>
              <a:rPr lang="en-US" sz="2800" dirty="0" smtClean="0"/>
              <a:t>My God is so great!</a:t>
            </a:r>
            <a:endParaRPr lang="en-US" sz="2800" dirty="0"/>
          </a:p>
          <a:p>
            <a:pPr lvl="0"/>
            <a:endParaRPr lang="en-US" sz="2800" dirty="0">
              <a:solidFill>
                <a:schemeClr val="tx1"/>
              </a:solidFill>
            </a:endParaRPr>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349009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endParaRPr lang="en-US" sz="2800" dirty="0">
              <a:solidFill>
                <a:schemeClr val="tx1"/>
              </a:solidFill>
            </a:endParaRPr>
          </a:p>
          <a:p>
            <a:r>
              <a:rPr lang="en-US" sz="4400" dirty="0"/>
              <a:t>“The Benefit of the Doubt blog”</a:t>
            </a:r>
          </a:p>
          <a:p>
            <a:pPr lvl="1"/>
            <a:r>
              <a:rPr lang="en-US" sz="4000" dirty="0">
                <a:hlinkClick r:id="rId3"/>
              </a:rPr>
              <a:t>www.travisdickinson.com</a:t>
            </a:r>
            <a:endParaRPr lang="en-US" sz="4000" dirty="0"/>
          </a:p>
          <a:p>
            <a:endParaRPr lang="en-US" sz="4400" dirty="0"/>
          </a:p>
          <a:p>
            <a:r>
              <a:rPr lang="en-US" sz="4400" dirty="0"/>
              <a:t>@</a:t>
            </a:r>
            <a:r>
              <a:rPr lang="en-US" sz="4400" dirty="0" err="1"/>
              <a:t>travdickinson</a:t>
            </a:r>
            <a:endParaRPr lang="en-US" sz="4400" dirty="0"/>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2725774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Anselm’s Ontological Argument</a:t>
            </a:r>
            <a:endParaRPr lang="en-US" dirty="0"/>
          </a:p>
        </p:txBody>
      </p:sp>
      <p:sp>
        <p:nvSpPr>
          <p:cNvPr id="3" name="Content Placeholder 2"/>
          <p:cNvSpPr>
            <a:spLocks noGrp="1"/>
          </p:cNvSpPr>
          <p:nvPr>
            <p:ph idx="1"/>
          </p:nvPr>
        </p:nvSpPr>
        <p:spPr/>
        <p:txBody>
          <a:bodyPr>
            <a:normAutofit/>
          </a:bodyPr>
          <a:lstStyle/>
          <a:p>
            <a:r>
              <a:rPr lang="en-US" sz="3600" dirty="0" smtClean="0"/>
              <a:t>Anselm defined God as a </a:t>
            </a:r>
            <a:r>
              <a:rPr lang="en-US" sz="3600" i="1" dirty="0"/>
              <a:t>being than which no greater can be </a:t>
            </a:r>
            <a:r>
              <a:rPr lang="en-US" sz="3600" i="1" dirty="0" smtClean="0"/>
              <a:t>conceived.</a:t>
            </a:r>
          </a:p>
          <a:p>
            <a:pPr marL="971550" lvl="1" indent="-514350">
              <a:buFont typeface="+mj-lt"/>
              <a:buAutoNum type="arabicPeriod"/>
            </a:pPr>
            <a:r>
              <a:rPr lang="en-US" sz="3200" dirty="0" smtClean="0"/>
              <a:t>God, by definition, </a:t>
            </a:r>
            <a:r>
              <a:rPr lang="en-US" sz="3200" dirty="0" smtClean="0"/>
              <a:t>is the Greatest Conceivable Being. </a:t>
            </a:r>
          </a:p>
          <a:p>
            <a:pPr lvl="2"/>
            <a:r>
              <a:rPr lang="en-US" sz="3000" dirty="0" smtClean="0"/>
              <a:t>The GCB must have all great-making properties.</a:t>
            </a:r>
          </a:p>
          <a:p>
            <a:pPr marL="971550" lvl="1" indent="-514350">
              <a:buFont typeface="+mj-lt"/>
              <a:buAutoNum type="arabicPeriod"/>
            </a:pPr>
            <a:r>
              <a:rPr lang="en-US" sz="3200" dirty="0" smtClean="0"/>
              <a:t>Existence is a great-making property. </a:t>
            </a:r>
          </a:p>
          <a:p>
            <a:pPr marL="971550" lvl="1" indent="-514350">
              <a:buFont typeface="+mj-lt"/>
              <a:buAutoNum type="arabicPeriod"/>
            </a:pPr>
            <a:r>
              <a:rPr lang="en-US" sz="3200" dirty="0" smtClean="0"/>
              <a:t>Thus, God exists.</a:t>
            </a:r>
          </a:p>
          <a:p>
            <a:pPr lvl="1"/>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948451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Conceivable Being</a:t>
            </a:r>
            <a:endParaRPr lang="en-US" dirty="0"/>
          </a:p>
        </p:txBody>
      </p:sp>
      <p:sp>
        <p:nvSpPr>
          <p:cNvPr id="3" name="Content Placeholder 2"/>
          <p:cNvSpPr>
            <a:spLocks noGrp="1"/>
          </p:cNvSpPr>
          <p:nvPr>
            <p:ph idx="1"/>
          </p:nvPr>
        </p:nvSpPr>
        <p:spPr>
          <a:xfrm>
            <a:off x="228600" y="1600200"/>
            <a:ext cx="8610600" cy="4876800"/>
          </a:xfrm>
        </p:spPr>
        <p:txBody>
          <a:bodyPr>
            <a:normAutofit/>
          </a:bodyPr>
          <a:lstStyle/>
          <a:p>
            <a:r>
              <a:rPr lang="en-US" sz="3600" dirty="0"/>
              <a:t>God, by definition, is the Greatest Conceivable Being. </a:t>
            </a:r>
            <a:endParaRPr lang="en-US" sz="3600" dirty="0" smtClean="0"/>
          </a:p>
          <a:p>
            <a:endParaRPr lang="en-US" sz="3600" dirty="0"/>
          </a:p>
          <a:p>
            <a:r>
              <a:rPr lang="en-US" sz="3200" dirty="0" smtClean="0"/>
              <a:t>This </a:t>
            </a:r>
            <a:r>
              <a:rPr lang="en-US" sz="3200" dirty="0"/>
              <a:t>concept </a:t>
            </a:r>
            <a:r>
              <a:rPr lang="en-US" sz="3200" dirty="0" smtClean="0"/>
              <a:t>of God </a:t>
            </a:r>
            <a:r>
              <a:rPr lang="en-US" sz="3200" dirty="0" smtClean="0"/>
              <a:t>is implicit in many of our Christian theological pursuits. </a:t>
            </a:r>
          </a:p>
          <a:p>
            <a:pPr lvl="1"/>
            <a:r>
              <a:rPr lang="en-US" sz="2800" dirty="0" smtClean="0"/>
              <a:t>Philosophy, theology, Bible interpretation… apologetics?</a:t>
            </a:r>
            <a:endParaRPr lang="en-US" sz="2800" dirty="0" smtClean="0"/>
          </a:p>
        </p:txBody>
      </p:sp>
    </p:spTree>
    <p:extLst>
      <p:ext uri="{BB962C8B-B14F-4D97-AF65-F5344CB8AC3E}">
        <p14:creationId xmlns:p14="http://schemas.microsoft.com/office/powerpoint/2010/main" val="4069355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Greatest Conceivable Being</a:t>
            </a:r>
          </a:p>
        </p:txBody>
      </p:sp>
      <p:sp>
        <p:nvSpPr>
          <p:cNvPr id="3" name="Content Placeholder 2"/>
          <p:cNvSpPr>
            <a:spLocks noGrp="1"/>
          </p:cNvSpPr>
          <p:nvPr>
            <p:ph idx="1"/>
          </p:nvPr>
        </p:nvSpPr>
        <p:spPr>
          <a:xfrm>
            <a:off x="457200" y="1600200"/>
            <a:ext cx="8229600" cy="4953000"/>
          </a:xfrm>
        </p:spPr>
        <p:txBody>
          <a:bodyPr>
            <a:normAutofit lnSpcReduction="10000"/>
          </a:bodyPr>
          <a:lstStyle/>
          <a:p>
            <a:pPr lvl="0"/>
            <a:r>
              <a:rPr lang="en-US" sz="3600" dirty="0"/>
              <a:t>Many of you already assume God as the GCB. </a:t>
            </a:r>
            <a:endParaRPr lang="en-US" sz="3600" dirty="0" smtClean="0"/>
          </a:p>
          <a:p>
            <a:pPr lvl="1"/>
            <a:r>
              <a:rPr lang="en-US" sz="3200" dirty="0" smtClean="0"/>
              <a:t>Understanding the supreme greatness of God often </a:t>
            </a:r>
            <a:r>
              <a:rPr lang="en-US" sz="3200" dirty="0"/>
              <a:t>guides </a:t>
            </a:r>
            <a:r>
              <a:rPr lang="en-US" sz="3200" dirty="0" smtClean="0"/>
              <a:t>your </a:t>
            </a:r>
            <a:r>
              <a:rPr lang="en-US" sz="3200" dirty="0"/>
              <a:t>interpretation of Scripture. </a:t>
            </a:r>
            <a:endParaRPr lang="en-US" sz="3200" dirty="0" smtClean="0"/>
          </a:p>
          <a:p>
            <a:r>
              <a:rPr lang="en-US" sz="3600" dirty="0" smtClean="0"/>
              <a:t>The only God worthy of worship is God…not gods.</a:t>
            </a:r>
          </a:p>
          <a:p>
            <a:pPr lvl="1"/>
            <a:r>
              <a:rPr lang="en-US" sz="3200" dirty="0" smtClean="0"/>
              <a:t>The only God worth defending is God…not gods</a:t>
            </a:r>
            <a:endParaRPr lang="en-US" sz="2800" dirty="0" smtClean="0">
              <a:solidFill>
                <a:schemeClr val="tx1"/>
              </a:solidFill>
            </a:endParaRPr>
          </a:p>
          <a:p>
            <a:endParaRPr lang="en-US" sz="4000" dirty="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13413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not god</a:t>
            </a:r>
            <a:endParaRPr lang="en-US" dirty="0"/>
          </a:p>
        </p:txBody>
      </p:sp>
      <p:sp>
        <p:nvSpPr>
          <p:cNvPr id="3" name="Content Placeholder 2"/>
          <p:cNvSpPr>
            <a:spLocks noGrp="1"/>
          </p:cNvSpPr>
          <p:nvPr>
            <p:ph idx="1"/>
          </p:nvPr>
        </p:nvSpPr>
        <p:spPr/>
        <p:txBody>
          <a:bodyPr>
            <a:normAutofit/>
          </a:bodyPr>
          <a:lstStyle/>
          <a:p>
            <a:r>
              <a:rPr lang="en-US" sz="3600" dirty="0" smtClean="0"/>
              <a:t>“God </a:t>
            </a:r>
            <a:r>
              <a:rPr lang="en-US" sz="3600" dirty="0" smtClean="0"/>
              <a:t>of the </a:t>
            </a:r>
            <a:r>
              <a:rPr lang="en-US" sz="3600" dirty="0" smtClean="0"/>
              <a:t>gaps” argument</a:t>
            </a:r>
            <a:endParaRPr lang="en-US" sz="3600" dirty="0" smtClean="0"/>
          </a:p>
          <a:p>
            <a:pPr lvl="1"/>
            <a:r>
              <a:rPr lang="en-US" sz="2800" dirty="0" smtClean="0"/>
              <a:t>We used to not know how to explain lightning</a:t>
            </a:r>
            <a:r>
              <a:rPr lang="en-US" sz="2800" dirty="0" smtClean="0"/>
              <a:t>. </a:t>
            </a:r>
            <a:endParaRPr lang="en-US" sz="2800" dirty="0" smtClean="0"/>
          </a:p>
          <a:p>
            <a:pPr lvl="2"/>
            <a:r>
              <a:rPr lang="en-US" sz="2800" dirty="0" smtClean="0"/>
              <a:t>Pre-science: “Zeus did it” </a:t>
            </a:r>
            <a:endParaRPr lang="en-US" sz="2800" dirty="0" smtClean="0"/>
          </a:p>
          <a:p>
            <a:pPr lvl="2"/>
            <a:r>
              <a:rPr lang="en-US" sz="2800" dirty="0" smtClean="0"/>
              <a:t>Now we know lightning is just an electrostatic discharge </a:t>
            </a:r>
            <a:r>
              <a:rPr lang="en-US" sz="2800" dirty="0"/>
              <a:t>in the </a:t>
            </a:r>
            <a:r>
              <a:rPr lang="en-US" sz="2800" dirty="0" smtClean="0"/>
              <a:t>atmosphere.</a:t>
            </a:r>
          </a:p>
          <a:p>
            <a:pPr lvl="1"/>
            <a:r>
              <a:rPr lang="en-US" sz="3000" dirty="0" smtClean="0"/>
              <a:t>Likewise, Christians just plug God into the gap of our knowledge about the universe.</a:t>
            </a:r>
          </a:p>
        </p:txBody>
      </p:sp>
    </p:spTree>
    <p:extLst>
      <p:ext uri="{BB962C8B-B14F-4D97-AF65-F5344CB8AC3E}">
        <p14:creationId xmlns:p14="http://schemas.microsoft.com/office/powerpoint/2010/main" val="1375183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not god</a:t>
            </a:r>
            <a:endParaRPr lang="en-US" dirty="0"/>
          </a:p>
        </p:txBody>
      </p:sp>
      <p:sp>
        <p:nvSpPr>
          <p:cNvPr id="3" name="Content Placeholder 2"/>
          <p:cNvSpPr>
            <a:spLocks noGrp="1"/>
          </p:cNvSpPr>
          <p:nvPr>
            <p:ph idx="1"/>
          </p:nvPr>
        </p:nvSpPr>
        <p:spPr>
          <a:xfrm>
            <a:off x="457200" y="1600200"/>
            <a:ext cx="8534400" cy="5029200"/>
          </a:xfrm>
        </p:spPr>
        <p:txBody>
          <a:bodyPr>
            <a:normAutofit/>
          </a:bodyPr>
          <a:lstStyle/>
          <a:p>
            <a:pPr marL="0" indent="0">
              <a:buNone/>
            </a:pPr>
            <a:r>
              <a:rPr lang="en-US" sz="3600" dirty="0" smtClean="0"/>
              <a:t>Response:</a:t>
            </a:r>
          </a:p>
          <a:p>
            <a:r>
              <a:rPr lang="en-US" sz="3600" dirty="0" smtClean="0"/>
              <a:t>This explanation </a:t>
            </a:r>
            <a:r>
              <a:rPr lang="en-US" sz="3600" dirty="0" smtClean="0"/>
              <a:t>goes some way to explain </a:t>
            </a:r>
            <a:r>
              <a:rPr lang="en-US" sz="3600" dirty="0" smtClean="0"/>
              <a:t>away </a:t>
            </a:r>
            <a:r>
              <a:rPr lang="en-US" sz="3600" dirty="0" smtClean="0"/>
              <a:t>Zeus’s role with lightning. </a:t>
            </a:r>
            <a:endParaRPr lang="en-US" sz="3600" dirty="0" smtClean="0"/>
          </a:p>
          <a:p>
            <a:r>
              <a:rPr lang="en-US" sz="3600" dirty="0" smtClean="0"/>
              <a:t>It does precisely nothing to explain away God. </a:t>
            </a:r>
          </a:p>
          <a:p>
            <a:pPr lvl="1"/>
            <a:r>
              <a:rPr lang="en-US" sz="2800" dirty="0"/>
              <a:t>Understanding how this process works does not provide a </a:t>
            </a:r>
            <a:r>
              <a:rPr lang="en-US" sz="2800" dirty="0" smtClean="0"/>
              <a:t>causal explanation for </a:t>
            </a:r>
            <a:r>
              <a:rPr lang="en-US" sz="2800" dirty="0"/>
              <a:t>the process itself. </a:t>
            </a:r>
            <a:endParaRPr lang="en-US" sz="2800" dirty="0" smtClean="0"/>
          </a:p>
          <a:p>
            <a:pPr lvl="1"/>
            <a:r>
              <a:rPr lang="en-US" sz="2800" dirty="0" smtClean="0"/>
              <a:t>In fact, this explanation points to the existence of God. </a:t>
            </a:r>
            <a:endParaRPr lang="en-US" sz="2800" dirty="0"/>
          </a:p>
          <a:p>
            <a:pPr lvl="1"/>
            <a:endParaRPr lang="en-US" sz="28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13413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not god</a:t>
            </a:r>
            <a:endParaRPr lang="en-US" dirty="0"/>
          </a:p>
        </p:txBody>
      </p:sp>
      <p:sp>
        <p:nvSpPr>
          <p:cNvPr id="3" name="Content Placeholder 2"/>
          <p:cNvSpPr>
            <a:spLocks noGrp="1"/>
          </p:cNvSpPr>
          <p:nvPr>
            <p:ph idx="1"/>
          </p:nvPr>
        </p:nvSpPr>
        <p:spPr>
          <a:xfrm>
            <a:off x="152400" y="1600200"/>
            <a:ext cx="8839200" cy="5029200"/>
          </a:xfrm>
        </p:spPr>
        <p:txBody>
          <a:bodyPr>
            <a:normAutofit fontScale="92500" lnSpcReduction="10000"/>
          </a:bodyPr>
          <a:lstStyle/>
          <a:p>
            <a:r>
              <a:rPr lang="en-US" sz="3900" dirty="0"/>
              <a:t>God </a:t>
            </a:r>
            <a:r>
              <a:rPr lang="en-US" sz="3900" dirty="0" smtClean="0"/>
              <a:t>vs. god</a:t>
            </a:r>
            <a:r>
              <a:rPr lang="en-US" sz="3900" dirty="0"/>
              <a:t>. </a:t>
            </a:r>
          </a:p>
          <a:p>
            <a:pPr lvl="1"/>
            <a:r>
              <a:rPr lang="en-US" sz="3500" dirty="0"/>
              <a:t>gods are </a:t>
            </a:r>
            <a:r>
              <a:rPr lang="en-US" sz="3500" dirty="0" smtClean="0"/>
              <a:t>typically within </a:t>
            </a:r>
            <a:r>
              <a:rPr lang="en-US" sz="3500" dirty="0"/>
              <a:t>the </a:t>
            </a:r>
            <a:r>
              <a:rPr lang="en-US" sz="3500" dirty="0" smtClean="0"/>
              <a:t>universe as they have needs.</a:t>
            </a:r>
            <a:endParaRPr lang="en-US" sz="3500" dirty="0" smtClean="0"/>
          </a:p>
          <a:p>
            <a:pPr lvl="2"/>
            <a:r>
              <a:rPr lang="en-US" sz="3300" dirty="0" smtClean="0"/>
              <a:t>God is </a:t>
            </a:r>
            <a:r>
              <a:rPr lang="en-US" sz="3300" dirty="0" smtClean="0"/>
              <a:t>transcendent and exists </a:t>
            </a:r>
            <a:r>
              <a:rPr lang="en-US" sz="3300" i="1" dirty="0" smtClean="0"/>
              <a:t>a se</a:t>
            </a:r>
            <a:r>
              <a:rPr lang="en-US" sz="3300" dirty="0" smtClean="0"/>
              <a:t>.</a:t>
            </a:r>
          </a:p>
          <a:p>
            <a:pPr lvl="2"/>
            <a:r>
              <a:rPr lang="en-US" sz="3300" dirty="0" smtClean="0"/>
              <a:t>God is the very ground of the universe and holds it all into being at every moment. </a:t>
            </a:r>
            <a:endParaRPr lang="en-US" sz="3300" dirty="0" smtClean="0"/>
          </a:p>
          <a:p>
            <a:pPr lvl="1"/>
            <a:r>
              <a:rPr lang="en-US" sz="3500" dirty="0" smtClean="0"/>
              <a:t>gods may be very </a:t>
            </a:r>
            <a:r>
              <a:rPr lang="en-US" sz="3500" dirty="0"/>
              <a:t>powerful beings but they are nonetheless finite in all respects. </a:t>
            </a:r>
            <a:endParaRPr lang="en-US" sz="3500" dirty="0" smtClean="0"/>
          </a:p>
          <a:p>
            <a:pPr lvl="2"/>
            <a:r>
              <a:rPr lang="en-US" sz="3300" dirty="0" smtClean="0"/>
              <a:t>God has every perfection and is maximal in all great-making properties. </a:t>
            </a:r>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113413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not god</a:t>
            </a:r>
            <a:endParaRPr lang="en-US" dirty="0"/>
          </a:p>
        </p:txBody>
      </p:sp>
      <p:sp>
        <p:nvSpPr>
          <p:cNvPr id="3" name="Content Placeholder 2"/>
          <p:cNvSpPr>
            <a:spLocks noGrp="1"/>
          </p:cNvSpPr>
          <p:nvPr>
            <p:ph idx="1"/>
          </p:nvPr>
        </p:nvSpPr>
        <p:spPr>
          <a:xfrm>
            <a:off x="152400" y="1600200"/>
            <a:ext cx="8839200" cy="5029200"/>
          </a:xfrm>
        </p:spPr>
        <p:txBody>
          <a:bodyPr>
            <a:normAutofit/>
          </a:bodyPr>
          <a:lstStyle/>
          <a:p>
            <a:r>
              <a:rPr lang="en-US" sz="3900" dirty="0" smtClean="0"/>
              <a:t>Through science, we can know whether or not there are gods.</a:t>
            </a:r>
          </a:p>
          <a:p>
            <a:r>
              <a:rPr lang="en-US" sz="3900" dirty="0" smtClean="0"/>
              <a:t>However, science can never put God out of a job.</a:t>
            </a:r>
          </a:p>
          <a:p>
            <a:pPr lvl="1"/>
            <a:r>
              <a:rPr lang="en-US" sz="2800" dirty="0" smtClean="0"/>
              <a:t>God as the GCB is the ground of science. </a:t>
            </a:r>
            <a:endParaRPr lang="en-US" sz="28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394774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Greatest Conceivable Being</a:t>
            </a:r>
            <a:endParaRPr lang="en-US" dirty="0"/>
          </a:p>
        </p:txBody>
      </p:sp>
      <p:sp>
        <p:nvSpPr>
          <p:cNvPr id="3" name="Content Placeholder 2"/>
          <p:cNvSpPr>
            <a:spLocks noGrp="1"/>
          </p:cNvSpPr>
          <p:nvPr>
            <p:ph idx="1"/>
          </p:nvPr>
        </p:nvSpPr>
        <p:spPr/>
        <p:txBody>
          <a:bodyPr>
            <a:normAutofit/>
          </a:bodyPr>
          <a:lstStyle/>
          <a:p>
            <a:pPr lvl="0"/>
            <a:r>
              <a:rPr lang="en-US" sz="3600" dirty="0"/>
              <a:t>A</a:t>
            </a:r>
            <a:r>
              <a:rPr lang="en-US" sz="3600" dirty="0" smtClean="0"/>
              <a:t>ll of the classical arguments for God’s existence </a:t>
            </a:r>
            <a:r>
              <a:rPr lang="en-US" sz="3600" dirty="0" smtClean="0"/>
              <a:t>ultimately point </a:t>
            </a:r>
            <a:r>
              <a:rPr lang="en-US" sz="3600" dirty="0" smtClean="0"/>
              <a:t>to the GCB.</a:t>
            </a:r>
          </a:p>
          <a:p>
            <a:pPr lvl="1"/>
            <a:r>
              <a:rPr lang="en-US" sz="3200" dirty="0" smtClean="0"/>
              <a:t>We get a picture of God as the necessary first cause of </a:t>
            </a:r>
            <a:r>
              <a:rPr lang="en-US" sz="3200" dirty="0" smtClean="0"/>
              <a:t>all. He is supremely </a:t>
            </a:r>
            <a:r>
              <a:rPr lang="en-US" sz="3200" dirty="0" smtClean="0"/>
              <a:t>powerful and intelligent and the ground of all being. </a:t>
            </a:r>
            <a:endParaRPr lang="en-US" sz="3200" dirty="0"/>
          </a:p>
          <a:p>
            <a:endParaRPr lang="en-US" sz="3200" dirty="0" smtClean="0"/>
          </a:p>
          <a:p>
            <a:pPr marL="0" indent="0">
              <a:buNone/>
            </a:pPr>
            <a:endParaRPr lang="en-US" sz="2800" dirty="0" smtClean="0">
              <a:solidFill>
                <a:schemeClr val="tx1"/>
              </a:solidFill>
            </a:endParaRPr>
          </a:p>
        </p:txBody>
      </p:sp>
    </p:spTree>
    <p:extLst>
      <p:ext uri="{BB962C8B-B14F-4D97-AF65-F5344CB8AC3E}">
        <p14:creationId xmlns:p14="http://schemas.microsoft.com/office/powerpoint/2010/main" val="87579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ustom 1">
      <a:dk1>
        <a:sysClr val="windowText" lastClr="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9303</TotalTime>
  <Words>1613</Words>
  <Application>Microsoft Office PowerPoint</Application>
  <PresentationFormat>On-screen Show (4:3)</PresentationFormat>
  <Paragraphs>155</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Bodoni MT Condensed</vt:lpstr>
      <vt:lpstr>Calibri</vt:lpstr>
      <vt:lpstr>Courier New</vt:lpstr>
      <vt:lpstr>Franklin Gothic Book</vt:lpstr>
      <vt:lpstr>Times New Roman</vt:lpstr>
      <vt:lpstr>Wingdings</vt:lpstr>
      <vt:lpstr>Decatur</vt:lpstr>
      <vt:lpstr>My God is so Big!   The apologetics of great-making properties</vt:lpstr>
      <vt:lpstr>Anselm’s Ontological Argument</vt:lpstr>
      <vt:lpstr>The Greatest Conceivable Being</vt:lpstr>
      <vt:lpstr>The Greatest Conceivable Being</vt:lpstr>
      <vt:lpstr>God not god</vt:lpstr>
      <vt:lpstr>God not god</vt:lpstr>
      <vt:lpstr>God not god</vt:lpstr>
      <vt:lpstr>God not god</vt:lpstr>
      <vt:lpstr>The Greatest Conceivable Being</vt:lpstr>
      <vt:lpstr>The Greatest Conceivable Being</vt:lpstr>
      <vt:lpstr>The Greatest Conceivable Being</vt:lpstr>
      <vt:lpstr>Perfect Being Apologetics</vt:lpstr>
      <vt:lpstr>Perfect Being Apologetics</vt:lpstr>
      <vt:lpstr>Perfect Being Apologetics</vt:lpstr>
      <vt:lpstr>Perfect Being Apologetics</vt:lpstr>
      <vt:lpstr>Perfect Being Apologetics</vt:lpstr>
      <vt:lpstr>Perfect Being Apologetics</vt:lpstr>
      <vt:lpstr>PowerPoint Presentation</vt:lpstr>
    </vt:vector>
  </TitlesOfParts>
  <Company>SWBTS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Presocratics</dc:title>
  <dc:creator>tdickinson</dc:creator>
  <cp:lastModifiedBy>Dickinson, Travis</cp:lastModifiedBy>
  <cp:revision>104</cp:revision>
  <dcterms:created xsi:type="dcterms:W3CDTF">2011-09-27T01:07:54Z</dcterms:created>
  <dcterms:modified xsi:type="dcterms:W3CDTF">2018-01-10T20:44:22Z</dcterms:modified>
</cp:coreProperties>
</file>