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1"/>
  </p:notesMasterIdLst>
  <p:sldIdLst>
    <p:sldId id="283" r:id="rId2"/>
    <p:sldId id="284" r:id="rId3"/>
    <p:sldId id="294" r:id="rId4"/>
    <p:sldId id="285" r:id="rId5"/>
    <p:sldId id="293" r:id="rId6"/>
    <p:sldId id="288" r:id="rId7"/>
    <p:sldId id="289" r:id="rId8"/>
    <p:sldId id="290" r:id="rId9"/>
    <p:sldId id="292" r:id="rId10"/>
    <p:sldId id="286" r:id="rId11"/>
    <p:sldId id="287" r:id="rId12"/>
    <p:sldId id="295" r:id="rId13"/>
    <p:sldId id="296" r:id="rId14"/>
    <p:sldId id="297" r:id="rId15"/>
    <p:sldId id="298" r:id="rId16"/>
    <p:sldId id="299" r:id="rId17"/>
    <p:sldId id="300" r:id="rId18"/>
    <p:sldId id="301" r:id="rId19"/>
    <p:sldId id="30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996" autoAdjust="0"/>
  </p:normalViewPr>
  <p:slideViewPr>
    <p:cSldViewPr>
      <p:cViewPr>
        <p:scale>
          <a:sx n="60" d="100"/>
          <a:sy n="60" d="100"/>
        </p:scale>
        <p:origin x="-60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47E4AD-81ED-445A-A031-60AF8AC34F36}" type="datetimeFigureOut">
              <a:rPr lang="en-US" smtClean="0"/>
              <a:t>3/4/2017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8FA98E-E39E-4863-9F03-41F5D87B2D5C}" type="slidenum">
              <a:rPr lang="en-US" smtClean="0"/>
              <a:t>‹#›</a:t>
            </a:fld>
            <a:endParaRPr lang="en-US"/>
          </a:p>
        </p:txBody>
      </p:sp>
    </p:spTree>
    <p:extLst>
      <p:ext uri="{BB962C8B-B14F-4D97-AF65-F5344CB8AC3E}">
        <p14:creationId xmlns:p14="http://schemas.microsoft.com/office/powerpoint/2010/main" val="339435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2</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 fly on airplanes regularly. If I’m honest, I don’t really know how a craft made of mostly metal and weighing about a million pounds (if it is a 747) can lift off the ground and literally cruise through the sky six miles above the earth. It’s almost absurd, if you really stop to think what happens when we fly. You and I could be sitting in the airport struggling to know how this phenomenon is possible. But here’s the thing. When my seat section is called, I’m getting on the airplane. Wouldn’t you? I think we would because we know enough about airplanes and air travel to know that it is a very safe and reliable form of transportation despite the fact that we have some doubts. We could even be cruising at 30,000 feet, entrusting our very lives to the airplane, and continue to struggle with these questions. </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11</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12</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13</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we ask, “So what?” we see that the mere fact that there are differences can be accounted for rationally. It can be true, and the belief that Scripture is without error still stands. This, it seems to me, should help address Steve’s doubt.</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14</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 example, say that we hear a news report of the discovery of an ancient Palestinian ossuary that bears the name “Jesus, son of Joseph.” The claim is made that they have discovered the bodily remains of Jesus Christ. Is this a problem if it is true? You bet it is! It has been Christian orthodoxy from the beginning that Jesus rose </a:t>
            </a:r>
            <a:r>
              <a:rPr lang="en-US" sz="1200" i="1" kern="1200" dirty="0" smtClean="0">
                <a:solidFill>
                  <a:schemeClr val="tx1"/>
                </a:solidFill>
                <a:effectLst/>
                <a:latin typeface="+mn-lt"/>
                <a:ea typeface="+mn-ea"/>
                <a:cs typeface="+mn-cs"/>
              </a:rPr>
              <a:t>bodily</a:t>
            </a:r>
            <a:r>
              <a:rPr lang="en-US" sz="1200" kern="1200" dirty="0" smtClean="0">
                <a:solidFill>
                  <a:schemeClr val="tx1"/>
                </a:solidFill>
                <a:effectLst/>
                <a:latin typeface="+mn-lt"/>
                <a:ea typeface="+mn-ea"/>
                <a:cs typeface="+mn-cs"/>
              </a:rPr>
              <a:t> from the dead. If His bodily remains are found, then clearly this central claim is defeated.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But now we need evidence, because this tune has played before (usually around Easter time on public television), and let’s just say it has not always been a hit. If the ossuary dates early and looks to be authentic, then it would of course be a genuine problem for Christian faith. If it turns out that there are compelling reasons to think the inscription is a modern forgery, then the problem is dissolved. But notice it is the evidence that matters here.</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15</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16</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17</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18</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19</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lot of instrumental values that are</a:t>
            </a:r>
            <a:r>
              <a:rPr lang="en-US" baseline="0" dirty="0" smtClean="0"/>
              <a:t> like this. Exercise, making money, philosophy/apologetics</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3</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Let’s imagine I’m at the zoo, and I am viewing the zebra exhibit. I see what appears to be a zebra, and on the basis of this experience, I believe that “there’s a zebra before me.” Suppose, while still looking at what I take to be a zebra, I hear from a reliable source that, given a shortage of zebras, the zoo keepers have hired Hollywood makeup artists to disguise some mules to look just like zebras. As a result of hearing this report, I’m no longer sure that I’m looking at a zebra and not a cleverly disguised mule. I’ve now got a defeater for my belief that there is a zebra before me.</a:t>
            </a:r>
          </a:p>
          <a:p>
            <a:endParaRPr lang="en-US" sz="1200" kern="1200" dirty="0" smtClean="0">
              <a:solidFill>
                <a:schemeClr val="tx1"/>
              </a:solidFill>
              <a:effectLst/>
              <a:latin typeface="+mn-lt"/>
              <a:ea typeface="+mn-ea"/>
              <a:cs typeface="+mn-cs"/>
            </a:endParaRPr>
          </a:p>
          <a:p>
            <a:r>
              <a:rPr lang="en-US" sz="4000" dirty="0" smtClean="0"/>
              <a:t>S has a defeater for a belief that p </a:t>
            </a:r>
            <a:r>
              <a:rPr lang="en-US" sz="4000" dirty="0" err="1" smtClean="0"/>
              <a:t>iff</a:t>
            </a:r>
            <a:r>
              <a:rPr lang="en-US" sz="4000" dirty="0" smtClean="0"/>
              <a:t>…</a:t>
            </a:r>
          </a:p>
          <a:p>
            <a:pPr lvl="1"/>
            <a:r>
              <a:rPr lang="en-US" sz="3600" dirty="0" smtClean="0"/>
              <a:t>S has good reasons to believe that not p (rebutting).</a:t>
            </a:r>
          </a:p>
          <a:p>
            <a:pPr marL="457200" lvl="1" indent="0">
              <a:buNone/>
            </a:pPr>
            <a:r>
              <a:rPr lang="en-US" sz="3600" dirty="0" smtClean="0"/>
              <a:t>or</a:t>
            </a:r>
          </a:p>
          <a:p>
            <a:pPr lvl="1"/>
            <a:r>
              <a:rPr lang="en-US" sz="3600" dirty="0" smtClean="0"/>
              <a:t>S has good reasons to believe p is unjustified (undercutting).</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4</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Suppose the report about the cleverly disguised mules was completely unreliable (perhaps given by a friend known for spinning tall tales). In this case, we likely would dismiss the report since it seems so farfetched.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notice how the situation changes when we have strong evidence for thinking it is true.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7A2C347-991F-4C1E-89B8-9DA7E622E91C}" type="slidenum">
              <a:rPr lang="en-US" smtClean="0"/>
              <a:t>5</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Our belief is not yet defeated in a state of doubt, but it is threatened as we feel or sense the potential for defeat.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might be considering the evidence for the contrary claim. </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6</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Steve believes that Scripture is without error. One day, his coworker asserts the idea that there are lots of errors and points out the following passages that all differ in the details. Each of these passages reference the same event, namely, the empty tomb of Jesus and identify the women who witnessed it empty.</a:t>
            </a:r>
          </a:p>
          <a:p>
            <a:r>
              <a:rPr lang="en-US" sz="1200" kern="1200" dirty="0" smtClean="0">
                <a:solidFill>
                  <a:schemeClr val="tx1"/>
                </a:solidFill>
                <a:effectLst/>
                <a:latin typeface="+mn-lt"/>
                <a:ea typeface="+mn-ea"/>
                <a:cs typeface="+mn-cs"/>
              </a:rPr>
              <a:t>Matthew says, “Mary Magdalene and the other Mary came to look at the grave” (Matt. 28:1; all Scripture references NASB).</a:t>
            </a:r>
          </a:p>
          <a:p>
            <a:r>
              <a:rPr lang="en-US" sz="1200" kern="1200" dirty="0" smtClean="0">
                <a:solidFill>
                  <a:schemeClr val="tx1"/>
                </a:solidFill>
                <a:effectLst/>
                <a:latin typeface="+mn-lt"/>
                <a:ea typeface="+mn-ea"/>
                <a:cs typeface="+mn-cs"/>
              </a:rPr>
              <a:t>Mark says, “Mary Magdalene, and Mary the mother of James, and Salome…came to the tomb when the sun had risen” (Mark 16:1–2).</a:t>
            </a:r>
          </a:p>
          <a:p>
            <a:r>
              <a:rPr lang="en-US" sz="1200" kern="1200" dirty="0" smtClean="0">
                <a:solidFill>
                  <a:schemeClr val="tx1"/>
                </a:solidFill>
                <a:effectLst/>
                <a:latin typeface="+mn-lt"/>
                <a:ea typeface="+mn-ea"/>
                <a:cs typeface="+mn-cs"/>
              </a:rPr>
              <a:t>Luke says, “Now they were Mary Magdalene and Joanna and Mary the mother of James; also the other women with them” (Luke 24:10).</a:t>
            </a:r>
          </a:p>
          <a:p>
            <a:r>
              <a:rPr lang="en-US" sz="1200" kern="1200" dirty="0" smtClean="0">
                <a:solidFill>
                  <a:schemeClr val="tx1"/>
                </a:solidFill>
                <a:effectLst/>
                <a:latin typeface="+mn-lt"/>
                <a:ea typeface="+mn-ea"/>
                <a:cs typeface="+mn-cs"/>
              </a:rPr>
              <a:t>John says, “Mary Magdalene came early to the tomb” (John 20:1). </a:t>
            </a:r>
          </a:p>
          <a:p>
            <a:r>
              <a:rPr lang="en-US" sz="1200" kern="1200" dirty="0" smtClean="0">
                <a:solidFill>
                  <a:schemeClr val="tx1"/>
                </a:solidFill>
                <a:effectLst/>
                <a:latin typeface="+mn-lt"/>
                <a:ea typeface="+mn-ea"/>
                <a:cs typeface="+mn-cs"/>
              </a:rPr>
              <a:t>This catches Steve off guard, since he has never noticed how very different these passages are and begins to find plausible the idea that these passages contradict. He doesn’t yet believe they contradict, but just feels the pull of that idea. But he does believe that if these passages contradict, then his belief that Scripture is inerrant is defeated. </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7</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Steve begins to find plausible the idea that there these passages contradict. </a:t>
            </a:r>
          </a:p>
          <a:p>
            <a:r>
              <a:rPr lang="en-US" sz="1200" dirty="0" smtClean="0"/>
              <a:t>He does not believe that they contradict.</a:t>
            </a:r>
          </a:p>
          <a:p>
            <a:r>
              <a:rPr lang="en-US" sz="1200" dirty="0" smtClean="0"/>
              <a:t>But he does believe that if they contradict, then his belief that Scripture is without error is defeated. </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8</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9</a:t>
            </a:fld>
            <a:endParaRPr lang="en-US"/>
          </a:p>
        </p:txBody>
      </p:sp>
    </p:spTree>
    <p:extLst>
      <p:ext uri="{BB962C8B-B14F-4D97-AF65-F5344CB8AC3E}">
        <p14:creationId xmlns:p14="http://schemas.microsoft.com/office/powerpoint/2010/main" val="4226024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thing to say about how to address a doubt is that we shouldn’t run from it. It may not be an enjoyable experience, but we should see a challenge to our beliefs as an opportunity for greater depth. Rather than avoid our doubt and hope it goes away, I want to suggest that we </a:t>
            </a:r>
            <a:r>
              <a:rPr lang="en-US" sz="1200" i="1" kern="1200" dirty="0" smtClean="0">
                <a:solidFill>
                  <a:schemeClr val="tx1"/>
                </a:solidFill>
                <a:effectLst/>
                <a:latin typeface="+mn-lt"/>
                <a:ea typeface="+mn-ea"/>
                <a:cs typeface="+mn-cs"/>
              </a:rPr>
              <a:t>investigate</a:t>
            </a:r>
            <a:r>
              <a:rPr lang="en-US" sz="1200" kern="1200" dirty="0" smtClean="0">
                <a:solidFill>
                  <a:schemeClr val="tx1"/>
                </a:solidFill>
                <a:effectLst/>
                <a:latin typeface="+mn-lt"/>
                <a:ea typeface="+mn-ea"/>
                <a:cs typeface="+mn-cs"/>
              </a:rPr>
              <a:t> our doubts.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 100% confident</a:t>
            </a:r>
            <a:r>
              <a:rPr lang="en-US" sz="1200" kern="1200" baseline="0" dirty="0" smtClean="0">
                <a:solidFill>
                  <a:schemeClr val="tx1"/>
                </a:solidFill>
                <a:effectLst/>
                <a:latin typeface="+mn-lt"/>
                <a:ea typeface="+mn-ea"/>
                <a:cs typeface="+mn-cs"/>
              </a:rPr>
              <a:t> but I’m not 100% (</a:t>
            </a:r>
            <a:r>
              <a:rPr lang="en-US" sz="1200" kern="1200" baseline="0" dirty="0" err="1" smtClean="0">
                <a:solidFill>
                  <a:schemeClr val="tx1"/>
                </a:solidFill>
                <a:effectLst/>
                <a:latin typeface="+mn-lt"/>
                <a:ea typeface="+mn-ea"/>
                <a:cs typeface="+mn-cs"/>
              </a:rPr>
              <a:t>mathmatically</a:t>
            </a:r>
            <a:r>
              <a:rPr lang="en-US" sz="1200" kern="1200" baseline="0" dirty="0" smtClean="0">
                <a:solidFill>
                  <a:schemeClr val="tx1"/>
                </a:solidFill>
                <a:effectLst/>
                <a:latin typeface="+mn-lt"/>
                <a:ea typeface="+mn-ea"/>
                <a:cs typeface="+mn-cs"/>
              </a:rPr>
              <a:t>) certain.</a:t>
            </a:r>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10</a:t>
            </a:fld>
            <a:endParaRPr lang="en-US"/>
          </a:p>
        </p:txBody>
      </p:sp>
    </p:spTree>
    <p:extLst>
      <p:ext uri="{BB962C8B-B14F-4D97-AF65-F5344CB8AC3E}">
        <p14:creationId xmlns:p14="http://schemas.microsoft.com/office/powerpoint/2010/main" val="422602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3/4/2017</a:t>
            </a:fld>
            <a:endParaRPr 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77D8B909-3E07-44E2-A2C3-EA9DE94D73A7}" type="slidenum">
              <a:rPr lang="en-US" smtClean="0"/>
              <a:pPr/>
              <a:t>‹#›</a:t>
            </a:fld>
            <a:endParaRPr lang="en-US"/>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CEF58-62F0-4084-8D0F-A3644D05D501}"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CEF58-62F0-4084-8D0F-A3644D05D501}"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0" y="6356350"/>
            <a:ext cx="762000" cy="365125"/>
          </a:xfrm>
        </p:spPr>
        <p:txBody>
          <a:bodyPr/>
          <a:lstStyle/>
          <a:p>
            <a:fld id="{77D8B909-3E07-44E2-A2C3-EA9DE94D73A7}" type="slidenum">
              <a:rPr lang="en-US" smtClean="0"/>
              <a:pPr/>
              <a:t>‹#›</a:t>
            </a:fld>
            <a:endParaRPr 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9CEF58-62F0-4084-8D0F-A3644D05D501}" type="datetimeFigureOut">
              <a:rPr lang="en-US" smtClean="0"/>
              <a:pPr/>
              <a:t>3/4/2017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9CEF58-62F0-4084-8D0F-A3644D05D501}" type="datetimeFigureOut">
              <a:rPr lang="en-US" smtClean="0"/>
              <a:pPr/>
              <a:t>3/4/2017</a:t>
            </a:fld>
            <a:endParaRPr lang="en-US"/>
          </a:p>
        </p:txBody>
      </p:sp>
      <p:sp>
        <p:nvSpPr>
          <p:cNvPr id="5" name="Footer Placeholder 4"/>
          <p:cNvSpPr>
            <a:spLocks noGrp="1"/>
          </p:cNvSpPr>
          <p:nvPr>
            <p:ph type="ftr" sz="quarter" idx="11"/>
          </p:nvPr>
        </p:nvSpPr>
        <p:spPr>
          <a:xfrm>
            <a:off x="5791200" y="6356350"/>
            <a:ext cx="2895600" cy="365125"/>
          </a:xfrm>
        </p:spPr>
        <p:txBody>
          <a:bodyPr/>
          <a:lstStyle/>
          <a:p>
            <a:endParaRPr 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77D8B909-3E07-44E2-A2C3-EA9DE94D73A7}" type="slidenum">
              <a:rPr lang="en-US" smtClean="0"/>
              <a:pPr/>
              <a:t>‹#›</a:t>
            </a:fld>
            <a:endParaRPr 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CEF58-62F0-4084-8D0F-A3644D05D501}"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9CEF58-62F0-4084-8D0F-A3644D05D501}" type="datetimeFigureOut">
              <a:rPr lang="en-US" smtClean="0"/>
              <a:pPr/>
              <a:t>3/4/2017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CEF58-62F0-4084-8D0F-A3644D05D501}" type="datetimeFigureOut">
              <a:rPr lang="en-US" smtClean="0"/>
              <a:pPr/>
              <a:t>3/4/2017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CEF58-62F0-4084-8D0F-A3644D05D501}" type="datetimeFigureOut">
              <a:rPr lang="en-US" smtClean="0"/>
              <a:pPr/>
              <a:t>3/4/2017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D8B909-3E07-44E2-A2C3-EA9DE94D73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9CEF58-62F0-4084-8D0F-A3644D05D501}"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79CEF58-62F0-4084-8D0F-A3644D05D501}" type="datetimeFigureOut">
              <a:rPr lang="en-US" smtClean="0"/>
              <a:pPr/>
              <a:t>3/4/2017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D8B909-3E07-44E2-A2C3-EA9DE94D73A7}" type="slidenum">
              <a:rPr lang="en-US" smtClean="0"/>
              <a:pPr/>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79CEF58-62F0-4084-8D0F-A3644D05D501}" type="datetimeFigureOut">
              <a:rPr lang="en-US" smtClean="0"/>
              <a:pPr/>
              <a:t>3/4/2017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7D8B909-3E07-44E2-A2C3-EA9DE94D73A7}" type="slidenum">
              <a:rPr lang="en-US" smtClean="0"/>
              <a:pPr/>
              <a:t>‹#›</a:t>
            </a:fld>
            <a:endParaRPr lang="en-US"/>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ravisdickinson.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Travis M. Dickinson</a:t>
            </a:r>
            <a:endParaRPr lang="en-US" dirty="0"/>
          </a:p>
        </p:txBody>
      </p:sp>
      <p:sp>
        <p:nvSpPr>
          <p:cNvPr id="2" name="Title 1"/>
          <p:cNvSpPr>
            <a:spLocks noGrp="1"/>
          </p:cNvSpPr>
          <p:nvPr>
            <p:ph type="ctrTitle"/>
          </p:nvPr>
        </p:nvSpPr>
        <p:spPr/>
        <p:txBody>
          <a:bodyPr/>
          <a:lstStyle/>
          <a:p>
            <a:r>
              <a:rPr lang="en-US" dirty="0" smtClean="0"/>
              <a:t>The Epistemology of Doubt</a:t>
            </a:r>
            <a:endParaRPr lang="en-US" dirty="0"/>
          </a:p>
        </p:txBody>
      </p:sp>
    </p:spTree>
    <p:extLst>
      <p:ext uri="{BB962C8B-B14F-4D97-AF65-F5344CB8AC3E}">
        <p14:creationId xmlns:p14="http://schemas.microsoft.com/office/powerpoint/2010/main" val="829320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about doubt</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pPr marL="742950" indent="-742950">
              <a:buFont typeface="+mj-lt"/>
              <a:buAutoNum type="arabicPeriod"/>
            </a:pPr>
            <a:r>
              <a:rPr lang="en-US" sz="4000" dirty="0" smtClean="0"/>
              <a:t>Hang on!</a:t>
            </a:r>
          </a:p>
          <a:p>
            <a:pPr lvl="1"/>
            <a:r>
              <a:rPr lang="en-US" sz="3200" dirty="0" smtClean="0"/>
              <a:t>I find a few objections to Christianity, to some degree, plausible. </a:t>
            </a:r>
            <a:endParaRPr lang="en-US" sz="3200" dirty="0" smtClean="0"/>
          </a:p>
          <a:p>
            <a:pPr lvl="2"/>
            <a:r>
              <a:rPr lang="en-US" sz="3000" dirty="0" smtClean="0"/>
              <a:t>What?!</a:t>
            </a:r>
            <a:endParaRPr lang="en-US" sz="3000" dirty="0" smtClean="0"/>
          </a:p>
          <a:p>
            <a:pPr lvl="2"/>
            <a:r>
              <a:rPr lang="en-US" sz="3000" dirty="0" smtClean="0"/>
              <a:t>A merely plausible claim is not necessarily a fully reasonable claim. </a:t>
            </a:r>
          </a:p>
          <a:p>
            <a:pPr lvl="2"/>
            <a:r>
              <a:rPr lang="en-US" sz="3000" dirty="0" smtClean="0"/>
              <a:t>The only reason that this sounds strange is because we are not used to considering objections. </a:t>
            </a:r>
          </a:p>
        </p:txBody>
      </p:sp>
    </p:spTree>
    <p:extLst>
      <p:ext uri="{BB962C8B-B14F-4D97-AF65-F5344CB8AC3E}">
        <p14:creationId xmlns:p14="http://schemas.microsoft.com/office/powerpoint/2010/main" val="2213061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about doubt</a:t>
            </a:r>
          </a:p>
        </p:txBody>
      </p:sp>
      <p:sp>
        <p:nvSpPr>
          <p:cNvPr id="3" name="Content Placeholder 2"/>
          <p:cNvSpPr>
            <a:spLocks noGrp="1"/>
          </p:cNvSpPr>
          <p:nvPr>
            <p:ph idx="1"/>
          </p:nvPr>
        </p:nvSpPr>
        <p:spPr>
          <a:xfrm>
            <a:off x="457200" y="1600200"/>
            <a:ext cx="8458200" cy="5029200"/>
          </a:xfrm>
        </p:spPr>
        <p:txBody>
          <a:bodyPr>
            <a:normAutofit/>
          </a:bodyPr>
          <a:lstStyle/>
          <a:p>
            <a:r>
              <a:rPr lang="en-US" sz="3600" dirty="0"/>
              <a:t>It is perfectly rational to maintain belief while one considers a doubt. </a:t>
            </a:r>
            <a:endParaRPr lang="en-US" sz="3600" dirty="0" smtClean="0"/>
          </a:p>
          <a:p>
            <a:pPr marL="0" indent="0">
              <a:buNone/>
            </a:pPr>
            <a:endParaRPr lang="en-US" sz="3600" dirty="0" smtClean="0"/>
          </a:p>
          <a:p>
            <a:pPr marL="0" indent="0">
              <a:buNone/>
            </a:pPr>
            <a:endParaRPr lang="en-US" sz="3600" dirty="0"/>
          </a:p>
          <a:p>
            <a:pPr marL="0" indent="0">
              <a:buNone/>
            </a:pPr>
            <a:endParaRPr lang="en-US" sz="3600" dirty="0" smtClean="0"/>
          </a:p>
          <a:p>
            <a:pPr marL="0" indent="0">
              <a:buNone/>
            </a:pPr>
            <a:endParaRPr lang="en-US" sz="3600" dirty="0"/>
          </a:p>
          <a:p>
            <a:pPr lvl="1"/>
            <a:r>
              <a:rPr lang="en-US" sz="3200" dirty="0" smtClean="0"/>
              <a:t>Remember it is just a potential defeater. </a:t>
            </a:r>
            <a:r>
              <a:rPr lang="en-US" sz="3200" dirty="0" smtClean="0"/>
              <a:t>Why concede </a:t>
            </a:r>
            <a:r>
              <a:rPr lang="en-US" sz="3200" dirty="0" smtClean="0"/>
              <a:t>until it is an actual </a:t>
            </a:r>
            <a:r>
              <a:rPr lang="en-US" sz="3200" dirty="0" smtClean="0"/>
              <a:t>defeater</a:t>
            </a:r>
            <a:r>
              <a:rPr lang="en-US" sz="3200" dirty="0"/>
              <a:t>?</a:t>
            </a:r>
            <a:endParaRPr lang="en-US" sz="3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971801"/>
            <a:ext cx="2895600" cy="193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3061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about doubt</a:t>
            </a:r>
          </a:p>
        </p:txBody>
      </p:sp>
      <p:sp>
        <p:nvSpPr>
          <p:cNvPr id="3" name="Content Placeholder 2"/>
          <p:cNvSpPr>
            <a:spLocks noGrp="1"/>
          </p:cNvSpPr>
          <p:nvPr>
            <p:ph idx="1"/>
          </p:nvPr>
        </p:nvSpPr>
        <p:spPr>
          <a:xfrm>
            <a:off x="457200" y="1600200"/>
            <a:ext cx="8458200" cy="5029200"/>
          </a:xfrm>
        </p:spPr>
        <p:txBody>
          <a:bodyPr>
            <a:normAutofit/>
          </a:bodyPr>
          <a:lstStyle/>
          <a:p>
            <a:pPr marL="742950" indent="-742950">
              <a:buFont typeface="+mj-lt"/>
              <a:buAutoNum type="arabicPeriod" startAt="2"/>
            </a:pPr>
            <a:r>
              <a:rPr lang="en-US" sz="3600" dirty="0" smtClean="0"/>
              <a:t>“Doubt </a:t>
            </a:r>
            <a:r>
              <a:rPr lang="en-US" sz="3600" dirty="0" smtClean="0"/>
              <a:t>your </a:t>
            </a:r>
            <a:r>
              <a:rPr lang="en-US" sz="3600" dirty="0" smtClean="0"/>
              <a:t>doubts”</a:t>
            </a:r>
            <a:endParaRPr lang="en-US" sz="3600" dirty="0" smtClean="0"/>
          </a:p>
          <a:p>
            <a:pPr lvl="1"/>
            <a:r>
              <a:rPr lang="en-US" sz="3200" dirty="0" smtClean="0"/>
              <a:t>Evaluate the epistemic status of the contrary claims. </a:t>
            </a:r>
          </a:p>
          <a:p>
            <a:r>
              <a:rPr lang="en-US" sz="3600" dirty="0" smtClean="0"/>
              <a:t>Two ways to doubt your doubts:</a:t>
            </a:r>
          </a:p>
          <a:p>
            <a:pPr lvl="1"/>
            <a:r>
              <a:rPr lang="en-US" sz="3200" dirty="0" smtClean="0"/>
              <a:t>Ask: </a:t>
            </a:r>
            <a:r>
              <a:rPr lang="en-US" sz="3200" dirty="0"/>
              <a:t>S</a:t>
            </a:r>
            <a:r>
              <a:rPr lang="en-US" sz="3200" dirty="0" smtClean="0"/>
              <a:t>o what?</a:t>
            </a:r>
          </a:p>
          <a:p>
            <a:pPr lvl="1"/>
            <a:r>
              <a:rPr lang="en-US" sz="3200" dirty="0" smtClean="0"/>
              <a:t>Ask: </a:t>
            </a:r>
            <a:r>
              <a:rPr lang="en-US" sz="3200" dirty="0"/>
              <a:t>I</a:t>
            </a:r>
            <a:r>
              <a:rPr lang="en-US" sz="3200" dirty="0" smtClean="0"/>
              <a:t>s the claim reasonable?</a:t>
            </a:r>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about doubt</a:t>
            </a:r>
          </a:p>
        </p:txBody>
      </p:sp>
      <p:sp>
        <p:nvSpPr>
          <p:cNvPr id="3" name="Content Placeholder 2"/>
          <p:cNvSpPr>
            <a:spLocks noGrp="1"/>
          </p:cNvSpPr>
          <p:nvPr>
            <p:ph idx="1"/>
          </p:nvPr>
        </p:nvSpPr>
        <p:spPr>
          <a:xfrm>
            <a:off x="457200" y="1600200"/>
            <a:ext cx="8458200" cy="5029200"/>
          </a:xfrm>
        </p:spPr>
        <p:txBody>
          <a:bodyPr>
            <a:normAutofit/>
          </a:bodyPr>
          <a:lstStyle/>
          <a:p>
            <a:pPr marL="0" indent="0">
              <a:buNone/>
            </a:pPr>
            <a:r>
              <a:rPr lang="en-US" sz="3200" dirty="0" smtClean="0"/>
              <a:t>So what?</a:t>
            </a:r>
          </a:p>
          <a:p>
            <a:r>
              <a:rPr lang="en-US" sz="3200" dirty="0" smtClean="0"/>
              <a:t>If it is true and reasonable, is it an genuine defeater? Or is it consistent? </a:t>
            </a:r>
          </a:p>
          <a:p>
            <a:r>
              <a:rPr lang="en-US" sz="3200" dirty="0" smtClean="0"/>
              <a:t>When S doubts, S </a:t>
            </a:r>
            <a:r>
              <a:rPr lang="en-US" sz="3200" u="sng" dirty="0"/>
              <a:t>believes</a:t>
            </a:r>
            <a:r>
              <a:rPr lang="en-US" sz="3200" dirty="0"/>
              <a:t> that q is a potential </a:t>
            </a:r>
            <a:r>
              <a:rPr lang="en-US" sz="3200" dirty="0" smtClean="0"/>
              <a:t>defeater</a:t>
            </a:r>
            <a:r>
              <a:rPr lang="en-US" sz="3200" dirty="0"/>
              <a:t> </a:t>
            </a:r>
            <a:r>
              <a:rPr lang="en-US" sz="3200" dirty="0" smtClean="0"/>
              <a:t>(#3 from account). </a:t>
            </a:r>
          </a:p>
          <a:p>
            <a:pPr lvl="1"/>
            <a:r>
              <a:rPr lang="en-US" sz="2800" dirty="0" smtClean="0"/>
              <a:t>But is q really a potential defeater?</a:t>
            </a:r>
          </a:p>
          <a:p>
            <a:pPr lvl="1"/>
            <a:r>
              <a:rPr lang="en-US" sz="2800" dirty="0" smtClean="0"/>
              <a:t>Do differences in the resurrection accounts entail that there are contradictions? </a:t>
            </a:r>
          </a:p>
          <a:p>
            <a:endParaRPr lang="en-US" sz="3200" dirty="0" smtClean="0"/>
          </a:p>
          <a:p>
            <a:endParaRPr lang="en-US" sz="3200" dirty="0"/>
          </a:p>
          <a:p>
            <a:pPr lvl="1"/>
            <a:endParaRPr lang="en-US" sz="2800" dirty="0" smtClean="0"/>
          </a:p>
          <a:p>
            <a:endParaRPr lang="en-US" dirty="0" smtClean="0"/>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about doubt</a:t>
            </a:r>
          </a:p>
        </p:txBody>
      </p:sp>
      <p:sp>
        <p:nvSpPr>
          <p:cNvPr id="3" name="Content Placeholder 2"/>
          <p:cNvSpPr>
            <a:spLocks noGrp="1"/>
          </p:cNvSpPr>
          <p:nvPr>
            <p:ph idx="1"/>
          </p:nvPr>
        </p:nvSpPr>
        <p:spPr>
          <a:xfrm>
            <a:off x="457200" y="1600200"/>
            <a:ext cx="8458200" cy="5029200"/>
          </a:xfrm>
        </p:spPr>
        <p:txBody>
          <a:bodyPr>
            <a:normAutofit/>
          </a:bodyPr>
          <a:lstStyle/>
          <a:p>
            <a:pPr lvl="1"/>
            <a:r>
              <a:rPr lang="en-US" sz="2800" dirty="0">
                <a:solidFill>
                  <a:schemeClr val="tx1"/>
                </a:solidFill>
              </a:rPr>
              <a:t>“Mary Magdalene and the other Mary came to look at the grave” (Matt. 28:1).</a:t>
            </a:r>
          </a:p>
          <a:p>
            <a:pPr lvl="1"/>
            <a:r>
              <a:rPr lang="en-US" sz="2800" dirty="0">
                <a:solidFill>
                  <a:schemeClr val="tx1"/>
                </a:solidFill>
              </a:rPr>
              <a:t>“Mary Magdalene, and Mary the mother of James, and Salome…came to the tomb when the sun had risen” (Mark 16:1–2).</a:t>
            </a:r>
          </a:p>
          <a:p>
            <a:pPr lvl="1"/>
            <a:r>
              <a:rPr lang="en-US" sz="2800" dirty="0">
                <a:solidFill>
                  <a:schemeClr val="tx1"/>
                </a:solidFill>
              </a:rPr>
              <a:t>“Now they were Mary Magdalene and Joanna and Mary the mother of James; also the other women with them” (Luke 24:10).</a:t>
            </a:r>
          </a:p>
          <a:p>
            <a:pPr lvl="1"/>
            <a:r>
              <a:rPr lang="en-US" sz="2800" dirty="0">
                <a:solidFill>
                  <a:schemeClr val="tx1"/>
                </a:solidFill>
              </a:rPr>
              <a:t>“Mary Magdalene came early to the tomb” (John 20:1). </a:t>
            </a:r>
          </a:p>
          <a:p>
            <a:endParaRPr lang="en-US" dirty="0" smtClean="0"/>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about doubt</a:t>
            </a:r>
          </a:p>
        </p:txBody>
      </p:sp>
      <p:sp>
        <p:nvSpPr>
          <p:cNvPr id="3" name="Content Placeholder 2"/>
          <p:cNvSpPr>
            <a:spLocks noGrp="1"/>
          </p:cNvSpPr>
          <p:nvPr>
            <p:ph idx="1"/>
          </p:nvPr>
        </p:nvSpPr>
        <p:spPr>
          <a:xfrm>
            <a:off x="457200" y="1600200"/>
            <a:ext cx="8458200" cy="5029200"/>
          </a:xfrm>
        </p:spPr>
        <p:txBody>
          <a:bodyPr>
            <a:normAutofit/>
          </a:bodyPr>
          <a:lstStyle/>
          <a:p>
            <a:pPr marL="342900" lvl="1" indent="-342900">
              <a:buClr>
                <a:schemeClr val="accent1"/>
              </a:buClr>
              <a:buSzPct val="75000"/>
              <a:buFont typeface="Wingdings" pitchFamily="2" charset="2"/>
              <a:buChar char=""/>
            </a:pPr>
            <a:r>
              <a:rPr lang="en-US" sz="3200" dirty="0"/>
              <a:t>I</a:t>
            </a:r>
            <a:r>
              <a:rPr lang="en-US" sz="3200" dirty="0" smtClean="0"/>
              <a:t>s </a:t>
            </a:r>
            <a:r>
              <a:rPr lang="en-US" sz="3200" dirty="0"/>
              <a:t>the claim reasonable</a:t>
            </a:r>
            <a:r>
              <a:rPr lang="en-US" sz="3200" dirty="0" smtClean="0"/>
              <a:t>?</a:t>
            </a:r>
          </a:p>
          <a:p>
            <a:pPr marL="342900" lvl="1" indent="-342900">
              <a:buClr>
                <a:schemeClr val="accent1"/>
              </a:buClr>
              <a:buSzPct val="75000"/>
              <a:buFont typeface="Wingdings" pitchFamily="2" charset="2"/>
              <a:buChar char=""/>
            </a:pPr>
            <a:r>
              <a:rPr lang="en-US" sz="3200" dirty="0"/>
              <a:t>When S doubts, S </a:t>
            </a:r>
            <a:r>
              <a:rPr lang="en-US" sz="3200" dirty="0" smtClean="0"/>
              <a:t>finds q plausible to some degree (#2 </a:t>
            </a:r>
            <a:r>
              <a:rPr lang="en-US" sz="3200" dirty="0"/>
              <a:t>from account). </a:t>
            </a:r>
            <a:endParaRPr lang="en-US" sz="3200" dirty="0" smtClean="0"/>
          </a:p>
          <a:p>
            <a:pPr marL="857250" lvl="2" indent="-457200">
              <a:buClr>
                <a:schemeClr val="accent1"/>
              </a:buClr>
              <a:buSzPct val="75000"/>
            </a:pPr>
            <a:r>
              <a:rPr lang="en-US" sz="3000" dirty="0" smtClean="0"/>
              <a:t>A crazy claim can strike us as plausible.</a:t>
            </a:r>
          </a:p>
          <a:p>
            <a:pPr marL="857250" lvl="2" indent="-457200">
              <a:buClr>
                <a:schemeClr val="accent1"/>
              </a:buClr>
              <a:buSzPct val="75000"/>
            </a:pPr>
            <a:r>
              <a:rPr lang="en-US" sz="3000" dirty="0" smtClean="0"/>
              <a:t>But is it reasonable?</a:t>
            </a:r>
            <a:endParaRPr lang="en-US" sz="3000" dirty="0"/>
          </a:p>
          <a:p>
            <a:pPr marL="342900" lvl="1" indent="-342900">
              <a:buClr>
                <a:schemeClr val="accent1"/>
              </a:buClr>
              <a:buSzPct val="75000"/>
              <a:buFont typeface="Wingdings" pitchFamily="2" charset="2"/>
              <a:buChar char=""/>
            </a:pPr>
            <a:endParaRPr lang="en-US" sz="3200" dirty="0"/>
          </a:p>
          <a:p>
            <a:endParaRPr lang="en-US" dirty="0" smtClean="0"/>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about doubt</a:t>
            </a:r>
          </a:p>
        </p:txBody>
      </p:sp>
      <p:sp>
        <p:nvSpPr>
          <p:cNvPr id="3" name="Content Placeholder 2"/>
          <p:cNvSpPr>
            <a:spLocks noGrp="1"/>
          </p:cNvSpPr>
          <p:nvPr>
            <p:ph idx="1"/>
          </p:nvPr>
        </p:nvSpPr>
        <p:spPr>
          <a:xfrm>
            <a:off x="457200" y="1600200"/>
            <a:ext cx="8458200" cy="5029200"/>
          </a:xfrm>
        </p:spPr>
        <p:txBody>
          <a:bodyPr>
            <a:normAutofit/>
          </a:bodyPr>
          <a:lstStyle/>
          <a:p>
            <a:r>
              <a:rPr lang="en-US" sz="3200" dirty="0" smtClean="0"/>
              <a:t>Isn’t this risky?</a:t>
            </a:r>
          </a:p>
          <a:p>
            <a:pPr lvl="1"/>
            <a:r>
              <a:rPr lang="en-US" sz="2800" dirty="0" smtClean="0"/>
              <a:t>No more risky than ignoring doubt. </a:t>
            </a:r>
          </a:p>
          <a:p>
            <a:pPr lvl="1"/>
            <a:r>
              <a:rPr lang="en-US" sz="2800" dirty="0" smtClean="0"/>
              <a:t>I believe more people walk away from ignoring their doubts, especially when crises hit. </a:t>
            </a:r>
          </a:p>
          <a:p>
            <a:pPr lvl="1"/>
            <a:r>
              <a:rPr lang="en-US" sz="2800" dirty="0" smtClean="0"/>
              <a:t>If done properly, we will end up with a more rational view. </a:t>
            </a:r>
          </a:p>
          <a:p>
            <a:r>
              <a:rPr lang="en-US" sz="3200" dirty="0" smtClean="0"/>
              <a:t>Take this process slowly and do it in community. </a:t>
            </a:r>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r>
              <a:rPr lang="en-US" sz="3200" dirty="0" smtClean="0"/>
              <a:t>Christians stand in a long and rich </a:t>
            </a:r>
            <a:r>
              <a:rPr lang="en-US" sz="3200" dirty="0"/>
              <a:t>tradition of </a:t>
            </a:r>
            <a:r>
              <a:rPr lang="en-US" sz="3200" dirty="0" smtClean="0"/>
              <a:t>considering the </a:t>
            </a:r>
            <a:r>
              <a:rPr lang="en-US" sz="3200" dirty="0"/>
              <a:t>hardest objections </a:t>
            </a:r>
            <a:r>
              <a:rPr lang="en-US" sz="3200" dirty="0" smtClean="0"/>
              <a:t>and </a:t>
            </a:r>
            <a:r>
              <a:rPr lang="en-US" sz="3200" dirty="0"/>
              <a:t>offering thoughtful </a:t>
            </a:r>
            <a:r>
              <a:rPr lang="en-US" sz="3200" dirty="0" smtClean="0"/>
              <a:t>responses.</a:t>
            </a:r>
          </a:p>
          <a:p>
            <a:pPr lvl="1"/>
            <a:r>
              <a:rPr lang="en-US" sz="2800" dirty="0" smtClean="0"/>
              <a:t>How are we doing today?</a:t>
            </a:r>
          </a:p>
          <a:p>
            <a:pPr lvl="1"/>
            <a:endParaRPr lang="en-US" dirty="0" smtClean="0"/>
          </a:p>
          <a:p>
            <a:r>
              <a:rPr lang="en-US" sz="3200" dirty="0" smtClean="0"/>
              <a:t>Christianity </a:t>
            </a:r>
            <a:r>
              <a:rPr lang="en-US" sz="3200" dirty="0"/>
              <a:t>has the resources to </a:t>
            </a:r>
            <a:r>
              <a:rPr lang="en-US" sz="3200" dirty="0" smtClean="0"/>
              <a:t>address our </a:t>
            </a:r>
            <a:r>
              <a:rPr lang="en-US" sz="3200" dirty="0"/>
              <a:t>deepest and most difficult questions.  </a:t>
            </a:r>
            <a:endParaRPr lang="en-US" sz="3200" dirty="0" smtClean="0"/>
          </a:p>
          <a:p>
            <a:pPr lvl="1"/>
            <a:r>
              <a:rPr lang="en-US" sz="2800" dirty="0" smtClean="0"/>
              <a:t>In order to get to these </a:t>
            </a:r>
            <a:r>
              <a:rPr lang="en-US" sz="2800" dirty="0" smtClean="0"/>
              <a:t>answers, </a:t>
            </a:r>
            <a:r>
              <a:rPr lang="en-US" sz="2800" dirty="0" smtClean="0"/>
              <a:t>we have to appreciate the hard questions. </a:t>
            </a:r>
          </a:p>
          <a:p>
            <a:pPr lvl="1"/>
            <a:endParaRPr lang="en-US" sz="2800" dirty="0"/>
          </a:p>
          <a:p>
            <a:pPr lvl="1"/>
            <a:endParaRPr lang="en-US" dirty="0" smtClean="0"/>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r>
              <a:rPr lang="en-US" sz="3200" dirty="0" smtClean="0"/>
              <a:t>If Christianit</a:t>
            </a:r>
            <a:r>
              <a:rPr lang="en-US" sz="3200" dirty="0" smtClean="0"/>
              <a:t>y can address our hardest questions,</a:t>
            </a:r>
            <a:r>
              <a:rPr lang="en-US" sz="3200" dirty="0" smtClean="0"/>
              <a:t> </a:t>
            </a:r>
            <a:r>
              <a:rPr lang="en-US" sz="3200" dirty="0" smtClean="0"/>
              <a:t>we come out with a deeper more abiding faith. </a:t>
            </a:r>
          </a:p>
          <a:p>
            <a:endParaRPr lang="en-US" dirty="0" smtClean="0"/>
          </a:p>
        </p:txBody>
      </p:sp>
    </p:spTree>
    <p:extLst>
      <p:ext uri="{BB962C8B-B14F-4D97-AF65-F5344CB8AC3E}">
        <p14:creationId xmlns:p14="http://schemas.microsoft.com/office/powerpoint/2010/main" val="390149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r>
              <a:rPr lang="en-US" sz="4400" dirty="0" smtClean="0"/>
              <a:t>“The </a:t>
            </a:r>
            <a:r>
              <a:rPr lang="en-US" sz="4400" dirty="0"/>
              <a:t>Benefit of the </a:t>
            </a:r>
            <a:r>
              <a:rPr lang="en-US" sz="4400" dirty="0" smtClean="0"/>
              <a:t>Doubt blog”</a:t>
            </a:r>
            <a:endParaRPr lang="en-US" sz="4400" dirty="0"/>
          </a:p>
          <a:p>
            <a:pPr lvl="1"/>
            <a:r>
              <a:rPr lang="en-US" sz="4000" dirty="0" smtClean="0">
                <a:hlinkClick r:id="rId3"/>
              </a:rPr>
              <a:t>www.travisdickinson.com</a:t>
            </a:r>
            <a:endParaRPr lang="en-US" sz="4000" dirty="0" smtClean="0"/>
          </a:p>
          <a:p>
            <a:endParaRPr lang="en-US" sz="4400" dirty="0"/>
          </a:p>
          <a:p>
            <a:r>
              <a:rPr lang="en-US" sz="4400" dirty="0" smtClean="0"/>
              <a:t>@</a:t>
            </a:r>
            <a:r>
              <a:rPr lang="en-US" sz="4400" dirty="0" err="1" smtClean="0"/>
              <a:t>travdickinson</a:t>
            </a:r>
            <a:endParaRPr lang="en-US" sz="4400" dirty="0" smtClean="0"/>
          </a:p>
          <a:p>
            <a:endParaRPr lang="en-US" dirty="0" smtClean="0"/>
          </a:p>
        </p:txBody>
      </p:sp>
    </p:spTree>
    <p:extLst>
      <p:ext uri="{BB962C8B-B14F-4D97-AF65-F5344CB8AC3E}">
        <p14:creationId xmlns:p14="http://schemas.microsoft.com/office/powerpoint/2010/main" val="2647107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Introductory Thoughts</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r>
              <a:rPr lang="en-US" sz="4000" b="1" dirty="0" smtClean="0"/>
              <a:t>I’m not talking about:</a:t>
            </a:r>
          </a:p>
          <a:p>
            <a:pPr lvl="1"/>
            <a:r>
              <a:rPr lang="en-US" sz="3600" b="1" dirty="0" smtClean="0"/>
              <a:t>Emotional doubt</a:t>
            </a:r>
          </a:p>
          <a:p>
            <a:pPr lvl="1"/>
            <a:r>
              <a:rPr lang="en-US" sz="3600" b="1" dirty="0" smtClean="0"/>
              <a:t>Volitional doubt </a:t>
            </a:r>
          </a:p>
          <a:p>
            <a:pPr lvl="1"/>
            <a:endParaRPr lang="en-US" sz="1800" b="1" dirty="0" smtClean="0"/>
          </a:p>
          <a:p>
            <a:r>
              <a:rPr lang="en-US" sz="4000" b="1" dirty="0" smtClean="0"/>
              <a:t>I am talking about:</a:t>
            </a:r>
          </a:p>
          <a:p>
            <a:pPr lvl="1"/>
            <a:r>
              <a:rPr lang="en-US" sz="3600" b="1" dirty="0" smtClean="0"/>
              <a:t>Intellectual doubt</a:t>
            </a:r>
          </a:p>
        </p:txBody>
      </p:sp>
    </p:spTree>
    <p:extLst>
      <p:ext uri="{BB962C8B-B14F-4D97-AF65-F5344CB8AC3E}">
        <p14:creationId xmlns:p14="http://schemas.microsoft.com/office/powerpoint/2010/main" val="2009328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Introductory Thoughts</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r>
              <a:rPr lang="en-US" sz="3600" b="1" dirty="0" smtClean="0"/>
              <a:t>Thesis: Doubt has value.</a:t>
            </a:r>
          </a:p>
          <a:p>
            <a:pPr lvl="1"/>
            <a:r>
              <a:rPr lang="en-US" sz="2800" b="1" dirty="0" smtClean="0"/>
              <a:t>Doubt has instrumental value since, when handled properly, it leads to knowledge and truth. </a:t>
            </a:r>
          </a:p>
          <a:p>
            <a:pPr lvl="1"/>
            <a:endParaRPr lang="en-US" sz="2800" b="1" dirty="0" smtClean="0"/>
          </a:p>
          <a:p>
            <a:r>
              <a:rPr lang="en-US" sz="3200" b="1" dirty="0" smtClean="0"/>
              <a:t>Some people doubt too much.</a:t>
            </a:r>
          </a:p>
          <a:p>
            <a:r>
              <a:rPr lang="en-US" sz="3200" b="1" dirty="0" smtClean="0"/>
              <a:t>Some people do not doubt </a:t>
            </a:r>
            <a:r>
              <a:rPr lang="en-US" sz="3200" b="1" dirty="0" smtClean="0"/>
              <a:t>quite enough</a:t>
            </a:r>
            <a:r>
              <a:rPr lang="en-US" sz="3200" b="1" dirty="0" smtClean="0"/>
              <a:t>. </a:t>
            </a:r>
          </a:p>
          <a:p>
            <a:pPr lvl="1"/>
            <a:endParaRPr lang="en-US" sz="2800" b="1" dirty="0"/>
          </a:p>
          <a:p>
            <a:pPr marL="457200" lvl="1" indent="0">
              <a:buNone/>
            </a:pPr>
            <a:endParaRPr lang="en-US" sz="3200" b="1" dirty="0" smtClean="0"/>
          </a:p>
        </p:txBody>
      </p:sp>
    </p:spTree>
    <p:extLst>
      <p:ext uri="{BB962C8B-B14F-4D97-AF65-F5344CB8AC3E}">
        <p14:creationId xmlns:p14="http://schemas.microsoft.com/office/powerpoint/2010/main" val="283513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doubt?</a:t>
            </a:r>
            <a:endParaRPr lang="en-US" dirty="0"/>
          </a:p>
        </p:txBody>
      </p:sp>
      <p:sp>
        <p:nvSpPr>
          <p:cNvPr id="3" name="Content Placeholder 2"/>
          <p:cNvSpPr>
            <a:spLocks noGrp="1"/>
          </p:cNvSpPr>
          <p:nvPr>
            <p:ph idx="1"/>
          </p:nvPr>
        </p:nvSpPr>
        <p:spPr>
          <a:xfrm>
            <a:off x="304800" y="1600200"/>
            <a:ext cx="8610600" cy="5029200"/>
          </a:xfrm>
        </p:spPr>
        <p:txBody>
          <a:bodyPr>
            <a:normAutofit fontScale="92500" lnSpcReduction="10000"/>
          </a:bodyPr>
          <a:lstStyle/>
          <a:p>
            <a:r>
              <a:rPr lang="en-US" sz="4000" b="1" dirty="0" smtClean="0"/>
              <a:t>First stab= Doubt </a:t>
            </a:r>
            <a:r>
              <a:rPr lang="en-US" sz="4000" b="1" dirty="0"/>
              <a:t>involves </a:t>
            </a:r>
            <a:r>
              <a:rPr lang="en-US" sz="4000" b="1" i="1" dirty="0"/>
              <a:t>the </a:t>
            </a:r>
            <a:r>
              <a:rPr lang="en-US" sz="4000" b="1" i="1" dirty="0" smtClean="0"/>
              <a:t>pull </a:t>
            </a:r>
            <a:r>
              <a:rPr lang="en-US" sz="4000" b="1" dirty="0" smtClean="0"/>
              <a:t>of </a:t>
            </a:r>
            <a:r>
              <a:rPr lang="en-US" sz="4000" b="1" dirty="0"/>
              <a:t>what we take to be a </a:t>
            </a:r>
            <a:r>
              <a:rPr lang="en-US" sz="4000" b="1" i="1" dirty="0"/>
              <a:t>defeater</a:t>
            </a:r>
            <a:r>
              <a:rPr lang="en-US" sz="4000" b="1" dirty="0"/>
              <a:t> for one of our </a:t>
            </a:r>
            <a:r>
              <a:rPr lang="en-US" sz="4000" b="1" dirty="0" smtClean="0"/>
              <a:t>beliefs.</a:t>
            </a:r>
          </a:p>
          <a:p>
            <a:endParaRPr lang="en-US" sz="2600" b="1" dirty="0" smtClean="0"/>
          </a:p>
          <a:p>
            <a:r>
              <a:rPr lang="en-US" sz="4000" b="1" dirty="0" smtClean="0"/>
              <a:t>A state of defeat is when a belief is no longer rational to believe. </a:t>
            </a:r>
          </a:p>
          <a:p>
            <a:endParaRPr lang="en-US" sz="2600" b="1" dirty="0" smtClean="0"/>
          </a:p>
          <a:p>
            <a:r>
              <a:rPr lang="en-US" sz="4000" b="1" dirty="0" smtClean="0"/>
              <a:t>A defeater </a:t>
            </a:r>
            <a:r>
              <a:rPr lang="en-US" sz="4000" b="1" dirty="0"/>
              <a:t>for </a:t>
            </a:r>
            <a:r>
              <a:rPr lang="en-US" sz="4000" b="1" dirty="0" smtClean="0"/>
              <a:t>p </a:t>
            </a:r>
            <a:r>
              <a:rPr lang="en-US" sz="4000" b="1" dirty="0"/>
              <a:t>is a claim that is, indirectly or directly, </a:t>
            </a:r>
            <a:r>
              <a:rPr lang="en-US" sz="4000" b="1" i="1" dirty="0"/>
              <a:t>contrary</a:t>
            </a:r>
            <a:r>
              <a:rPr lang="en-US" sz="4000" b="1" dirty="0"/>
              <a:t> to p.</a:t>
            </a:r>
            <a:endParaRPr lang="en-US" sz="3600" b="1" dirty="0"/>
          </a:p>
          <a:p>
            <a:endParaRPr lang="en-US" sz="4000" dirty="0" smtClean="0"/>
          </a:p>
        </p:txBody>
      </p:sp>
    </p:spTree>
    <p:extLst>
      <p:ext uri="{BB962C8B-B14F-4D97-AF65-F5344CB8AC3E}">
        <p14:creationId xmlns:p14="http://schemas.microsoft.com/office/powerpoint/2010/main" val="2213061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doubt?</a:t>
            </a:r>
          </a:p>
        </p:txBody>
      </p:sp>
      <p:sp>
        <p:nvSpPr>
          <p:cNvPr id="3" name="Content Placeholder 2"/>
          <p:cNvSpPr>
            <a:spLocks noGrp="1"/>
          </p:cNvSpPr>
          <p:nvPr>
            <p:ph idx="1"/>
          </p:nvPr>
        </p:nvSpPr>
        <p:spPr>
          <a:xfrm>
            <a:off x="457200" y="1600200"/>
            <a:ext cx="8458200" cy="5029200"/>
          </a:xfrm>
        </p:spPr>
        <p:txBody>
          <a:bodyPr>
            <a:normAutofit/>
          </a:bodyPr>
          <a:lstStyle/>
          <a:p>
            <a:r>
              <a:rPr lang="en-US" sz="4000" b="1" dirty="0" smtClean="0"/>
              <a:t>A potential defeater</a:t>
            </a:r>
          </a:p>
          <a:p>
            <a:pPr lvl="1"/>
            <a:r>
              <a:rPr lang="en-US" sz="3600" b="1" dirty="0" smtClean="0"/>
              <a:t>When S does not yet have good reason to believe the contrary claim.</a:t>
            </a:r>
          </a:p>
          <a:p>
            <a:r>
              <a:rPr lang="en-US" sz="4000" b="1" dirty="0" smtClean="0"/>
              <a:t>Evidence matters for defeaters. </a:t>
            </a:r>
          </a:p>
          <a:p>
            <a:pPr lvl="1"/>
            <a:r>
              <a:rPr lang="en-US" sz="3600" b="1" dirty="0"/>
              <a:t>A potential defeater becomes an actual defeater when there are </a:t>
            </a:r>
            <a:r>
              <a:rPr lang="en-US" sz="3600" b="1" dirty="0" smtClean="0"/>
              <a:t>sufficiently good </a:t>
            </a:r>
            <a:r>
              <a:rPr lang="en-US" sz="3600" b="1" dirty="0"/>
              <a:t>reasons to believe the defeating claims.</a:t>
            </a:r>
          </a:p>
          <a:p>
            <a:pPr lvl="1"/>
            <a:endParaRPr lang="en-US" sz="3600" dirty="0" smtClean="0"/>
          </a:p>
        </p:txBody>
      </p:sp>
    </p:spTree>
    <p:extLst>
      <p:ext uri="{BB962C8B-B14F-4D97-AF65-F5344CB8AC3E}">
        <p14:creationId xmlns:p14="http://schemas.microsoft.com/office/powerpoint/2010/main" val="28273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doubt?</a:t>
            </a:r>
          </a:p>
        </p:txBody>
      </p:sp>
      <p:sp>
        <p:nvSpPr>
          <p:cNvPr id="3" name="Content Placeholder 2"/>
          <p:cNvSpPr>
            <a:spLocks noGrp="1"/>
          </p:cNvSpPr>
          <p:nvPr>
            <p:ph idx="1"/>
          </p:nvPr>
        </p:nvSpPr>
        <p:spPr>
          <a:xfrm>
            <a:off x="457200" y="1600200"/>
            <a:ext cx="8458200" cy="5029200"/>
          </a:xfrm>
        </p:spPr>
        <p:txBody>
          <a:bodyPr>
            <a:normAutofit/>
          </a:bodyPr>
          <a:lstStyle/>
          <a:p>
            <a:r>
              <a:rPr lang="en-US" sz="4000" b="1" dirty="0" smtClean="0"/>
              <a:t>Doubt is when we feel the force of a potential defeater. </a:t>
            </a:r>
          </a:p>
          <a:p>
            <a:pPr lvl="1"/>
            <a:r>
              <a:rPr lang="en-US" sz="3600" b="1" dirty="0"/>
              <a:t>W</a:t>
            </a:r>
            <a:r>
              <a:rPr lang="en-US" sz="3600" b="1" dirty="0" smtClean="0"/>
              <a:t>hen we are finding a potential defeater plausible. </a:t>
            </a:r>
          </a:p>
        </p:txBody>
      </p:sp>
    </p:spTree>
    <p:extLst>
      <p:ext uri="{BB962C8B-B14F-4D97-AF65-F5344CB8AC3E}">
        <p14:creationId xmlns:p14="http://schemas.microsoft.com/office/powerpoint/2010/main" val="28273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Doubt</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r>
              <a:rPr lang="en-US" sz="4000" b="1" dirty="0"/>
              <a:t>S doubts that p </a:t>
            </a:r>
            <a:r>
              <a:rPr lang="en-US" sz="4000" b="1" dirty="0" err="1" smtClean="0"/>
              <a:t>iff</a:t>
            </a:r>
            <a:r>
              <a:rPr lang="en-US" sz="4000" b="1" dirty="0" smtClean="0"/>
              <a:t>…</a:t>
            </a:r>
          </a:p>
          <a:p>
            <a:pPr marL="971550" lvl="1" indent="-514350">
              <a:buFont typeface="+mj-lt"/>
              <a:buAutoNum type="arabicPeriod"/>
            </a:pPr>
            <a:r>
              <a:rPr lang="en-US" sz="3600" b="1" dirty="0" smtClean="0"/>
              <a:t>S </a:t>
            </a:r>
            <a:r>
              <a:rPr lang="en-US" sz="3600" b="1" dirty="0"/>
              <a:t>believes that p is true. </a:t>
            </a:r>
            <a:endParaRPr lang="en-US" sz="3600" b="1" dirty="0" smtClean="0"/>
          </a:p>
          <a:p>
            <a:pPr marL="971550" lvl="1" indent="-514350">
              <a:buFont typeface="+mj-lt"/>
              <a:buAutoNum type="arabicPeriod"/>
            </a:pPr>
            <a:r>
              <a:rPr lang="en-US" sz="3600" b="1" dirty="0" smtClean="0"/>
              <a:t>S </a:t>
            </a:r>
            <a:r>
              <a:rPr lang="en-US" sz="3600" b="1" dirty="0"/>
              <a:t>does not yet believe that q is true, but finds q plausible to some degree. </a:t>
            </a:r>
            <a:endParaRPr lang="en-US" sz="3600" b="1" dirty="0" smtClean="0"/>
          </a:p>
          <a:p>
            <a:pPr marL="971550" lvl="1" indent="-514350">
              <a:buFont typeface="+mj-lt"/>
              <a:buAutoNum type="arabicPeriod"/>
            </a:pPr>
            <a:r>
              <a:rPr lang="en-US" sz="3600" b="1" dirty="0" smtClean="0"/>
              <a:t>S </a:t>
            </a:r>
            <a:r>
              <a:rPr lang="en-US" sz="3600" b="1" dirty="0"/>
              <a:t>believes that q is a potential defeater. </a:t>
            </a:r>
            <a:endParaRPr lang="en-US" sz="2800" b="1" dirty="0" smtClean="0"/>
          </a:p>
        </p:txBody>
      </p:sp>
    </p:spTree>
    <p:extLst>
      <p:ext uri="{BB962C8B-B14F-4D97-AF65-F5344CB8AC3E}">
        <p14:creationId xmlns:p14="http://schemas.microsoft.com/office/powerpoint/2010/main" val="28273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doubt?</a:t>
            </a:r>
          </a:p>
        </p:txBody>
      </p:sp>
      <p:sp>
        <p:nvSpPr>
          <p:cNvPr id="3" name="Content Placeholder 2"/>
          <p:cNvSpPr>
            <a:spLocks noGrp="1"/>
          </p:cNvSpPr>
          <p:nvPr>
            <p:ph idx="1"/>
          </p:nvPr>
        </p:nvSpPr>
        <p:spPr>
          <a:xfrm>
            <a:off x="457200" y="1600200"/>
            <a:ext cx="8458200" cy="5029200"/>
          </a:xfrm>
        </p:spPr>
        <p:txBody>
          <a:bodyPr>
            <a:normAutofit fontScale="92500" lnSpcReduction="10000"/>
          </a:bodyPr>
          <a:lstStyle/>
          <a:p>
            <a:r>
              <a:rPr lang="en-US" sz="3200" dirty="0" smtClean="0"/>
              <a:t>Steve believes that Scripture is without error. </a:t>
            </a:r>
          </a:p>
          <a:p>
            <a:r>
              <a:rPr lang="en-US" sz="3200" dirty="0" smtClean="0"/>
              <a:t>A coworker points out…</a:t>
            </a:r>
          </a:p>
          <a:p>
            <a:pPr lvl="1"/>
            <a:r>
              <a:rPr lang="en-US" sz="2800" dirty="0" smtClean="0">
                <a:solidFill>
                  <a:schemeClr val="tx1"/>
                </a:solidFill>
              </a:rPr>
              <a:t>“</a:t>
            </a:r>
            <a:r>
              <a:rPr lang="en-US" sz="2800" dirty="0">
                <a:solidFill>
                  <a:schemeClr val="tx1"/>
                </a:solidFill>
              </a:rPr>
              <a:t>Mary Magdalene and the other Mary came to look at the grave” (Matt. </a:t>
            </a:r>
            <a:r>
              <a:rPr lang="en-US" sz="2800" dirty="0" smtClean="0">
                <a:solidFill>
                  <a:schemeClr val="tx1"/>
                </a:solidFill>
              </a:rPr>
              <a:t>28:1).</a:t>
            </a:r>
            <a:endParaRPr lang="en-US" sz="2800" dirty="0">
              <a:solidFill>
                <a:schemeClr val="tx1"/>
              </a:solidFill>
            </a:endParaRPr>
          </a:p>
          <a:p>
            <a:pPr lvl="1"/>
            <a:r>
              <a:rPr lang="en-US" sz="2800" dirty="0" smtClean="0">
                <a:solidFill>
                  <a:schemeClr val="tx1"/>
                </a:solidFill>
              </a:rPr>
              <a:t>“</a:t>
            </a:r>
            <a:r>
              <a:rPr lang="en-US" sz="2800" dirty="0">
                <a:solidFill>
                  <a:schemeClr val="tx1"/>
                </a:solidFill>
              </a:rPr>
              <a:t>Mary Magdalene, and Mary the mother of James, and Salome…came to the tomb when the sun had risen” (Mark 16:1–2).</a:t>
            </a:r>
          </a:p>
          <a:p>
            <a:pPr lvl="1"/>
            <a:r>
              <a:rPr lang="en-US" sz="2800" dirty="0" smtClean="0">
                <a:solidFill>
                  <a:schemeClr val="tx1"/>
                </a:solidFill>
              </a:rPr>
              <a:t>“</a:t>
            </a:r>
            <a:r>
              <a:rPr lang="en-US" sz="2800" dirty="0">
                <a:solidFill>
                  <a:schemeClr val="tx1"/>
                </a:solidFill>
              </a:rPr>
              <a:t>Now they were Mary Magdalene and Joanna and Mary the mother of James; also the other women with them” (Luke 24:10).</a:t>
            </a:r>
          </a:p>
          <a:p>
            <a:pPr lvl="1"/>
            <a:r>
              <a:rPr lang="en-US" sz="2800" dirty="0" smtClean="0">
                <a:solidFill>
                  <a:schemeClr val="tx1"/>
                </a:solidFill>
              </a:rPr>
              <a:t>“</a:t>
            </a:r>
            <a:r>
              <a:rPr lang="en-US" sz="2800" dirty="0">
                <a:solidFill>
                  <a:schemeClr val="tx1"/>
                </a:solidFill>
              </a:rPr>
              <a:t>Mary Magdalene came early to the tomb” (John 20:1). </a:t>
            </a:r>
          </a:p>
          <a:p>
            <a:endParaRPr lang="en-US" sz="3200" dirty="0" smtClean="0"/>
          </a:p>
          <a:p>
            <a:pPr lvl="1"/>
            <a:endParaRPr lang="en-US" dirty="0" smtClean="0"/>
          </a:p>
        </p:txBody>
      </p:sp>
    </p:spTree>
    <p:extLst>
      <p:ext uri="{BB962C8B-B14F-4D97-AF65-F5344CB8AC3E}">
        <p14:creationId xmlns:p14="http://schemas.microsoft.com/office/powerpoint/2010/main" val="28273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doubt?</a:t>
            </a:r>
          </a:p>
        </p:txBody>
      </p:sp>
      <p:sp>
        <p:nvSpPr>
          <p:cNvPr id="3" name="Content Placeholder 2"/>
          <p:cNvSpPr>
            <a:spLocks noGrp="1"/>
          </p:cNvSpPr>
          <p:nvPr>
            <p:ph idx="1"/>
          </p:nvPr>
        </p:nvSpPr>
        <p:spPr>
          <a:xfrm>
            <a:off x="457200" y="1600200"/>
            <a:ext cx="8458200" cy="5029200"/>
          </a:xfrm>
        </p:spPr>
        <p:txBody>
          <a:bodyPr>
            <a:normAutofit/>
          </a:bodyPr>
          <a:lstStyle/>
          <a:p>
            <a:r>
              <a:rPr lang="en-US" sz="3400" dirty="0"/>
              <a:t>(1) Steve believes that Scripture is without error. </a:t>
            </a:r>
            <a:endParaRPr lang="en-US" sz="3400" dirty="0" smtClean="0"/>
          </a:p>
          <a:p>
            <a:r>
              <a:rPr lang="en-US" sz="3400" dirty="0" smtClean="0"/>
              <a:t>(</a:t>
            </a:r>
            <a:r>
              <a:rPr lang="en-US" sz="3400" dirty="0"/>
              <a:t>2) Steve does not yet believe that these passages contradict, but he’s finding the idea that they do, to some degree, plausible. </a:t>
            </a:r>
            <a:endParaRPr lang="en-US" sz="3400" dirty="0" smtClean="0"/>
          </a:p>
          <a:p>
            <a:r>
              <a:rPr lang="en-US" sz="3400" dirty="0" smtClean="0"/>
              <a:t>(</a:t>
            </a:r>
            <a:r>
              <a:rPr lang="en-US" sz="3400" dirty="0"/>
              <a:t>3) Steve believes that if these passages contradict, then his belief is defeated. </a:t>
            </a:r>
            <a:endParaRPr lang="en-US" sz="3400" dirty="0" smtClean="0"/>
          </a:p>
        </p:txBody>
      </p:sp>
    </p:spTree>
    <p:extLst>
      <p:ext uri="{BB962C8B-B14F-4D97-AF65-F5344CB8AC3E}">
        <p14:creationId xmlns:p14="http://schemas.microsoft.com/office/powerpoint/2010/main" val="282739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9040</TotalTime>
  <Words>1895</Words>
  <Application>Microsoft Office PowerPoint</Application>
  <PresentationFormat>On-screen Show (4:3)</PresentationFormat>
  <Paragraphs>149</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Decatur</vt:lpstr>
      <vt:lpstr>The Epistemology of Doubt</vt:lpstr>
      <vt:lpstr>Introductory Thoughts</vt:lpstr>
      <vt:lpstr>Introductory Thoughts</vt:lpstr>
      <vt:lpstr>What is doubt?</vt:lpstr>
      <vt:lpstr>What is doubt?</vt:lpstr>
      <vt:lpstr>What is doubt?</vt:lpstr>
      <vt:lpstr>The Nature of Doubt</vt:lpstr>
      <vt:lpstr>What is doubt?</vt:lpstr>
      <vt:lpstr>What is doubt?</vt:lpstr>
      <vt:lpstr>What to do about doubt</vt:lpstr>
      <vt:lpstr>What to do about doubt</vt:lpstr>
      <vt:lpstr>What to do about doubt</vt:lpstr>
      <vt:lpstr>What to do about doubt</vt:lpstr>
      <vt:lpstr>What to do about doubt</vt:lpstr>
      <vt:lpstr>What to do about doubt</vt:lpstr>
      <vt:lpstr>What to do about doubt</vt:lpstr>
      <vt:lpstr>Conclusion</vt:lpstr>
      <vt:lpstr>Conclusion</vt:lpstr>
      <vt:lpstr>Conclusion</vt:lpstr>
    </vt:vector>
  </TitlesOfParts>
  <Company>SWBTS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Presocratics</dc:title>
  <dc:creator>tdickinson</dc:creator>
  <cp:lastModifiedBy>Dickinson, Travis</cp:lastModifiedBy>
  <cp:revision>91</cp:revision>
  <dcterms:created xsi:type="dcterms:W3CDTF">2011-09-27T01:07:54Z</dcterms:created>
  <dcterms:modified xsi:type="dcterms:W3CDTF">2017-03-04T15:06:24Z</dcterms:modified>
</cp:coreProperties>
</file>