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56" r:id="rId2"/>
    <p:sldId id="294" r:id="rId3"/>
    <p:sldId id="295" r:id="rId4"/>
    <p:sldId id="285" r:id="rId5"/>
    <p:sldId id="300" r:id="rId6"/>
    <p:sldId id="299" r:id="rId7"/>
    <p:sldId id="292" r:id="rId8"/>
    <p:sldId id="296" r:id="rId9"/>
    <p:sldId id="297" r:id="rId10"/>
    <p:sldId id="298" r:id="rId11"/>
    <p:sldId id="290" r:id="rId12"/>
    <p:sldId id="276" r:id="rId13"/>
    <p:sldId id="289" r:id="rId14"/>
    <p:sldId id="30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99" autoAdjust="0"/>
  </p:normalViewPr>
  <p:slideViewPr>
    <p:cSldViewPr>
      <p:cViewPr>
        <p:scale>
          <a:sx n="60" d="100"/>
          <a:sy n="60" d="100"/>
        </p:scale>
        <p:origin x="-7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7E4AD-81ED-445A-A031-60AF8AC34F36}" type="datetimeFigureOut">
              <a:rPr lang="en-US" smtClean="0"/>
              <a:t>9/19/2015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FA98E-E39E-4863-9F03-41F5D87B2D5C}" type="slidenum">
              <a:rPr lang="en-US" smtClean="0"/>
              <a:t>‹#›</a:t>
            </a:fld>
            <a:endParaRPr lang="en-US"/>
          </a:p>
        </p:txBody>
      </p:sp>
    </p:spTree>
    <p:extLst>
      <p:ext uri="{BB962C8B-B14F-4D97-AF65-F5344CB8AC3E}">
        <p14:creationId xmlns:p14="http://schemas.microsoft.com/office/powerpoint/2010/main" val="339435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Let’s suppose you are sitting there waiting to board your airplane. Where are we going?</a:t>
            </a:r>
          </a:p>
          <a:p>
            <a:pPr lvl="1"/>
            <a:r>
              <a:rPr lang="en-US" sz="1200" kern="1200" dirty="0" smtClean="0">
                <a:solidFill>
                  <a:schemeClr val="tx1"/>
                </a:solidFill>
                <a:effectLst/>
                <a:latin typeface="+mn-lt"/>
                <a:ea typeface="+mn-ea"/>
                <a:cs typeface="+mn-cs"/>
              </a:rPr>
              <a:t>You notice someone who looks oddly like Tom Hanks in the movie Castaway  (he’s been there a while) who you’ve also noticed never seems to board a flight. So you engage this person and he raises a series of questions that you’ve never thought about before. </a:t>
            </a:r>
          </a:p>
          <a:p>
            <a:pPr lvl="2"/>
            <a:r>
              <a:rPr lang="en-US" sz="1200" kern="1200" dirty="0" smtClean="0">
                <a:solidFill>
                  <a:schemeClr val="tx1"/>
                </a:solidFill>
                <a:effectLst/>
                <a:latin typeface="+mn-lt"/>
                <a:ea typeface="+mn-ea"/>
                <a:cs typeface="+mn-cs"/>
              </a:rPr>
              <a:t>Do you know how much an airplane weighs? 1 million pounds</a:t>
            </a:r>
          </a:p>
          <a:p>
            <a:pPr lvl="2"/>
            <a:r>
              <a:rPr lang="en-US" sz="1200" kern="1200" dirty="0" smtClean="0">
                <a:solidFill>
                  <a:schemeClr val="tx1"/>
                </a:solidFill>
                <a:effectLst/>
                <a:latin typeface="+mn-lt"/>
                <a:ea typeface="+mn-ea"/>
                <a:cs typeface="+mn-cs"/>
              </a:rPr>
              <a:t>Do you know what an airplane is made of? Mostly steel (heavy stuff)</a:t>
            </a:r>
          </a:p>
          <a:p>
            <a:pPr lvl="2"/>
            <a:r>
              <a:rPr lang="en-US" sz="1200" kern="1200" dirty="0" smtClean="0">
                <a:solidFill>
                  <a:schemeClr val="tx1"/>
                </a:solidFill>
                <a:effectLst/>
                <a:latin typeface="+mn-lt"/>
                <a:ea typeface="+mn-ea"/>
                <a:cs typeface="+mn-cs"/>
              </a:rPr>
              <a:t>Do you know how many things have to be timed perfectly for a plan to function at all? 100s of thousands of processes having to work with pinpoint accuracy or you fall out of the sky</a:t>
            </a:r>
          </a:p>
          <a:p>
            <a:pPr lvl="2"/>
            <a:r>
              <a:rPr lang="en-US" sz="1200" kern="1200" dirty="0" smtClean="0">
                <a:solidFill>
                  <a:schemeClr val="tx1"/>
                </a:solidFill>
                <a:effectLst/>
                <a:latin typeface="+mn-lt"/>
                <a:ea typeface="+mn-ea"/>
                <a:cs typeface="+mn-cs"/>
              </a:rPr>
              <a:t>Is it your experience that typically things weighing a million pounds, being made of steel, requiring pinpoint accuracy with 100s of thousands of processes are able to cruise 6 miles off the ground?</a:t>
            </a:r>
          </a:p>
          <a:p>
            <a:pPr lvl="2"/>
            <a:r>
              <a:rPr lang="en-US" sz="1200" kern="1200" dirty="0" smtClean="0">
                <a:solidFill>
                  <a:schemeClr val="tx1"/>
                </a:solidFill>
                <a:effectLst/>
                <a:latin typeface="+mn-lt"/>
                <a:ea typeface="+mn-ea"/>
                <a:cs typeface="+mn-cs"/>
              </a:rPr>
              <a:t>Have a great flight. You’d be a dummy to entrust your life to this sort of thing!</a:t>
            </a:r>
          </a:p>
        </p:txBody>
      </p:sp>
      <p:sp>
        <p:nvSpPr>
          <p:cNvPr id="4" name="Slide Number Placeholder 3"/>
          <p:cNvSpPr>
            <a:spLocks noGrp="1"/>
          </p:cNvSpPr>
          <p:nvPr>
            <p:ph type="sldNum" sz="quarter" idx="10"/>
          </p:nvPr>
        </p:nvSpPr>
        <p:spPr/>
        <p:txBody>
          <a:bodyPr/>
          <a:lstStyle/>
          <a:p>
            <a:fld id="{678FA98E-E39E-4863-9F03-41F5D87B2D5C}" type="slidenum">
              <a:rPr lang="en-US" smtClean="0"/>
              <a:t>2</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It is practically impossible that you will stumble on a problem that no one in the history of Christianity has ever worked on. You are not alone in this. </a:t>
            </a:r>
          </a:p>
          <a:p>
            <a:pPr lvl="2"/>
            <a:r>
              <a:rPr lang="en-US" sz="1200" kern="1200" dirty="0" smtClean="0">
                <a:solidFill>
                  <a:schemeClr val="tx1"/>
                </a:solidFill>
                <a:effectLst/>
                <a:latin typeface="+mn-lt"/>
                <a:ea typeface="+mn-ea"/>
                <a:cs typeface="+mn-cs"/>
              </a:rPr>
              <a:t>I have sometimes found students struggling deeply with a challenge that has been so thoroughly addressed that most non-Christians don’t even think it is a good argument.</a:t>
            </a:r>
          </a:p>
          <a:p>
            <a:pPr lvl="2"/>
            <a:r>
              <a:rPr lang="en-US" sz="1200" kern="1200" dirty="0" smtClean="0">
                <a:solidFill>
                  <a:schemeClr val="tx1"/>
                </a:solidFill>
                <a:effectLst/>
                <a:latin typeface="+mn-lt"/>
                <a:ea typeface="+mn-ea"/>
                <a:cs typeface="+mn-cs"/>
              </a:rPr>
              <a:t>Or it is something that Augustine thoroughly refuted 16 centuries ago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century).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 you think about the problem of evil? How do you reconcile alleged contradiction in Scripture? Is there such thing as truth and can I know it? How can we reasonably believe in miracles in our modern scientific age? What do I say to the Catholic or the Mormon or the JW or Muslim?</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11</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may strike some of you as being unfaithful to God to question him in various respects. To be sure, there are ways to question God that is being unfaithful, especially when we do not approach with the right heart attitude. </a:t>
            </a:r>
          </a:p>
          <a:p>
            <a:pPr lvl="2"/>
            <a:r>
              <a:rPr lang="en-US" sz="1200" kern="1200" dirty="0" smtClean="0">
                <a:solidFill>
                  <a:schemeClr val="tx1"/>
                </a:solidFill>
                <a:effectLst/>
                <a:latin typeface="+mn-lt"/>
                <a:ea typeface="+mn-ea"/>
                <a:cs typeface="+mn-cs"/>
              </a:rPr>
              <a:t>I want to suggest that we approach with an attitude of loving curiosity. A doomed marriage is one in which the lovers cease to inquire about each other, cease to be interested and curious about each other and merely take one as a matter of blind faith.</a:t>
            </a:r>
          </a:p>
          <a:p>
            <a:pPr lvl="3"/>
            <a:r>
              <a:rPr lang="en-US" sz="1200" kern="1200" dirty="0" smtClean="0">
                <a:solidFill>
                  <a:schemeClr val="tx1"/>
                </a:solidFill>
                <a:effectLst/>
                <a:latin typeface="+mn-lt"/>
                <a:ea typeface="+mn-ea"/>
                <a:cs typeface="+mn-cs"/>
              </a:rPr>
              <a:t>A healthy marriage is one in which we constantly call into question our spouses. However, when a marriage is already healthy, what I think you see is abiding curiosity in each other. Maybe sometimes it is that something seems incongruent and in tension with what one already knows about the individual. </a:t>
            </a:r>
          </a:p>
          <a:p>
            <a:r>
              <a:rPr lang="en-US" dirty="0" smtClean="0"/>
              <a:t>Or for another example,</a:t>
            </a:r>
            <a:r>
              <a:rPr lang="en-US" baseline="0" dirty="0" smtClean="0"/>
              <a:t> think of a really good mentoring relationship.</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Given God’s greatness, if you don’t have a few questions for which you find yourself curious and searching, then I wonder if you truly know God. In other words, do you have a sanitized, nice neat and harmless view of God? </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12</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typically do a pretty good job at seeking God with our emotions. We have Passion concerts and conferences and probably you have been to a youth retreat or two. The basic message is to get pumped up for Jesus and go out there an change the world. </a:t>
            </a:r>
          </a:p>
          <a:p>
            <a:pPr lvl="1"/>
            <a:r>
              <a:rPr lang="en-US" sz="1200" kern="1200" dirty="0" smtClean="0">
                <a:solidFill>
                  <a:schemeClr val="tx1"/>
                </a:solidFill>
                <a:effectLst/>
                <a:latin typeface="+mn-lt"/>
                <a:ea typeface="+mn-ea"/>
                <a:cs typeface="+mn-cs"/>
              </a:rPr>
              <a:t>How does that usually go for you? For me…</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13</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Let’s suppose you are sitting there waiting to board your airplane. Where are we going?</a:t>
            </a:r>
          </a:p>
          <a:p>
            <a:pPr lvl="1"/>
            <a:r>
              <a:rPr lang="en-US" sz="1200" kern="1200" dirty="0" smtClean="0">
                <a:solidFill>
                  <a:schemeClr val="tx1"/>
                </a:solidFill>
                <a:effectLst/>
                <a:latin typeface="+mn-lt"/>
                <a:ea typeface="+mn-ea"/>
                <a:cs typeface="+mn-cs"/>
              </a:rPr>
              <a:t>You notice someone who looks oddly like Tom Hanks in the movie Castaway  (he’s been there a while) who you’ve also noticed never seems to board a flight. So you engage this person and he raises a series of questions that you’ve never thought about before. </a:t>
            </a:r>
          </a:p>
          <a:p>
            <a:pPr lvl="2"/>
            <a:r>
              <a:rPr lang="en-US" sz="1200" kern="1200" dirty="0" smtClean="0">
                <a:solidFill>
                  <a:schemeClr val="tx1"/>
                </a:solidFill>
                <a:effectLst/>
                <a:latin typeface="+mn-lt"/>
                <a:ea typeface="+mn-ea"/>
                <a:cs typeface="+mn-cs"/>
              </a:rPr>
              <a:t>Do you know how much an airplane weighs? 1 million pounds</a:t>
            </a:r>
          </a:p>
          <a:p>
            <a:pPr lvl="2"/>
            <a:r>
              <a:rPr lang="en-US" sz="1200" kern="1200" dirty="0" smtClean="0">
                <a:solidFill>
                  <a:schemeClr val="tx1"/>
                </a:solidFill>
                <a:effectLst/>
                <a:latin typeface="+mn-lt"/>
                <a:ea typeface="+mn-ea"/>
                <a:cs typeface="+mn-cs"/>
              </a:rPr>
              <a:t>Do you know what an airplane is made of? Mostly steel (heavy stuff)</a:t>
            </a:r>
          </a:p>
          <a:p>
            <a:pPr lvl="2"/>
            <a:r>
              <a:rPr lang="en-US" sz="1200" kern="1200" dirty="0" smtClean="0">
                <a:solidFill>
                  <a:schemeClr val="tx1"/>
                </a:solidFill>
                <a:effectLst/>
                <a:latin typeface="+mn-lt"/>
                <a:ea typeface="+mn-ea"/>
                <a:cs typeface="+mn-cs"/>
              </a:rPr>
              <a:t>Do you know how many things have to be timed perfectly for a plan to function at all? 100s of thousands of processes having to work with pinpoint accuracy or you fall out of the sky</a:t>
            </a:r>
          </a:p>
          <a:p>
            <a:pPr lvl="2"/>
            <a:r>
              <a:rPr lang="en-US" sz="1200" kern="1200" dirty="0" smtClean="0">
                <a:solidFill>
                  <a:schemeClr val="tx1"/>
                </a:solidFill>
                <a:effectLst/>
                <a:latin typeface="+mn-lt"/>
                <a:ea typeface="+mn-ea"/>
                <a:cs typeface="+mn-cs"/>
              </a:rPr>
              <a:t>Is it your experience that typically things weighing a million pounds, being made of steel, requiring pinpoint accuracy with 100s of thousands of processes are able to cruise 6 miles off the ground?</a:t>
            </a:r>
          </a:p>
          <a:p>
            <a:pPr lvl="2"/>
            <a:r>
              <a:rPr lang="en-US" sz="1200" kern="1200" dirty="0" smtClean="0">
                <a:solidFill>
                  <a:schemeClr val="tx1"/>
                </a:solidFill>
                <a:effectLst/>
                <a:latin typeface="+mn-lt"/>
                <a:ea typeface="+mn-ea"/>
                <a:cs typeface="+mn-cs"/>
              </a:rPr>
              <a:t>Have a great flight. </a:t>
            </a:r>
          </a:p>
        </p:txBody>
      </p:sp>
      <p:sp>
        <p:nvSpPr>
          <p:cNvPr id="4" name="Slide Number Placeholder 3"/>
          <p:cNvSpPr>
            <a:spLocks noGrp="1"/>
          </p:cNvSpPr>
          <p:nvPr>
            <p:ph type="sldNum" sz="quarter" idx="10"/>
          </p:nvPr>
        </p:nvSpPr>
        <p:spPr/>
        <p:txBody>
          <a:bodyPr/>
          <a:lstStyle/>
          <a:p>
            <a:fld id="{678FA98E-E39E-4863-9F03-41F5D87B2D5C}" type="slidenum">
              <a:rPr lang="en-US" smtClean="0"/>
              <a:t>3</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4</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James 1:6</a:t>
            </a:r>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5</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6</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7</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sheltered from ideas. </a:t>
            </a:r>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8</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9</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I’m not saying ignore the challenge. You’ll need to address the problem. How’s the best way to do this? In community…this leads to my next point. </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10</a:t>
            </a:fld>
            <a:endParaRPr lang="en-US"/>
          </a:p>
        </p:txBody>
      </p:sp>
    </p:spTree>
    <p:extLst>
      <p:ext uri="{BB962C8B-B14F-4D97-AF65-F5344CB8AC3E}">
        <p14:creationId xmlns:p14="http://schemas.microsoft.com/office/powerpoint/2010/main" val="99868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9/19/2015</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77D8B909-3E07-44E2-A2C3-EA9DE94D73A7}"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EF58-62F0-4084-8D0F-A3644D05D501}"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EF58-62F0-4084-8D0F-A3644D05D501}"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77D8B909-3E07-44E2-A2C3-EA9DE94D73A7}"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9/19/2015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CEF58-62F0-4084-8D0F-A3644D05D501}" type="datetimeFigureOut">
              <a:rPr lang="en-US" smtClean="0"/>
              <a:pPr/>
              <a:t>9/19/2015</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77D8B909-3E07-44E2-A2C3-EA9DE94D73A7}"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CEF58-62F0-4084-8D0F-A3644D05D501}" type="datetimeFigureOut">
              <a:rPr lang="en-US" smtClean="0"/>
              <a:pPr/>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CEF58-62F0-4084-8D0F-A3644D05D501}" type="datetimeFigureOut">
              <a:rPr lang="en-US" smtClean="0"/>
              <a:pPr/>
              <a:t>9/19/2015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CEF58-62F0-4084-8D0F-A3644D05D501}" type="datetimeFigureOut">
              <a:rPr lang="en-US" smtClean="0"/>
              <a:pPr/>
              <a:t>9/19/2015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CEF58-62F0-4084-8D0F-A3644D05D501}" type="datetimeFigureOut">
              <a:rPr lang="en-US" smtClean="0"/>
              <a:pPr/>
              <a:t>9/19/2015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9CEF58-62F0-4084-8D0F-A3644D05D501}" type="datetimeFigureOut">
              <a:rPr lang="en-US" smtClean="0"/>
              <a:pPr/>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A79CEF58-62F0-4084-8D0F-A3644D05D501}" type="datetimeFigureOut">
              <a:rPr lang="en-US" smtClean="0"/>
              <a:pPr/>
              <a:t>9/19/2015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79CEF58-62F0-4084-8D0F-A3644D05D501}" type="datetimeFigureOut">
              <a:rPr lang="en-US" smtClean="0"/>
              <a:pPr/>
              <a:t>9/19/2015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7D8B909-3E07-44E2-A2C3-EA9DE94D73A7}"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Doubt as a Virtue </a:t>
            </a:r>
            <a:br>
              <a:rPr lang="en-US" dirty="0" smtClean="0"/>
            </a:br>
            <a:r>
              <a:rPr lang="en-US" sz="5000" dirty="0"/>
              <a:t/>
            </a:r>
            <a:br>
              <a:rPr lang="en-US" sz="5000" dirty="0"/>
            </a:br>
            <a:r>
              <a:rPr lang="en-US" sz="6000" dirty="0" smtClean="0"/>
              <a:t/>
            </a:r>
            <a:br>
              <a:rPr lang="en-US" sz="6000" dirty="0" smtClean="0"/>
            </a:br>
            <a:r>
              <a:rPr lang="en-US" sz="4000" dirty="0" smtClean="0">
                <a:effectLst/>
              </a:rPr>
              <a:t>How </a:t>
            </a:r>
            <a:r>
              <a:rPr lang="en-US" sz="4000" dirty="0">
                <a:effectLst/>
              </a:rPr>
              <a:t>to </a:t>
            </a:r>
            <a:r>
              <a:rPr lang="en-US" sz="4000" dirty="0" smtClean="0">
                <a:effectLst/>
              </a:rPr>
              <a:t>doubt and have faith without exploding</a:t>
            </a:r>
            <a:br>
              <a:rPr lang="en-US" sz="4000" dirty="0" smtClean="0">
                <a:effectLst/>
              </a:rPr>
            </a:br>
            <a:endParaRPr lang="en-US" sz="2500" dirty="0"/>
          </a:p>
        </p:txBody>
      </p:sp>
      <p:sp>
        <p:nvSpPr>
          <p:cNvPr id="3" name="Subtitle 2"/>
          <p:cNvSpPr>
            <a:spLocks noGrp="1"/>
          </p:cNvSpPr>
          <p:nvPr>
            <p:ph type="subTitle" idx="1"/>
          </p:nvPr>
        </p:nvSpPr>
        <p:spPr/>
        <p:txBody>
          <a:bodyPr/>
          <a:lstStyle/>
          <a:p>
            <a:r>
              <a:rPr lang="en-US" dirty="0" smtClean="0"/>
              <a:t>Travis M. Dickinson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Doubt</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pPr marL="571500" indent="-514350">
              <a:buFont typeface="+mj-lt"/>
              <a:buAutoNum type="arabicPeriod"/>
            </a:pPr>
            <a:r>
              <a:rPr lang="en-US" sz="3600" dirty="0" smtClean="0">
                <a:solidFill>
                  <a:schemeClr val="tx1"/>
                </a:solidFill>
              </a:rPr>
              <a:t>Hang on!</a:t>
            </a:r>
          </a:p>
          <a:p>
            <a:pPr lvl="1"/>
            <a:r>
              <a:rPr lang="en-US" sz="3200" dirty="0" smtClean="0">
                <a:solidFill>
                  <a:schemeClr val="tx1"/>
                </a:solidFill>
              </a:rPr>
              <a:t>Doubts and objections should not straightaway defeat our beliefs.</a:t>
            </a:r>
          </a:p>
          <a:p>
            <a:pPr lvl="2"/>
            <a:r>
              <a:rPr lang="en-US" sz="3000" dirty="0" smtClean="0">
                <a:solidFill>
                  <a:schemeClr val="tx1"/>
                </a:solidFill>
              </a:rPr>
              <a:t>We </a:t>
            </a:r>
            <a:r>
              <a:rPr lang="en-US" sz="3000" dirty="0">
                <a:solidFill>
                  <a:schemeClr val="tx1"/>
                </a:solidFill>
              </a:rPr>
              <a:t>can maintain faith while questioning the object of our faith</a:t>
            </a:r>
            <a:r>
              <a:rPr lang="en-US" sz="3000" dirty="0" smtClean="0">
                <a:solidFill>
                  <a:schemeClr val="tx1"/>
                </a:solidFill>
              </a:rPr>
              <a:t>!</a:t>
            </a:r>
          </a:p>
          <a:p>
            <a:pPr lvl="3"/>
            <a:r>
              <a:rPr lang="en-US" sz="2800" dirty="0" smtClean="0">
                <a:solidFill>
                  <a:schemeClr val="tx1"/>
                </a:solidFill>
              </a:rPr>
              <a:t>Airplane example</a:t>
            </a:r>
          </a:p>
          <a:p>
            <a:pPr lvl="2"/>
            <a:r>
              <a:rPr lang="en-US" sz="3000" dirty="0">
                <a:solidFill>
                  <a:schemeClr val="tx1"/>
                </a:solidFill>
              </a:rPr>
              <a:t>There is (virtually) nothing new under the sun when it comes to objections and challenges. </a:t>
            </a:r>
          </a:p>
          <a:p>
            <a:pPr lvl="2"/>
            <a:endParaRPr lang="en-US" sz="3000" dirty="0">
              <a:solidFill>
                <a:schemeClr val="tx1"/>
              </a:solidFill>
            </a:endParaRPr>
          </a:p>
          <a:p>
            <a:pPr lvl="1"/>
            <a:endParaRPr lang="en-US" sz="2800" dirty="0" smtClean="0">
              <a:solidFill>
                <a:schemeClr val="tx1"/>
              </a:solidFill>
            </a:endParaRPr>
          </a:p>
        </p:txBody>
      </p:sp>
    </p:spTree>
    <p:extLst>
      <p:ext uri="{BB962C8B-B14F-4D97-AF65-F5344CB8AC3E}">
        <p14:creationId xmlns:p14="http://schemas.microsoft.com/office/powerpoint/2010/main" val="211133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Doubt</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2"/>
            </a:pPr>
            <a:r>
              <a:rPr lang="en-US" sz="3200" dirty="0">
                <a:solidFill>
                  <a:schemeClr val="tx1"/>
                </a:solidFill>
              </a:rPr>
              <a:t>Doubt your </a:t>
            </a:r>
            <a:r>
              <a:rPr lang="en-US" sz="3200" dirty="0" smtClean="0">
                <a:solidFill>
                  <a:schemeClr val="tx1"/>
                </a:solidFill>
              </a:rPr>
              <a:t>doubts</a:t>
            </a:r>
          </a:p>
          <a:p>
            <a:pPr marL="914400" lvl="1" indent="-514350"/>
            <a:r>
              <a:rPr lang="en-US" sz="2800" dirty="0" smtClean="0">
                <a:solidFill>
                  <a:schemeClr val="tx1"/>
                </a:solidFill>
              </a:rPr>
              <a:t>Doubts </a:t>
            </a:r>
            <a:r>
              <a:rPr lang="en-US" sz="2800" dirty="0">
                <a:solidFill>
                  <a:schemeClr val="tx1"/>
                </a:solidFill>
              </a:rPr>
              <a:t>don’t automatically </a:t>
            </a:r>
            <a:r>
              <a:rPr lang="en-US" sz="2800" dirty="0" smtClean="0">
                <a:solidFill>
                  <a:schemeClr val="tx1"/>
                </a:solidFill>
              </a:rPr>
              <a:t>win.</a:t>
            </a:r>
          </a:p>
          <a:p>
            <a:pPr marL="914400" lvl="1" indent="-514350"/>
            <a:r>
              <a:rPr lang="en-US" sz="2800" dirty="0" smtClean="0">
                <a:solidFill>
                  <a:schemeClr val="tx1"/>
                </a:solidFill>
              </a:rPr>
              <a:t>We </a:t>
            </a:r>
            <a:r>
              <a:rPr lang="en-US" sz="2800" dirty="0">
                <a:solidFill>
                  <a:schemeClr val="tx1"/>
                </a:solidFill>
              </a:rPr>
              <a:t>need to ask what reasons we have for believing the doubt is true. </a:t>
            </a:r>
          </a:p>
          <a:p>
            <a:pPr lvl="1"/>
            <a:endParaRPr lang="en-US" sz="1800" dirty="0" smtClean="0">
              <a:solidFill>
                <a:schemeClr val="tx1"/>
              </a:solidFill>
            </a:endParaRPr>
          </a:p>
          <a:p>
            <a:r>
              <a:rPr lang="en-US" sz="3200" dirty="0">
                <a:solidFill>
                  <a:schemeClr val="tx1"/>
                </a:solidFill>
              </a:rPr>
              <a:t>Confidence comes from questioning.</a:t>
            </a:r>
          </a:p>
          <a:p>
            <a:pPr lvl="1"/>
            <a:r>
              <a:rPr lang="en-US" sz="2800" dirty="0" smtClean="0">
                <a:solidFill>
                  <a:schemeClr val="tx1"/>
                </a:solidFill>
              </a:rPr>
              <a:t>By you asking these difficult and deep questions your faith will grow. </a:t>
            </a:r>
          </a:p>
          <a:p>
            <a:pPr lvl="1"/>
            <a:r>
              <a:rPr lang="en-US" sz="2800" dirty="0" smtClean="0">
                <a:solidFill>
                  <a:schemeClr val="tx1"/>
                </a:solidFill>
              </a:rPr>
              <a:t>Take it one step at a time and never alone.</a:t>
            </a:r>
          </a:p>
        </p:txBody>
      </p:sp>
      <p:pic>
        <p:nvPicPr>
          <p:cNvPr id="4098" name="Picture 2" descr="http://exchangedownloads.smarttech.com/public/content/89/891b88aa-f300-4933-bf18-afaf21a4cf45/previews/medium/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1288831"/>
            <a:ext cx="190499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3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Apologetics as Devotional</a:t>
            </a:r>
          </a:p>
        </p:txBody>
      </p:sp>
      <p:sp>
        <p:nvSpPr>
          <p:cNvPr id="4" name="TextBox 3"/>
          <p:cNvSpPr txBox="1"/>
          <p:nvPr/>
        </p:nvSpPr>
        <p:spPr>
          <a:xfrm>
            <a:off x="4876800" y="4267200"/>
            <a:ext cx="3581400" cy="381000"/>
          </a:xfrm>
          <a:prstGeom prst="rect">
            <a:avLst/>
          </a:prstGeom>
          <a:solidFill>
            <a:srgbClr val="FFFFFF"/>
          </a:solidFill>
          <a:ln>
            <a:noFill/>
          </a:ln>
        </p:spPr>
        <p:txBody>
          <a:bodyPr wrap="square" rtlCol="0">
            <a:spAutoFit/>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1" y="3422335"/>
            <a:ext cx="6076949" cy="341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9051" y="1524001"/>
            <a:ext cx="4476749" cy="295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38600"/>
            <a:ext cx="3657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1000" y="1066800"/>
            <a:ext cx="368300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34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2000"/>
                                        <p:tgtEl>
                                          <p:spTgt spid="3077"/>
                                        </p:tgtEl>
                                      </p:cBhvr>
                                    </p:animEffect>
                                    <p:anim calcmode="lin" valueType="num">
                                      <p:cBhvr>
                                        <p:cTn id="24" dur="2000" fill="hold"/>
                                        <p:tgtEl>
                                          <p:spTgt spid="3077"/>
                                        </p:tgtEl>
                                        <p:attrNameLst>
                                          <p:attrName>ppt_w</p:attrName>
                                        </p:attrNameLst>
                                      </p:cBhvr>
                                      <p:tavLst>
                                        <p:tav tm="0" fmla="#ppt_w*sin(2.5*pi*$)">
                                          <p:val>
                                            <p:fltVal val="0"/>
                                          </p:val>
                                        </p:tav>
                                        <p:tav tm="100000">
                                          <p:val>
                                            <p:fltVal val="1"/>
                                          </p:val>
                                        </p:tav>
                                      </p:tavLst>
                                    </p:anim>
                                    <p:anim calcmode="lin" valueType="num">
                                      <p:cBhvr>
                                        <p:cTn id="25" dur="2000" fill="hold"/>
                                        <p:tgtEl>
                                          <p:spTgt spid="30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Apologetics as Devotional</a:t>
            </a:r>
          </a:p>
        </p:txBody>
      </p:sp>
      <p:sp>
        <p:nvSpPr>
          <p:cNvPr id="3" name="Content Placeholder 2"/>
          <p:cNvSpPr>
            <a:spLocks noGrp="1"/>
          </p:cNvSpPr>
          <p:nvPr>
            <p:ph idx="1"/>
          </p:nvPr>
        </p:nvSpPr>
        <p:spPr/>
        <p:txBody>
          <a:bodyPr>
            <a:normAutofit fontScale="92500" lnSpcReduction="20000"/>
          </a:bodyPr>
          <a:lstStyle/>
          <a:p>
            <a:r>
              <a:rPr lang="en-US" sz="3200" dirty="0" smtClean="0">
                <a:solidFill>
                  <a:schemeClr val="tx1"/>
                </a:solidFill>
              </a:rPr>
              <a:t>Are you curious about God?</a:t>
            </a:r>
          </a:p>
          <a:p>
            <a:pPr lvl="1"/>
            <a:r>
              <a:rPr lang="en-US" sz="2800" dirty="0" smtClean="0">
                <a:solidFill>
                  <a:schemeClr val="tx1"/>
                </a:solidFill>
              </a:rPr>
              <a:t>The God of the Bible is anything but simple and obvious. </a:t>
            </a:r>
          </a:p>
          <a:p>
            <a:pPr lvl="1"/>
            <a:r>
              <a:rPr lang="en-US" sz="2800" dirty="0" smtClean="0">
                <a:solidFill>
                  <a:schemeClr val="tx1"/>
                </a:solidFill>
              </a:rPr>
              <a:t>The Truth can handle your questions!</a:t>
            </a:r>
          </a:p>
          <a:p>
            <a:r>
              <a:rPr lang="en-US" sz="3200" dirty="0" smtClean="0">
                <a:solidFill>
                  <a:schemeClr val="tx1"/>
                </a:solidFill>
              </a:rPr>
              <a:t>You won’t get all your questions answered.</a:t>
            </a:r>
          </a:p>
          <a:p>
            <a:pPr lvl="1"/>
            <a:r>
              <a:rPr lang="en-US" sz="2800">
                <a:solidFill>
                  <a:schemeClr val="tx1"/>
                </a:solidFill>
              </a:rPr>
              <a:t>W</a:t>
            </a:r>
            <a:r>
              <a:rPr lang="en-US" sz="2800" smtClean="0">
                <a:solidFill>
                  <a:schemeClr val="tx1"/>
                </a:solidFill>
              </a:rPr>
              <a:t>hen </a:t>
            </a:r>
            <a:r>
              <a:rPr lang="en-US" sz="2800" dirty="0" smtClean="0">
                <a:solidFill>
                  <a:schemeClr val="tx1"/>
                </a:solidFill>
              </a:rPr>
              <a:t>you have enough of your </a:t>
            </a:r>
            <a:r>
              <a:rPr lang="en-US" sz="2800" smtClean="0">
                <a:solidFill>
                  <a:schemeClr val="tx1"/>
                </a:solidFill>
              </a:rPr>
              <a:t>questions answered</a:t>
            </a:r>
            <a:r>
              <a:rPr lang="en-US" sz="2800" smtClean="0">
                <a:solidFill>
                  <a:schemeClr val="tx1"/>
                </a:solidFill>
                <a:sym typeface="Wingdings" panose="05000000000000000000" pitchFamily="2" charset="2"/>
              </a:rPr>
              <a:t> Faith</a:t>
            </a:r>
            <a:r>
              <a:rPr lang="en-US" sz="2800" smtClean="0">
                <a:solidFill>
                  <a:schemeClr val="tx1"/>
                </a:solidFill>
              </a:rPr>
              <a:t>.</a:t>
            </a:r>
            <a:endParaRPr lang="en-US" sz="2800" dirty="0" smtClean="0">
              <a:solidFill>
                <a:schemeClr val="tx1"/>
              </a:solidFill>
            </a:endParaRPr>
          </a:p>
          <a:p>
            <a:r>
              <a:rPr lang="en-US" sz="3200" dirty="0" smtClean="0"/>
              <a:t>Matt. 22:37-38</a:t>
            </a:r>
            <a:r>
              <a:rPr lang="en-US" sz="3200" dirty="0"/>
              <a:t>: </a:t>
            </a:r>
            <a:r>
              <a:rPr lang="en-US" sz="3200" dirty="0" smtClean="0"/>
              <a:t>‘</a:t>
            </a:r>
            <a:r>
              <a:rPr lang="en-US" sz="3200" dirty="0"/>
              <a:t>Love the Lord your God with all your heart and with all your soul and with all your mind</a:t>
            </a:r>
            <a:r>
              <a:rPr lang="en-US" sz="3200" dirty="0" smtClean="0"/>
              <a:t>.’</a:t>
            </a:r>
            <a:r>
              <a:rPr lang="en-US" sz="3200" baseline="30000" dirty="0"/>
              <a:t> </a:t>
            </a:r>
            <a:r>
              <a:rPr lang="en-US" sz="3200" dirty="0" smtClean="0"/>
              <a:t>This </a:t>
            </a:r>
            <a:r>
              <a:rPr lang="en-US" sz="3200" dirty="0"/>
              <a:t>is the first and greatest commandment. </a:t>
            </a:r>
            <a:endParaRPr lang="en-US" sz="3200" dirty="0" smtClean="0">
              <a:solidFill>
                <a:schemeClr val="tx1"/>
              </a:solidFill>
            </a:endParaRPr>
          </a:p>
        </p:txBody>
      </p:sp>
    </p:spTree>
    <p:extLst>
      <p:ext uri="{BB962C8B-B14F-4D97-AF65-F5344CB8AC3E}">
        <p14:creationId xmlns:p14="http://schemas.microsoft.com/office/powerpoint/2010/main" val="105600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4400" b="1" dirty="0" smtClean="0"/>
          </a:p>
          <a:p>
            <a:pPr marL="0" indent="0" algn="ctr">
              <a:buNone/>
            </a:pPr>
            <a:r>
              <a:rPr lang="en-US" sz="4400" b="1" dirty="0" smtClean="0"/>
              <a:t>www.travisdickinson.com</a:t>
            </a:r>
            <a:endParaRPr lang="en-US" sz="4400" b="1" dirty="0"/>
          </a:p>
        </p:txBody>
      </p:sp>
    </p:spTree>
    <p:extLst>
      <p:ext uri="{BB962C8B-B14F-4D97-AF65-F5344CB8AC3E}">
        <p14:creationId xmlns:p14="http://schemas.microsoft.com/office/powerpoint/2010/main" val="3157467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tx1"/>
                </a:solidFill>
              </a:rPr>
              <a:t>Do you fly?</a:t>
            </a:r>
            <a:endParaRPr lang="en-US" dirty="0">
              <a:solidFill>
                <a:schemeClr val="tx1"/>
              </a:solidFill>
            </a:endParaRPr>
          </a:p>
          <a:p>
            <a:pPr lvl="1"/>
            <a:endParaRPr lang="en-US" sz="2800" dirty="0"/>
          </a:p>
          <a:p>
            <a:pPr lvl="1"/>
            <a:endParaRPr lang="en-US" sz="2800" dirty="0" smtClean="0">
              <a:solidFill>
                <a:schemeClr val="tx1"/>
              </a:solidFill>
            </a:endParaRPr>
          </a:p>
        </p:txBody>
      </p:sp>
      <p:pic>
        <p:nvPicPr>
          <p:cNvPr id="1029" name="Picture 5" descr="http://meship.com/Blog/wp-content/uploads/2011/05/airplane-cloud-compu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38475"/>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021013"/>
            <a:ext cx="3810000" cy="33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airplaneclipart.com/pics/plan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600200"/>
            <a:ext cx="12858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8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p:txBody>
          <a:bodyPr>
            <a:normAutofit/>
          </a:bodyPr>
          <a:lstStyle/>
          <a:p>
            <a:pPr lvl="1"/>
            <a:endParaRPr lang="en-US" sz="2800" dirty="0"/>
          </a:p>
          <a:p>
            <a:pPr lvl="1"/>
            <a:endParaRPr lang="en-US" sz="2800" dirty="0" smtClean="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584961"/>
            <a:ext cx="3938588" cy="512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98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p:txBody>
          <a:bodyPr>
            <a:normAutofit/>
          </a:bodyPr>
          <a:lstStyle/>
          <a:p>
            <a:r>
              <a:rPr lang="en-US" sz="3600" dirty="0" smtClean="0"/>
              <a:t>Typical prescription for doubt</a:t>
            </a:r>
          </a:p>
          <a:p>
            <a:pPr lvl="1"/>
            <a:r>
              <a:rPr lang="en-US" sz="3200" dirty="0" smtClean="0"/>
              <a:t>Wait it out</a:t>
            </a:r>
          </a:p>
          <a:p>
            <a:pPr lvl="1"/>
            <a:r>
              <a:rPr lang="en-US" sz="3200" dirty="0" smtClean="0"/>
              <a:t>Treat symptoms as best you can</a:t>
            </a:r>
          </a:p>
          <a:p>
            <a:pPr lvl="1"/>
            <a:r>
              <a:rPr lang="en-US" sz="3200" dirty="0" smtClean="0"/>
              <a:t>Hope it goes away</a:t>
            </a:r>
            <a:endParaRPr lang="en-US" sz="2500" dirty="0" smtClean="0"/>
          </a:p>
          <a:p>
            <a:r>
              <a:rPr lang="en-US" sz="3600" dirty="0" smtClean="0"/>
              <a:t>What if this doesn’t work?</a:t>
            </a:r>
            <a:endParaRPr lang="en-US" sz="3600" dirty="0"/>
          </a:p>
          <a:p>
            <a:endParaRPr lang="en-US" sz="2900" dirty="0"/>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1948451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p:txBody>
          <a:bodyPr>
            <a:normAutofit/>
          </a:bodyPr>
          <a:lstStyle/>
          <a:p>
            <a:r>
              <a:rPr lang="en-US" sz="4400" dirty="0" smtClean="0"/>
              <a:t>What is doubt?</a:t>
            </a:r>
          </a:p>
          <a:p>
            <a:pPr lvl="1"/>
            <a:r>
              <a:rPr lang="en-US" sz="4000" dirty="0" smtClean="0"/>
              <a:t>Finding a potential defeater plausible.</a:t>
            </a:r>
          </a:p>
          <a:p>
            <a:pPr lvl="1"/>
            <a:r>
              <a:rPr lang="en-US" sz="4000" dirty="0" smtClean="0"/>
              <a:t>Primarily an intellectual problem</a:t>
            </a:r>
            <a:endParaRPr lang="en-US" sz="4000" dirty="0"/>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301414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idx="1"/>
          </p:nvPr>
        </p:nvSpPr>
        <p:spPr/>
        <p:txBody>
          <a:bodyPr>
            <a:normAutofit/>
          </a:bodyPr>
          <a:lstStyle/>
          <a:p>
            <a:r>
              <a:rPr lang="en-US" sz="2900" dirty="0"/>
              <a:t>Do </a:t>
            </a:r>
            <a:r>
              <a:rPr lang="en-US" sz="2900" dirty="0" smtClean="0"/>
              <a:t>you still </a:t>
            </a:r>
            <a:r>
              <a:rPr lang="en-US" sz="2900" dirty="0"/>
              <a:t>believe in the stories of Santa and the Tooth Fairy, then </a:t>
            </a:r>
            <a:r>
              <a:rPr lang="en-US" sz="2900" dirty="0" smtClean="0"/>
              <a:t>why believe in the stories </a:t>
            </a:r>
            <a:r>
              <a:rPr lang="en-US" sz="2900" dirty="0"/>
              <a:t>of God and Jesus</a:t>
            </a:r>
            <a:r>
              <a:rPr lang="en-US" sz="2900" dirty="0" smtClean="0"/>
              <a:t>? (Objection from mockery)</a:t>
            </a:r>
            <a:endParaRPr lang="en-US" sz="2900" dirty="0"/>
          </a:p>
          <a:p>
            <a:r>
              <a:rPr lang="en-US" sz="2900" dirty="0"/>
              <a:t>Do you know when the stories about Jesus were recorded? Decades after his death.</a:t>
            </a:r>
          </a:p>
          <a:p>
            <a:r>
              <a:rPr lang="en-US" sz="2900" dirty="0"/>
              <a:t>Don’t you know that there are hundreds of contradictions in Scripture?</a:t>
            </a:r>
          </a:p>
          <a:p>
            <a:r>
              <a:rPr lang="en-US" sz="2900" dirty="0"/>
              <a:t>What’s the chance that the worldview of your youth happens to be the right one?</a:t>
            </a:r>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78930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idx="1"/>
          </p:nvPr>
        </p:nvSpPr>
        <p:spPr>
          <a:xfrm>
            <a:off x="457200" y="1600200"/>
            <a:ext cx="8534400" cy="4876800"/>
          </a:xfrm>
        </p:spPr>
        <p:txBody>
          <a:bodyPr>
            <a:normAutofit/>
          </a:bodyPr>
          <a:lstStyle/>
          <a:p>
            <a:r>
              <a:rPr lang="en-US" sz="2600" dirty="0"/>
              <a:t>How could God allow </a:t>
            </a:r>
            <a:r>
              <a:rPr lang="en-US" sz="2600" dirty="0" smtClean="0"/>
              <a:t>so much evil?</a:t>
            </a:r>
            <a:endParaRPr lang="en-US" sz="2600" dirty="0"/>
          </a:p>
          <a:p>
            <a:r>
              <a:rPr lang="en-US" sz="2600" dirty="0"/>
              <a:t>God wants us to believe in him but then he hides himself so that most of the world never finds him. Does this sound just?</a:t>
            </a:r>
          </a:p>
          <a:p>
            <a:r>
              <a:rPr lang="en-US" sz="2600" dirty="0"/>
              <a:t>And if we don’t believe in him during our short lives, then we get punished for an eternity in hell? Could this possibly be the act of a loving and just God</a:t>
            </a:r>
            <a:r>
              <a:rPr lang="en-US" sz="2600" dirty="0" smtClean="0"/>
              <a:t>?</a:t>
            </a:r>
          </a:p>
          <a:p>
            <a:r>
              <a:rPr lang="en-US" sz="2600" dirty="0" smtClean="0"/>
              <a:t>How can you be a part of a church responsible for so much injustice?</a:t>
            </a:r>
            <a:endParaRPr lang="en-US" sz="2600" dirty="0"/>
          </a:p>
          <a:p>
            <a:r>
              <a:rPr lang="en-US" sz="2600" dirty="0"/>
              <a:t>The Bible </a:t>
            </a:r>
            <a:r>
              <a:rPr lang="en-US" sz="2600" dirty="0" smtClean="0"/>
              <a:t>is out </a:t>
            </a:r>
            <a:r>
              <a:rPr lang="en-US" sz="2600" dirty="0"/>
              <a:t>of step with science (evolution), culture (sex and gender issues) and </a:t>
            </a:r>
            <a:r>
              <a:rPr lang="en-US" sz="2600" dirty="0" smtClean="0"/>
              <a:t>morality.</a:t>
            </a:r>
            <a:endParaRPr lang="en-US" sz="2600" dirty="0" smtClean="0">
              <a:solidFill>
                <a:schemeClr val="tx1"/>
              </a:solidFill>
            </a:endParaRPr>
          </a:p>
        </p:txBody>
      </p:sp>
    </p:spTree>
    <p:extLst>
      <p:ext uri="{BB962C8B-B14F-4D97-AF65-F5344CB8AC3E}">
        <p14:creationId xmlns:p14="http://schemas.microsoft.com/office/powerpoint/2010/main" val="285917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a:xfrm>
            <a:off x="457200" y="1600200"/>
            <a:ext cx="8534400" cy="4876800"/>
          </a:xfrm>
        </p:spPr>
        <p:txBody>
          <a:bodyPr>
            <a:normAutofit/>
          </a:bodyPr>
          <a:lstStyle/>
          <a:p>
            <a:r>
              <a:rPr lang="en-US" sz="3600" dirty="0" smtClean="0">
                <a:solidFill>
                  <a:schemeClr val="tx1"/>
                </a:solidFill>
              </a:rPr>
              <a:t>About 60% of Christian youth will walk away from the faith.</a:t>
            </a:r>
          </a:p>
          <a:p>
            <a:r>
              <a:rPr lang="en-US" sz="3600" dirty="0" smtClean="0">
                <a:solidFill>
                  <a:schemeClr val="tx1"/>
                </a:solidFill>
              </a:rPr>
              <a:t>Why?</a:t>
            </a:r>
          </a:p>
          <a:p>
            <a:pPr lvl="1"/>
            <a:r>
              <a:rPr lang="en-US" sz="3200" dirty="0" smtClean="0">
                <a:solidFill>
                  <a:schemeClr val="tx1"/>
                </a:solidFill>
              </a:rPr>
              <a:t>Sin.</a:t>
            </a:r>
          </a:p>
          <a:p>
            <a:pPr lvl="1"/>
            <a:r>
              <a:rPr lang="en-US" sz="3200" dirty="0" smtClean="0">
                <a:solidFill>
                  <a:schemeClr val="tx1"/>
                </a:solidFill>
              </a:rPr>
              <a:t>We’ve not been allowed to doubt. </a:t>
            </a:r>
          </a:p>
          <a:p>
            <a:pPr lvl="1"/>
            <a:endParaRPr lang="en-US" sz="2200" dirty="0" smtClean="0">
              <a:solidFill>
                <a:schemeClr val="tx1"/>
              </a:solidFill>
            </a:endParaRPr>
          </a:p>
        </p:txBody>
      </p:sp>
    </p:spTree>
    <p:extLst>
      <p:ext uri="{BB962C8B-B14F-4D97-AF65-F5344CB8AC3E}">
        <p14:creationId xmlns:p14="http://schemas.microsoft.com/office/powerpoint/2010/main" val="3646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a:xfrm>
            <a:off x="457200" y="1600200"/>
            <a:ext cx="8534400" cy="4953000"/>
          </a:xfrm>
        </p:spPr>
        <p:txBody>
          <a:bodyPr>
            <a:normAutofit/>
          </a:bodyPr>
          <a:lstStyle/>
          <a:p>
            <a:pPr marL="0" indent="0">
              <a:buNone/>
            </a:pPr>
            <a:r>
              <a:rPr lang="en-US" sz="4000" dirty="0" smtClean="0">
                <a:solidFill>
                  <a:schemeClr val="tx1"/>
                </a:solidFill>
              </a:rPr>
              <a:t>Asking hard questions (apologetics) should just be a normal part of our Christian walk.</a:t>
            </a:r>
          </a:p>
          <a:p>
            <a:pPr marL="0" indent="0">
              <a:buNone/>
            </a:pPr>
            <a:endParaRPr lang="en-US" sz="1800" dirty="0">
              <a:solidFill>
                <a:schemeClr val="tx1"/>
              </a:solidFill>
            </a:endParaRPr>
          </a:p>
          <a:p>
            <a:r>
              <a:rPr lang="en-US" sz="3600" dirty="0" smtClean="0">
                <a:solidFill>
                  <a:schemeClr val="tx1"/>
                </a:solidFill>
              </a:rPr>
              <a:t>Doubts, if treated properly, lead you to knowledge and truth.</a:t>
            </a:r>
          </a:p>
          <a:p>
            <a:pPr lvl="1"/>
            <a:r>
              <a:rPr lang="en-US" sz="3200" dirty="0" smtClean="0">
                <a:solidFill>
                  <a:schemeClr val="tx1"/>
                </a:solidFill>
              </a:rPr>
              <a:t>There’s a risk…</a:t>
            </a:r>
          </a:p>
          <a:p>
            <a:pPr lvl="1"/>
            <a:r>
              <a:rPr lang="en-US" sz="3200" dirty="0" smtClean="0">
                <a:solidFill>
                  <a:schemeClr val="tx1"/>
                </a:solidFill>
              </a:rPr>
              <a:t>…but there’s a risk in ignoring our doubts.</a:t>
            </a:r>
          </a:p>
          <a:p>
            <a:pPr lvl="1"/>
            <a:endParaRPr lang="en-US" sz="2800" dirty="0"/>
          </a:p>
          <a:p>
            <a:pPr lvl="1"/>
            <a:endParaRPr lang="en-US" sz="2800" dirty="0" smtClean="0">
              <a:solidFill>
                <a:schemeClr val="tx1"/>
              </a:solidFill>
            </a:endParaRPr>
          </a:p>
        </p:txBody>
      </p:sp>
    </p:spTree>
    <p:extLst>
      <p:ext uri="{BB962C8B-B14F-4D97-AF65-F5344CB8AC3E}">
        <p14:creationId xmlns:p14="http://schemas.microsoft.com/office/powerpoint/2010/main" val="1415141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3911</TotalTime>
  <Words>1309</Words>
  <Application>Microsoft Office PowerPoint</Application>
  <PresentationFormat>On-screen Show (4:3)</PresentationFormat>
  <Paragraphs>101</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Decatur</vt:lpstr>
      <vt:lpstr>Doubt as a Virtue    How to doubt and have faith without exploding </vt:lpstr>
      <vt:lpstr>Doubting</vt:lpstr>
      <vt:lpstr>Doubting</vt:lpstr>
      <vt:lpstr>Doubting</vt:lpstr>
      <vt:lpstr>Doubting</vt:lpstr>
      <vt:lpstr>Objections</vt:lpstr>
      <vt:lpstr>Objections</vt:lpstr>
      <vt:lpstr>Doubting</vt:lpstr>
      <vt:lpstr>Doubting</vt:lpstr>
      <vt:lpstr>How to Doubt</vt:lpstr>
      <vt:lpstr>How to Doubt</vt:lpstr>
      <vt:lpstr>Apologetics as Devotional</vt:lpstr>
      <vt:lpstr>Apologetics as Devotional</vt:lpstr>
      <vt:lpstr>PowerPoint Presentation</vt:lpstr>
    </vt:vector>
  </TitlesOfParts>
  <Company>SWBTS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Presocratics</dc:title>
  <dc:creator>tdickinson</dc:creator>
  <cp:lastModifiedBy>Dickinson, Travis</cp:lastModifiedBy>
  <cp:revision>74</cp:revision>
  <dcterms:created xsi:type="dcterms:W3CDTF">2011-09-27T01:07:54Z</dcterms:created>
  <dcterms:modified xsi:type="dcterms:W3CDTF">2015-09-20T03:35:43Z</dcterms:modified>
</cp:coreProperties>
</file>